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7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81">
          <p15:clr>
            <a:srgbClr val="A4A3A4"/>
          </p15:clr>
        </p15:guide>
        <p15:guide id="4" orient="horz" pos="3884">
          <p15:clr>
            <a:srgbClr val="A4A3A4"/>
          </p15:clr>
        </p15:guide>
        <p15:guide id="5" pos="347">
          <p15:clr>
            <a:srgbClr val="A4A3A4"/>
          </p15:clr>
        </p15:guide>
        <p15:guide id="6" pos="73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vi Hakkarainen" initials="MH" lastIdx="15" clrIdx="0"/>
  <p:cmAuthor id="1" name="Riikka Kohtamäki" initials="RK"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0CC"/>
    <a:srgbClr val="E5E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80" d="100"/>
          <a:sy n="80" d="100"/>
        </p:scale>
        <p:origin x="100" y="52"/>
      </p:cViewPr>
      <p:guideLst>
        <p:guide orient="horz" pos="2160"/>
        <p:guide pos="3840"/>
        <p:guide orient="horz" pos="981"/>
        <p:guide orient="horz" pos="3884"/>
        <p:guide pos="347"/>
        <p:guide pos="7333"/>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58622-11CD-4778-A0E0-304E94DE8553}" type="datetimeFigureOut">
              <a:rPr lang="en-GB" sz="800" smtClean="0"/>
              <a:t>06/02/2020</a:t>
            </a:fld>
            <a:endParaRPr lang="en-GB" sz="8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FDB31-10C7-4D6C-96E2-36394A4847F2}" type="slidenum">
              <a:rPr lang="en-GB" sz="800" smtClean="0"/>
              <a:t>‹#›</a:t>
            </a:fld>
            <a:endParaRPr lang="en-GB" sz="800" dirty="0"/>
          </a:p>
        </p:txBody>
      </p:sp>
    </p:spTree>
    <p:extLst>
      <p:ext uri="{BB962C8B-B14F-4D97-AF65-F5344CB8AC3E}">
        <p14:creationId xmlns:p14="http://schemas.microsoft.com/office/powerpoint/2010/main" val="231503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87CC1B8C-6899-405B-94D6-1C512023955B}" type="datetimeFigureOut">
              <a:rPr lang="en-GB" smtClean="0"/>
              <a:pPr/>
              <a:t>06/02/2020</a:t>
            </a:fld>
            <a:endParaRPr lang="en-GB" dirty="0"/>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248DCB88-824E-4CE8-81C9-5F4E91378AA5}" type="slidenum">
              <a:rPr lang="en-GB" smtClean="0"/>
              <a:pPr/>
              <a:t>‹#›</a:t>
            </a:fld>
            <a:endParaRPr lang="en-GB" dirty="0"/>
          </a:p>
        </p:txBody>
      </p:sp>
    </p:spTree>
    <p:extLst>
      <p:ext uri="{BB962C8B-B14F-4D97-AF65-F5344CB8AC3E}">
        <p14:creationId xmlns:p14="http://schemas.microsoft.com/office/powerpoint/2010/main" val="257571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0"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8" name="Title 7"/>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5" y="1557338"/>
            <a:ext cx="3672927"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2" y="1557338"/>
            <a:ext cx="11090275"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8" name="Media Placeholder 7"/>
          <p:cNvSpPr>
            <a:spLocks noGrp="1"/>
          </p:cNvSpPr>
          <p:nvPr>
            <p:ph type="media" sz="quarter" idx="13"/>
          </p:nvPr>
        </p:nvSpPr>
        <p:spPr/>
        <p:txBody>
          <a:bodyPr/>
          <a:lstStyle>
            <a:lvl1pPr marL="0" indent="0">
              <a:buFontTx/>
              <a:buNone/>
              <a:defRPr sz="2000"/>
            </a:lvl1pPr>
          </a:lstStyle>
          <a:p>
            <a:r>
              <a:rPr lang="fi-FI" smtClean="0"/>
              <a:t>Lisää medialeike napsauttamalla kuvaketta</a:t>
            </a:r>
            <a:endParaRPr lang="en-GB" dirty="0"/>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8" name="Text Placeholder 8"/>
          <p:cNvSpPr>
            <a:spLocks noGrp="1" noChangeAspect="1"/>
          </p:cNvSpPr>
          <p:nvPr>
            <p:ph type="body" sz="quarter" idx="14" hasCustomPrompt="1"/>
          </p:nvPr>
        </p:nvSpPr>
        <p:spPr>
          <a:xfrm>
            <a:off x="10465122"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50863" y="1557338"/>
            <a:ext cx="5401121" cy="460851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40016" y="1557338"/>
            <a:ext cx="5401122" cy="460851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dirty="0"/>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50863" y="2132857"/>
            <a:ext cx="5401121" cy="403299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240016" y="2132857"/>
            <a:ext cx="5401122" cy="403299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3"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p:cNvSpPr/>
          <p:nvPr userDrawn="1"/>
        </p:nvSpPr>
        <p:spPr>
          <a:xfrm>
            <a:off x="6240017"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13"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21" name="Chart Placeholder 20"/>
          <p:cNvSpPr>
            <a:spLocks noGrp="1"/>
          </p:cNvSpPr>
          <p:nvPr>
            <p:ph type="chart" sz="quarter" idx="15"/>
          </p:nvPr>
        </p:nvSpPr>
        <p:spPr>
          <a:xfrm>
            <a:off x="550863" y="2205038"/>
            <a:ext cx="5400675" cy="3095625"/>
          </a:xfrm>
        </p:spPr>
        <p:txBody>
          <a:bodyPr/>
          <a:lstStyle>
            <a:lvl1pPr marL="0" indent="0">
              <a:buFontTx/>
              <a:buNone/>
              <a:defRPr sz="2000"/>
            </a:lvl1pPr>
          </a:lstStyle>
          <a:p>
            <a:r>
              <a:rPr lang="fi-FI" smtClean="0"/>
              <a:t>Lisää kaavio napsauttamalla kuvaketta</a:t>
            </a:r>
            <a:endParaRPr lang="en-GB" dirty="0"/>
          </a:p>
        </p:txBody>
      </p:sp>
      <p:sp>
        <p:nvSpPr>
          <p:cNvPr id="22" name="Chart Placeholder 20"/>
          <p:cNvSpPr>
            <a:spLocks noGrp="1"/>
          </p:cNvSpPr>
          <p:nvPr>
            <p:ph type="chart" sz="quarter" idx="16"/>
          </p:nvPr>
        </p:nvSpPr>
        <p:spPr>
          <a:xfrm>
            <a:off x="6240017" y="2205038"/>
            <a:ext cx="5401122" cy="3095625"/>
          </a:xfrm>
        </p:spPr>
        <p:txBody>
          <a:bodyPr/>
          <a:lstStyle>
            <a:lvl1pPr marL="0" indent="0">
              <a:buFontTx/>
              <a:buNone/>
              <a:defRPr sz="2000"/>
            </a:lvl1pPr>
          </a:lstStyle>
          <a:p>
            <a:r>
              <a:rPr lang="fi-FI" smtClean="0"/>
              <a:t>Lisää kaavio napsauttamalla kuvaketta</a:t>
            </a:r>
            <a:endParaRPr lang="en-GB" dirty="0"/>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3"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sp>
        <p:nvSpPr>
          <p:cNvPr id="21" name="Chart Placeholder 20"/>
          <p:cNvSpPr>
            <a:spLocks noGrp="1"/>
          </p:cNvSpPr>
          <p:nvPr>
            <p:ph type="chart" sz="quarter" idx="15"/>
          </p:nvPr>
        </p:nvSpPr>
        <p:spPr>
          <a:xfrm>
            <a:off x="550864" y="2205038"/>
            <a:ext cx="11090274" cy="3095625"/>
          </a:xfrm>
        </p:spPr>
        <p:txBody>
          <a:bodyPr/>
          <a:lstStyle>
            <a:lvl1pPr marL="0" indent="0">
              <a:buFontTx/>
              <a:buNone/>
              <a:defRPr sz="2000"/>
            </a:lvl1pPr>
          </a:lstStyle>
          <a:p>
            <a:r>
              <a:rPr lang="fi-FI" smtClean="0"/>
              <a:t>Lisää kaavio napsauttamalla kuvaketta</a:t>
            </a:r>
            <a:endParaRPr lang="en-GB" dirty="0"/>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
        <p:nvSpPr>
          <p:cNvPr id="17"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a:t>
            </a:r>
          </a:p>
          <a:p>
            <a:pPr lvl="1"/>
            <a:r>
              <a:rPr lang="fi-FI" smtClean="0"/>
              <a:t>toinen taso</a:t>
            </a:r>
          </a:p>
          <a:p>
            <a:pPr lvl="2"/>
            <a:r>
              <a:rPr lang="fi-FI" smtClean="0"/>
              <a:t>kolmas taso</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p:txBody>
          <a:bodyPr/>
          <a:lstStyle/>
          <a:p>
            <a:r>
              <a:rPr lang="fi-FI" smtClean="0"/>
              <a:t>Muokkaa perustyyl. napsautt.</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Vuosikello </a:t>
            </a:r>
            <a:br>
              <a:rPr lang="fi-FI" dirty="0" smtClean="0"/>
            </a:br>
            <a:r>
              <a:rPr lang="fi-FI" dirty="0" smtClean="0"/>
              <a:t>pohja </a:t>
            </a:r>
            <a:endParaRPr lang="fi-FI" dirty="0"/>
          </a:p>
        </p:txBody>
      </p:sp>
      <p:grpSp>
        <p:nvGrpSpPr>
          <p:cNvPr id="7" name="Ryhmä 6"/>
          <p:cNvGrpSpPr/>
          <p:nvPr userDrawn="1"/>
        </p:nvGrpSpPr>
        <p:grpSpPr>
          <a:xfrm>
            <a:off x="4069122" y="1607492"/>
            <a:ext cx="4053756" cy="4053756"/>
            <a:chOff x="3894032" y="1300866"/>
            <a:chExt cx="4362208" cy="4362208"/>
          </a:xfrm>
        </p:grpSpPr>
        <p:sp>
          <p:nvSpPr>
            <p:cNvPr id="8" name="Ellipsi 7"/>
            <p:cNvSpPr/>
            <p:nvPr/>
          </p:nvSpPr>
          <p:spPr>
            <a:xfrm>
              <a:off x="3894032" y="1300866"/>
              <a:ext cx="4362208" cy="436220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912" y="1470534"/>
              <a:ext cx="4032448" cy="402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Ryhmä 9"/>
          <p:cNvGrpSpPr/>
          <p:nvPr userDrawn="1"/>
        </p:nvGrpSpPr>
        <p:grpSpPr>
          <a:xfrm>
            <a:off x="8309570" y="1733575"/>
            <a:ext cx="2754713" cy="1085825"/>
            <a:chOff x="6404570" y="581050"/>
            <a:chExt cx="2754713" cy="1085825"/>
          </a:xfrm>
        </p:grpSpPr>
        <p:sp>
          <p:nvSpPr>
            <p:cNvPr id="11" name="Tekstiruutu 1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2" name="Tekstiruutu 11"/>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Helmikuu</a:t>
              </a:r>
              <a:endParaRPr lang="fi-FI" sz="1200" b="1" dirty="0">
                <a:solidFill>
                  <a:schemeClr val="accent1"/>
                </a:solidFill>
              </a:endParaRPr>
            </a:p>
          </p:txBody>
        </p:sp>
        <p:cxnSp>
          <p:nvCxnSpPr>
            <p:cNvPr id="13" name="Suora nuoliyhdysviiva 12"/>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4" name="Ryhmä 13"/>
          <p:cNvGrpSpPr/>
          <p:nvPr userDrawn="1"/>
        </p:nvGrpSpPr>
        <p:grpSpPr>
          <a:xfrm>
            <a:off x="8833445" y="2763019"/>
            <a:ext cx="2754713" cy="1056506"/>
            <a:chOff x="6404570" y="581050"/>
            <a:chExt cx="2754713" cy="1056506"/>
          </a:xfrm>
        </p:grpSpPr>
        <p:sp>
          <p:nvSpPr>
            <p:cNvPr id="15" name="Tekstiruutu 1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6" name="Tekstiruutu 1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Maaliskuu</a:t>
              </a:r>
              <a:endParaRPr lang="fi-FI" sz="1200" b="1" dirty="0">
                <a:solidFill>
                  <a:schemeClr val="accent1"/>
                </a:solidFill>
              </a:endParaRPr>
            </a:p>
          </p:txBody>
        </p:sp>
        <p:cxnSp>
          <p:nvCxnSpPr>
            <p:cNvPr id="17" name="Suora nuoliyhdysviiva 1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8" name="Ryhmä 17"/>
          <p:cNvGrpSpPr/>
          <p:nvPr userDrawn="1"/>
        </p:nvGrpSpPr>
        <p:grpSpPr>
          <a:xfrm>
            <a:off x="8833445" y="3861048"/>
            <a:ext cx="2754713" cy="1063377"/>
            <a:chOff x="6404570" y="581050"/>
            <a:chExt cx="2754713" cy="1063377"/>
          </a:xfrm>
        </p:grpSpPr>
        <p:sp>
          <p:nvSpPr>
            <p:cNvPr id="19" name="Tekstiruutu 1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0" name="Tekstiruutu 19"/>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Huhtikuu</a:t>
              </a:r>
              <a:endParaRPr lang="fi-FI" sz="1200" b="1" dirty="0">
                <a:solidFill>
                  <a:schemeClr val="accent1"/>
                </a:solidFill>
              </a:endParaRPr>
            </a:p>
          </p:txBody>
        </p:sp>
        <p:cxnSp>
          <p:nvCxnSpPr>
            <p:cNvPr id="21" name="Suora nuoliyhdysviiva 20"/>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2" name="Ryhmä 21"/>
          <p:cNvGrpSpPr/>
          <p:nvPr userDrawn="1"/>
        </p:nvGrpSpPr>
        <p:grpSpPr>
          <a:xfrm>
            <a:off x="8309570" y="4941168"/>
            <a:ext cx="2754713" cy="1200126"/>
            <a:chOff x="6404570" y="581050"/>
            <a:chExt cx="2754713" cy="1200126"/>
          </a:xfrm>
        </p:grpSpPr>
        <p:sp>
          <p:nvSpPr>
            <p:cNvPr id="23" name="Tekstiruutu 2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4" name="Tekstiruutu 23"/>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Toukokuu</a:t>
              </a:r>
              <a:endParaRPr lang="fi-FI" sz="1200" b="1" dirty="0">
                <a:solidFill>
                  <a:schemeClr val="accent1"/>
                </a:solidFill>
              </a:endParaRPr>
            </a:p>
          </p:txBody>
        </p:sp>
        <p:cxnSp>
          <p:nvCxnSpPr>
            <p:cNvPr id="25" name="Suora nuoliyhdysviiva 24"/>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6" name="Ryhmä 25"/>
          <p:cNvGrpSpPr/>
          <p:nvPr userDrawn="1"/>
        </p:nvGrpSpPr>
        <p:grpSpPr>
          <a:xfrm>
            <a:off x="6318845" y="5655915"/>
            <a:ext cx="2754713" cy="1116360"/>
            <a:chOff x="6404570" y="581050"/>
            <a:chExt cx="2754713" cy="1116360"/>
          </a:xfrm>
        </p:grpSpPr>
        <p:sp>
          <p:nvSpPr>
            <p:cNvPr id="27" name="Tekstiruutu 2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8" name="Tekstiruutu 27"/>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Kesäkuu</a:t>
              </a:r>
              <a:endParaRPr lang="fi-FI" sz="1200" b="1" dirty="0">
                <a:solidFill>
                  <a:schemeClr val="accent1"/>
                </a:solidFill>
              </a:endParaRPr>
            </a:p>
          </p:txBody>
        </p:sp>
        <p:cxnSp>
          <p:nvCxnSpPr>
            <p:cNvPr id="29" name="Suora nuoliyhdysviiva 28"/>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30" name="Ryhmä 29"/>
          <p:cNvGrpSpPr/>
          <p:nvPr userDrawn="1"/>
        </p:nvGrpSpPr>
        <p:grpSpPr>
          <a:xfrm>
            <a:off x="1146126" y="1733575"/>
            <a:ext cx="2754713" cy="1085825"/>
            <a:chOff x="6404570" y="581050"/>
            <a:chExt cx="2754713" cy="1085825"/>
          </a:xfrm>
        </p:grpSpPr>
        <p:sp>
          <p:nvSpPr>
            <p:cNvPr id="31" name="Tekstiruutu 3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2" name="Tekstiruutu 31"/>
            <p:cNvSpPr txBox="1"/>
            <p:nvPr/>
          </p:nvSpPr>
          <p:spPr>
            <a:xfrm>
              <a:off x="7820229" y="581050"/>
              <a:ext cx="1151354" cy="276999"/>
            </a:xfrm>
            <a:prstGeom prst="rect">
              <a:avLst/>
            </a:prstGeom>
            <a:noFill/>
          </p:spPr>
          <p:txBody>
            <a:bodyPr wrap="square" rtlCol="0">
              <a:spAutoFit/>
            </a:bodyPr>
            <a:lstStyle/>
            <a:p>
              <a:pPr algn="r"/>
              <a:r>
                <a:rPr lang="fi-FI" sz="1200" b="1" dirty="0" smtClean="0">
                  <a:solidFill>
                    <a:schemeClr val="accent1"/>
                  </a:solidFill>
                </a:rPr>
                <a:t>Marraskuu</a:t>
              </a:r>
              <a:endParaRPr lang="fi-FI" sz="1200" b="1" dirty="0">
                <a:solidFill>
                  <a:schemeClr val="accent1"/>
                </a:solidFill>
              </a:endParaRPr>
            </a:p>
          </p:txBody>
        </p:sp>
        <p:cxnSp>
          <p:nvCxnSpPr>
            <p:cNvPr id="33" name="Suora nuoliyhdysviiva 3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4" name="Ryhmä 33"/>
          <p:cNvGrpSpPr/>
          <p:nvPr userDrawn="1"/>
        </p:nvGrpSpPr>
        <p:grpSpPr>
          <a:xfrm>
            <a:off x="479376" y="2763019"/>
            <a:ext cx="2754713" cy="1056506"/>
            <a:chOff x="6404570" y="581050"/>
            <a:chExt cx="2754713" cy="1056506"/>
          </a:xfrm>
        </p:grpSpPr>
        <p:sp>
          <p:nvSpPr>
            <p:cNvPr id="35" name="Tekstiruutu 3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6" name="Tekstiruutu 35"/>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Lokakuu</a:t>
              </a:r>
              <a:endParaRPr lang="fi-FI" sz="1200" b="1" dirty="0">
                <a:solidFill>
                  <a:schemeClr val="accent1"/>
                </a:solidFill>
              </a:endParaRPr>
            </a:p>
          </p:txBody>
        </p:sp>
        <p:cxnSp>
          <p:nvCxnSpPr>
            <p:cNvPr id="37" name="Suora nuoliyhdysviiva 36"/>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8" name="Ryhmä 37"/>
          <p:cNvGrpSpPr/>
          <p:nvPr userDrawn="1"/>
        </p:nvGrpSpPr>
        <p:grpSpPr>
          <a:xfrm>
            <a:off x="479376" y="3861048"/>
            <a:ext cx="2754713" cy="1063377"/>
            <a:chOff x="6404570" y="581050"/>
            <a:chExt cx="2754713" cy="1063377"/>
          </a:xfrm>
        </p:grpSpPr>
        <p:sp>
          <p:nvSpPr>
            <p:cNvPr id="39" name="Tekstiruutu 3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0" name="Tekstiruutu 39"/>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Syyskuu</a:t>
              </a:r>
              <a:endParaRPr lang="fi-FI" sz="1200" b="1" dirty="0">
                <a:solidFill>
                  <a:schemeClr val="accent1"/>
                </a:solidFill>
              </a:endParaRPr>
            </a:p>
          </p:txBody>
        </p:sp>
        <p:cxnSp>
          <p:nvCxnSpPr>
            <p:cNvPr id="41" name="Suora nuoliyhdysviiva 40"/>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2" name="Ryhmä 41"/>
          <p:cNvGrpSpPr/>
          <p:nvPr userDrawn="1"/>
        </p:nvGrpSpPr>
        <p:grpSpPr>
          <a:xfrm>
            <a:off x="1146126" y="4941168"/>
            <a:ext cx="2754713" cy="1200126"/>
            <a:chOff x="6404570" y="581050"/>
            <a:chExt cx="2754713" cy="1200126"/>
          </a:xfrm>
        </p:grpSpPr>
        <p:sp>
          <p:nvSpPr>
            <p:cNvPr id="43" name="Tekstiruutu 4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4" name="Tekstiruutu 43"/>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Elokuu</a:t>
              </a:r>
              <a:endParaRPr lang="fi-FI" sz="1200" b="1" dirty="0">
                <a:solidFill>
                  <a:schemeClr val="accent1"/>
                </a:solidFill>
              </a:endParaRPr>
            </a:p>
          </p:txBody>
        </p:sp>
        <p:cxnSp>
          <p:nvCxnSpPr>
            <p:cNvPr id="45" name="Suora nuoliyhdysviiva 44"/>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6" name="Ryhmä 45"/>
          <p:cNvGrpSpPr/>
          <p:nvPr userDrawn="1"/>
        </p:nvGrpSpPr>
        <p:grpSpPr>
          <a:xfrm>
            <a:off x="3146376" y="5655915"/>
            <a:ext cx="2754713" cy="1116360"/>
            <a:chOff x="6404570" y="581050"/>
            <a:chExt cx="2754713" cy="1116360"/>
          </a:xfrm>
        </p:grpSpPr>
        <p:sp>
          <p:nvSpPr>
            <p:cNvPr id="47" name="Tekstiruutu 4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8" name="Tekstiruutu 47"/>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Heinäkuu</a:t>
              </a:r>
              <a:endParaRPr lang="fi-FI" sz="1200" b="1" dirty="0">
                <a:solidFill>
                  <a:schemeClr val="accent1"/>
                </a:solidFill>
              </a:endParaRPr>
            </a:p>
          </p:txBody>
        </p:sp>
        <p:cxnSp>
          <p:nvCxnSpPr>
            <p:cNvPr id="49" name="Suora nuoliyhdysviiva 48"/>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0" name="Ryhmä 49"/>
          <p:cNvGrpSpPr/>
          <p:nvPr userDrawn="1"/>
        </p:nvGrpSpPr>
        <p:grpSpPr>
          <a:xfrm>
            <a:off x="3146376" y="692696"/>
            <a:ext cx="2754713" cy="1200126"/>
            <a:chOff x="6404570" y="581050"/>
            <a:chExt cx="2754713" cy="1200126"/>
          </a:xfrm>
        </p:grpSpPr>
        <p:sp>
          <p:nvSpPr>
            <p:cNvPr id="51" name="Tekstiruutu 50"/>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2" name="Tekstiruutu 51"/>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Joulukuu</a:t>
              </a:r>
              <a:endParaRPr lang="fi-FI" sz="1200" b="1" dirty="0">
                <a:solidFill>
                  <a:schemeClr val="accent1"/>
                </a:solidFill>
              </a:endParaRPr>
            </a:p>
          </p:txBody>
        </p:sp>
        <p:cxnSp>
          <p:nvCxnSpPr>
            <p:cNvPr id="53" name="Suora nuoliyhdysviiva 5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4" name="Ryhmä 53"/>
          <p:cNvGrpSpPr/>
          <p:nvPr userDrawn="1"/>
        </p:nvGrpSpPr>
        <p:grpSpPr>
          <a:xfrm>
            <a:off x="6318845" y="692696"/>
            <a:ext cx="2754713" cy="1116360"/>
            <a:chOff x="6404570" y="581050"/>
            <a:chExt cx="2754713" cy="1116360"/>
          </a:xfrm>
        </p:grpSpPr>
        <p:sp>
          <p:nvSpPr>
            <p:cNvPr id="55" name="Tekstiruutu 54"/>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6" name="Tekstiruutu 5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Tammikuu</a:t>
              </a:r>
              <a:endParaRPr lang="fi-FI" sz="1200" b="1" dirty="0">
                <a:solidFill>
                  <a:schemeClr val="accent1"/>
                </a:solidFill>
              </a:endParaRPr>
            </a:p>
          </p:txBody>
        </p:sp>
        <p:cxnSp>
          <p:nvCxnSpPr>
            <p:cNvPr id="57" name="Suora nuoliyhdysviiva 5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3345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err="1" smtClean="0"/>
              <a:t>Årsklocka</a:t>
            </a:r>
            <a:endParaRPr lang="fi-FI" dirty="0"/>
          </a:p>
        </p:txBody>
      </p:sp>
      <p:grpSp>
        <p:nvGrpSpPr>
          <p:cNvPr id="6" name="Ryhmä 5"/>
          <p:cNvGrpSpPr/>
          <p:nvPr userDrawn="1"/>
        </p:nvGrpSpPr>
        <p:grpSpPr>
          <a:xfrm>
            <a:off x="4131355" y="1483667"/>
            <a:ext cx="4053756" cy="4053756"/>
            <a:chOff x="4069122" y="1607492"/>
            <a:chExt cx="4053756" cy="4053756"/>
          </a:xfrm>
        </p:grpSpPr>
        <p:sp>
          <p:nvSpPr>
            <p:cNvPr id="7" name="Ellipsi 6"/>
            <p:cNvSpPr/>
            <p:nvPr userDrawn="1"/>
          </p:nvSpPr>
          <p:spPr>
            <a:xfrm>
              <a:off x="4069122" y="1607492"/>
              <a:ext cx="4053756" cy="405375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6655" y="1759576"/>
              <a:ext cx="3753001" cy="37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Ryhmä 8"/>
          <p:cNvGrpSpPr/>
          <p:nvPr userDrawn="1"/>
        </p:nvGrpSpPr>
        <p:grpSpPr>
          <a:xfrm>
            <a:off x="8371803" y="1609750"/>
            <a:ext cx="2754713" cy="1085825"/>
            <a:chOff x="6404570" y="581050"/>
            <a:chExt cx="2754713" cy="1085825"/>
          </a:xfrm>
        </p:grpSpPr>
        <p:sp>
          <p:nvSpPr>
            <p:cNvPr id="10" name="Tekstiruutu 89"/>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1" name="Tekstiruutu 90"/>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Februari</a:t>
              </a:r>
              <a:endParaRPr lang="fi-FI" sz="1200" b="1" dirty="0">
                <a:solidFill>
                  <a:schemeClr val="accent1"/>
                </a:solidFill>
              </a:endParaRPr>
            </a:p>
          </p:txBody>
        </p:sp>
        <p:cxnSp>
          <p:nvCxnSpPr>
            <p:cNvPr id="12" name="Suora nuoliyhdysviiva 11"/>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3" name="Ryhmä 12"/>
          <p:cNvGrpSpPr/>
          <p:nvPr userDrawn="1"/>
        </p:nvGrpSpPr>
        <p:grpSpPr>
          <a:xfrm>
            <a:off x="8895678" y="2639194"/>
            <a:ext cx="2754713" cy="1056506"/>
            <a:chOff x="6404570" y="581050"/>
            <a:chExt cx="2754713" cy="1056506"/>
          </a:xfrm>
        </p:grpSpPr>
        <p:sp>
          <p:nvSpPr>
            <p:cNvPr id="14" name="Tekstiruutu 96"/>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5" name="Tekstiruutu 10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Mars</a:t>
              </a:r>
              <a:endParaRPr lang="fi-FI" sz="1200" b="1" dirty="0">
                <a:solidFill>
                  <a:schemeClr val="accent1"/>
                </a:solidFill>
              </a:endParaRPr>
            </a:p>
          </p:txBody>
        </p:sp>
        <p:cxnSp>
          <p:nvCxnSpPr>
            <p:cNvPr id="16" name="Suora nuoliyhdysviiva 1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7" name="Ryhmä 16"/>
          <p:cNvGrpSpPr/>
          <p:nvPr userDrawn="1"/>
        </p:nvGrpSpPr>
        <p:grpSpPr>
          <a:xfrm>
            <a:off x="8895678" y="3737223"/>
            <a:ext cx="2754713" cy="1063377"/>
            <a:chOff x="6404570" y="581050"/>
            <a:chExt cx="2754713" cy="1063377"/>
          </a:xfrm>
        </p:grpSpPr>
        <p:sp>
          <p:nvSpPr>
            <p:cNvPr id="18" name="Tekstiruutu 104"/>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9" name="Tekstiruutu 105"/>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April</a:t>
              </a:r>
              <a:endParaRPr lang="fi-FI" sz="1200" b="1" dirty="0">
                <a:solidFill>
                  <a:schemeClr val="accent1"/>
                </a:solidFill>
              </a:endParaRPr>
            </a:p>
          </p:txBody>
        </p:sp>
        <p:cxnSp>
          <p:nvCxnSpPr>
            <p:cNvPr id="20" name="Suora nuoliyhdysviiva 19"/>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1" name="Ryhmä 20"/>
          <p:cNvGrpSpPr/>
          <p:nvPr userDrawn="1"/>
        </p:nvGrpSpPr>
        <p:grpSpPr>
          <a:xfrm>
            <a:off x="8371803" y="4817343"/>
            <a:ext cx="2754713" cy="1200126"/>
            <a:chOff x="6404570" y="581050"/>
            <a:chExt cx="2754713" cy="1200126"/>
          </a:xfrm>
        </p:grpSpPr>
        <p:sp>
          <p:nvSpPr>
            <p:cNvPr id="22" name="Tekstiruutu 108"/>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3" name="Tekstiruutu 109"/>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Maj</a:t>
              </a:r>
              <a:endParaRPr lang="fi-FI" sz="1200" b="1" dirty="0">
                <a:solidFill>
                  <a:schemeClr val="accent1"/>
                </a:solidFill>
              </a:endParaRPr>
            </a:p>
          </p:txBody>
        </p:sp>
        <p:cxnSp>
          <p:nvCxnSpPr>
            <p:cNvPr id="24" name="Suora nuoliyhdysviiva 23"/>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5" name="Ryhmä 24"/>
          <p:cNvGrpSpPr/>
          <p:nvPr userDrawn="1"/>
        </p:nvGrpSpPr>
        <p:grpSpPr>
          <a:xfrm>
            <a:off x="6381078" y="5532090"/>
            <a:ext cx="2754713" cy="1116360"/>
            <a:chOff x="6404570" y="581050"/>
            <a:chExt cx="2754713" cy="1116360"/>
          </a:xfrm>
        </p:grpSpPr>
        <p:sp>
          <p:nvSpPr>
            <p:cNvPr id="26" name="Tekstiruutu 120"/>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7" name="Tekstiruutu 12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Juni</a:t>
              </a:r>
              <a:endParaRPr lang="fi-FI" sz="1200" b="1" dirty="0">
                <a:solidFill>
                  <a:schemeClr val="accent1"/>
                </a:solidFill>
              </a:endParaRPr>
            </a:p>
          </p:txBody>
        </p:sp>
        <p:cxnSp>
          <p:nvCxnSpPr>
            <p:cNvPr id="28" name="Suora nuoliyhdysviiva 27"/>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9" name="Ryhmä 28"/>
          <p:cNvGrpSpPr/>
          <p:nvPr userDrawn="1"/>
        </p:nvGrpSpPr>
        <p:grpSpPr>
          <a:xfrm>
            <a:off x="1208359" y="1609750"/>
            <a:ext cx="2754713" cy="1085825"/>
            <a:chOff x="6404570" y="581050"/>
            <a:chExt cx="2754713" cy="1085825"/>
          </a:xfrm>
        </p:grpSpPr>
        <p:sp>
          <p:nvSpPr>
            <p:cNvPr id="30" name="Tekstiruutu 128"/>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1" name="Tekstiruutu 129"/>
            <p:cNvSpPr txBox="1"/>
            <p:nvPr userDrawn="1"/>
          </p:nvSpPr>
          <p:spPr>
            <a:xfrm>
              <a:off x="78678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November</a:t>
              </a:r>
              <a:endParaRPr lang="fi-FI" sz="1200" b="1" dirty="0">
                <a:solidFill>
                  <a:schemeClr val="accent1"/>
                </a:solidFill>
              </a:endParaRPr>
            </a:p>
          </p:txBody>
        </p:sp>
        <p:cxnSp>
          <p:nvCxnSpPr>
            <p:cNvPr id="32" name="Suora nuoliyhdysviiva 3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3" name="Ryhmä 32"/>
          <p:cNvGrpSpPr/>
          <p:nvPr userDrawn="1"/>
        </p:nvGrpSpPr>
        <p:grpSpPr>
          <a:xfrm>
            <a:off x="541609" y="2639194"/>
            <a:ext cx="2754713" cy="1056506"/>
            <a:chOff x="6404570" y="581050"/>
            <a:chExt cx="2754713" cy="1056506"/>
          </a:xfrm>
        </p:grpSpPr>
        <p:sp>
          <p:nvSpPr>
            <p:cNvPr id="34" name="Tekstiruutu 132"/>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5" name="Tekstiruutu 133"/>
            <p:cNvSpPr txBox="1"/>
            <p:nvPr userDrawn="1"/>
          </p:nvSpPr>
          <p:spPr>
            <a:xfrm>
              <a:off x="784880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Oktober</a:t>
              </a:r>
              <a:endParaRPr lang="fi-FI" sz="1200" b="1" dirty="0">
                <a:solidFill>
                  <a:schemeClr val="accent1"/>
                </a:solidFill>
              </a:endParaRPr>
            </a:p>
          </p:txBody>
        </p:sp>
        <p:cxnSp>
          <p:nvCxnSpPr>
            <p:cNvPr id="36" name="Suora nuoliyhdysviiva 35"/>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7" name="Ryhmä 36"/>
          <p:cNvGrpSpPr/>
          <p:nvPr userDrawn="1"/>
        </p:nvGrpSpPr>
        <p:grpSpPr>
          <a:xfrm>
            <a:off x="541609" y="3737223"/>
            <a:ext cx="2754713" cy="1063377"/>
            <a:chOff x="6404570" y="581050"/>
            <a:chExt cx="2754713" cy="1063377"/>
          </a:xfrm>
        </p:grpSpPr>
        <p:sp>
          <p:nvSpPr>
            <p:cNvPr id="38" name="Tekstiruutu 136"/>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9" name="Tekstiruutu 137"/>
            <p:cNvSpPr txBox="1"/>
            <p:nvPr userDrawn="1"/>
          </p:nvSpPr>
          <p:spPr>
            <a:xfrm>
              <a:off x="7839279"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September</a:t>
              </a:r>
              <a:endParaRPr lang="fi-FI" sz="1200" b="1" dirty="0">
                <a:solidFill>
                  <a:schemeClr val="accent1"/>
                </a:solidFill>
              </a:endParaRPr>
            </a:p>
          </p:txBody>
        </p:sp>
        <p:cxnSp>
          <p:nvCxnSpPr>
            <p:cNvPr id="40" name="Suora nuoliyhdysviiva 39"/>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1" name="Ryhmä 40"/>
          <p:cNvGrpSpPr/>
          <p:nvPr userDrawn="1"/>
        </p:nvGrpSpPr>
        <p:grpSpPr>
          <a:xfrm>
            <a:off x="1208359" y="4817343"/>
            <a:ext cx="2754713" cy="1200126"/>
            <a:chOff x="6404570" y="581050"/>
            <a:chExt cx="2754713" cy="1200126"/>
          </a:xfrm>
        </p:grpSpPr>
        <p:sp>
          <p:nvSpPr>
            <p:cNvPr id="42" name="Tekstiruutu 140"/>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3" name="Tekstiruutu 141"/>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Augusti</a:t>
              </a:r>
              <a:endParaRPr lang="fi-FI" sz="1200" b="1" dirty="0">
                <a:solidFill>
                  <a:schemeClr val="accent1"/>
                </a:solidFill>
              </a:endParaRPr>
            </a:p>
          </p:txBody>
        </p:sp>
        <p:cxnSp>
          <p:nvCxnSpPr>
            <p:cNvPr id="44" name="Suora nuoliyhdysviiva 43"/>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5" name="Ryhmä 44"/>
          <p:cNvGrpSpPr/>
          <p:nvPr userDrawn="1"/>
        </p:nvGrpSpPr>
        <p:grpSpPr>
          <a:xfrm>
            <a:off x="3208609" y="5532090"/>
            <a:ext cx="2754713" cy="1116360"/>
            <a:chOff x="6404570" y="581050"/>
            <a:chExt cx="2754713" cy="1116360"/>
          </a:xfrm>
        </p:grpSpPr>
        <p:sp>
          <p:nvSpPr>
            <p:cNvPr id="46" name="Tekstiruutu 144"/>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7" name="Tekstiruutu 145"/>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Juli</a:t>
              </a:r>
              <a:endParaRPr lang="fi-FI" sz="1200" b="1" dirty="0">
                <a:solidFill>
                  <a:schemeClr val="accent1"/>
                </a:solidFill>
              </a:endParaRPr>
            </a:p>
          </p:txBody>
        </p:sp>
        <p:cxnSp>
          <p:nvCxnSpPr>
            <p:cNvPr id="48" name="Suora nuoliyhdysviiva 47"/>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9" name="Ryhmä 48"/>
          <p:cNvGrpSpPr/>
          <p:nvPr userDrawn="1"/>
        </p:nvGrpSpPr>
        <p:grpSpPr>
          <a:xfrm>
            <a:off x="3208609" y="568871"/>
            <a:ext cx="2754713" cy="1200126"/>
            <a:chOff x="6404570" y="581050"/>
            <a:chExt cx="2754713" cy="1200126"/>
          </a:xfrm>
        </p:grpSpPr>
        <p:sp>
          <p:nvSpPr>
            <p:cNvPr id="50" name="Tekstiruutu 152"/>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1" name="Tekstiruutu 153"/>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December</a:t>
              </a:r>
              <a:endParaRPr lang="fi-FI" sz="1200" b="1" dirty="0">
                <a:solidFill>
                  <a:schemeClr val="accent1"/>
                </a:solidFill>
              </a:endParaRPr>
            </a:p>
          </p:txBody>
        </p:sp>
        <p:cxnSp>
          <p:nvCxnSpPr>
            <p:cNvPr id="52" name="Suora nuoliyhdysviiva 5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3" name="Ryhmä 52"/>
          <p:cNvGrpSpPr/>
          <p:nvPr userDrawn="1"/>
        </p:nvGrpSpPr>
        <p:grpSpPr>
          <a:xfrm>
            <a:off x="6381078" y="568871"/>
            <a:ext cx="2754713" cy="1116360"/>
            <a:chOff x="6404570" y="581050"/>
            <a:chExt cx="2754713" cy="1116360"/>
          </a:xfrm>
        </p:grpSpPr>
        <p:sp>
          <p:nvSpPr>
            <p:cNvPr id="54" name="Tekstiruutu 156"/>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5" name="Tekstiruutu 157"/>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Januari</a:t>
              </a:r>
              <a:endParaRPr lang="fi-FI" sz="1200" b="1" dirty="0">
                <a:solidFill>
                  <a:schemeClr val="accent1"/>
                </a:solidFill>
              </a:endParaRPr>
            </a:p>
          </p:txBody>
        </p:sp>
        <p:cxnSp>
          <p:nvCxnSpPr>
            <p:cNvPr id="56" name="Suora nuoliyhdysviiva 5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5138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1" y="2274360"/>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2"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29"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a:xfrm>
            <a:off x="550863" y="1557338"/>
            <a:ext cx="7416799" cy="1727646"/>
          </a:xfrm>
        </p:spPr>
        <p:txBody>
          <a:bodyPr anchor="b"/>
          <a:lstStyle>
            <a:lvl1pPr algn="l">
              <a:defRPr sz="4400" baseline="0"/>
            </a:lvl1pPr>
          </a:lstStyle>
          <a:p>
            <a:r>
              <a:rPr lang="en-US" dirty="0" smtClean="0"/>
              <a:t>Add your thank you message here.</a:t>
            </a:r>
            <a:endParaRPr lang="en-US" dirty="0"/>
          </a:p>
        </p:txBody>
      </p:sp>
      <p:sp>
        <p:nvSpPr>
          <p:cNvPr id="3" name="Subtitle 2"/>
          <p:cNvSpPr>
            <a:spLocks noGrp="1"/>
          </p:cNvSpPr>
          <p:nvPr>
            <p:ph type="subTitle" idx="1" hasCustomPrompt="1"/>
          </p:nvPr>
        </p:nvSpPr>
        <p:spPr>
          <a:xfrm>
            <a:off x="550863"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Your contact details here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9285640"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8">
            <a:hlinkClick r:id="rId3" tooltip="Verohallinto - facebook"/>
          </p:cNvPr>
          <p:cNvSpPr>
            <a:spLocks noChangeAspect="1" noEditPoints="1"/>
          </p:cNvSpPr>
          <p:nvPr userDrawn="1"/>
        </p:nvSpPr>
        <p:spPr bwMode="auto">
          <a:xfrm>
            <a:off x="550863" y="69215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a:hlinkClick r:id="rId7"/>
          </p:cNvPr>
          <p:cNvSpPr>
            <a:spLocks noEditPoints="1"/>
          </p:cNvSpPr>
          <p:nvPr userDrawn="1"/>
        </p:nvSpPr>
        <p:spPr bwMode="auto">
          <a:xfrm>
            <a:off x="1990651" y="692150"/>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userDrawn="1"/>
        </p:nvSpPr>
        <p:spPr bwMode="auto">
          <a:xfrm>
            <a:off x="2711450"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6"/>
          <p:cNvSpPr>
            <a:spLocks noChangeAspect="1" noEditPoints="1"/>
          </p:cNvSpPr>
          <p:nvPr userDrawn="1"/>
        </p:nvSpPr>
        <p:spPr bwMode="auto">
          <a:xfrm>
            <a:off x="5345158" y="5904088"/>
            <a:ext cx="1326906"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11" name="Text Placeholder 8"/>
          <p:cNvSpPr>
            <a:spLocks noGrp="1"/>
          </p:cNvSpPr>
          <p:nvPr>
            <p:ph type="body" sz="quarter" idx="14" hasCustomPrompt="1"/>
          </p:nvPr>
        </p:nvSpPr>
        <p:spPr>
          <a:xfrm>
            <a:off x="550863" y="692051"/>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Text Placeholder 7"/>
          <p:cNvSpPr>
            <a:spLocks noGrp="1"/>
          </p:cNvSpPr>
          <p:nvPr>
            <p:ph type="body" sz="quarter" idx="13" hasCustomPrompt="1"/>
          </p:nvPr>
        </p:nvSpPr>
        <p:spPr>
          <a:xfrm>
            <a:off x="550863"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8" name="Text Placeholder 7"/>
          <p:cNvSpPr>
            <a:spLocks noGrp="1"/>
          </p:cNvSpPr>
          <p:nvPr>
            <p:ph type="body" sz="quarter" idx="14" hasCustomPrompt="1"/>
          </p:nvPr>
        </p:nvSpPr>
        <p:spPr>
          <a:xfrm>
            <a:off x="550863"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9" name="Text Placeholder 7"/>
          <p:cNvSpPr>
            <a:spLocks noGrp="1"/>
          </p:cNvSpPr>
          <p:nvPr>
            <p:ph type="body" sz="quarter" idx="15" hasCustomPrompt="1"/>
          </p:nvPr>
        </p:nvSpPr>
        <p:spPr>
          <a:xfrm>
            <a:off x="550863"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0" name="Text Placeholder 7"/>
          <p:cNvSpPr>
            <a:spLocks noGrp="1"/>
          </p:cNvSpPr>
          <p:nvPr>
            <p:ph type="body" sz="quarter" idx="16" hasCustomPrompt="1"/>
          </p:nvPr>
        </p:nvSpPr>
        <p:spPr>
          <a:xfrm>
            <a:off x="550863"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1" name="Text Placeholder 7"/>
          <p:cNvSpPr>
            <a:spLocks noGrp="1"/>
          </p:cNvSpPr>
          <p:nvPr>
            <p:ph type="body" sz="quarter" idx="17" hasCustomPrompt="1"/>
          </p:nvPr>
        </p:nvSpPr>
        <p:spPr>
          <a:xfrm>
            <a:off x="550863"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2" name="Text Placeholder 2"/>
          <p:cNvSpPr>
            <a:spLocks noGrp="1"/>
          </p:cNvSpPr>
          <p:nvPr>
            <p:ph type="body" idx="1"/>
          </p:nvPr>
        </p:nvSpPr>
        <p:spPr>
          <a:xfrm>
            <a:off x="1343472" y="1920298"/>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Text Placeholder 2"/>
          <p:cNvSpPr>
            <a:spLocks noGrp="1"/>
          </p:cNvSpPr>
          <p:nvPr>
            <p:ph type="body" idx="18"/>
          </p:nvPr>
        </p:nvSpPr>
        <p:spPr>
          <a:xfrm>
            <a:off x="1343472" y="263691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4" name="Text Placeholder 2"/>
          <p:cNvSpPr>
            <a:spLocks noGrp="1"/>
          </p:cNvSpPr>
          <p:nvPr>
            <p:ph type="body" idx="19"/>
          </p:nvPr>
        </p:nvSpPr>
        <p:spPr>
          <a:xfrm>
            <a:off x="1343472" y="335699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5" name="Text Placeholder 2"/>
          <p:cNvSpPr>
            <a:spLocks noGrp="1"/>
          </p:cNvSpPr>
          <p:nvPr>
            <p:ph type="body" idx="20"/>
          </p:nvPr>
        </p:nvSpPr>
        <p:spPr>
          <a:xfrm>
            <a:off x="1343472" y="407707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2"/>
          <p:cNvSpPr>
            <a:spLocks noGrp="1"/>
          </p:cNvSpPr>
          <p:nvPr>
            <p:ph type="body" idx="21"/>
          </p:nvPr>
        </p:nvSpPr>
        <p:spPr>
          <a:xfrm>
            <a:off x="1343472" y="479715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7" name="Text Placeholder 7"/>
          <p:cNvSpPr>
            <a:spLocks noGrp="1"/>
          </p:cNvSpPr>
          <p:nvPr>
            <p:ph type="body" sz="quarter" idx="22" hasCustomPrompt="1"/>
          </p:nvPr>
        </p:nvSpPr>
        <p:spPr>
          <a:xfrm>
            <a:off x="6240017"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8" name="Text Placeholder 7"/>
          <p:cNvSpPr>
            <a:spLocks noGrp="1"/>
          </p:cNvSpPr>
          <p:nvPr>
            <p:ph type="body" sz="quarter" idx="23" hasCustomPrompt="1"/>
          </p:nvPr>
        </p:nvSpPr>
        <p:spPr>
          <a:xfrm>
            <a:off x="6240017"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9" name="Text Placeholder 7"/>
          <p:cNvSpPr>
            <a:spLocks noGrp="1"/>
          </p:cNvSpPr>
          <p:nvPr>
            <p:ph type="body" sz="quarter" idx="24" hasCustomPrompt="1"/>
          </p:nvPr>
        </p:nvSpPr>
        <p:spPr>
          <a:xfrm>
            <a:off x="6240017"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0" name="Text Placeholder 7"/>
          <p:cNvSpPr>
            <a:spLocks noGrp="1"/>
          </p:cNvSpPr>
          <p:nvPr>
            <p:ph type="body" sz="quarter" idx="25" hasCustomPrompt="1"/>
          </p:nvPr>
        </p:nvSpPr>
        <p:spPr>
          <a:xfrm>
            <a:off x="6240017"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1" name="Text Placeholder 7"/>
          <p:cNvSpPr>
            <a:spLocks noGrp="1"/>
          </p:cNvSpPr>
          <p:nvPr>
            <p:ph type="body" sz="quarter" idx="26" hasCustomPrompt="1"/>
          </p:nvPr>
        </p:nvSpPr>
        <p:spPr>
          <a:xfrm>
            <a:off x="6240017"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2" name="Text Placeholder 2"/>
          <p:cNvSpPr>
            <a:spLocks noGrp="1"/>
          </p:cNvSpPr>
          <p:nvPr>
            <p:ph type="body" idx="27"/>
          </p:nvPr>
        </p:nvSpPr>
        <p:spPr>
          <a:xfrm>
            <a:off x="7032104" y="1920298"/>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Text Placeholder 2"/>
          <p:cNvSpPr>
            <a:spLocks noGrp="1"/>
          </p:cNvSpPr>
          <p:nvPr>
            <p:ph type="body" idx="28"/>
          </p:nvPr>
        </p:nvSpPr>
        <p:spPr>
          <a:xfrm>
            <a:off x="7032104" y="263691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4" name="Text Placeholder 2"/>
          <p:cNvSpPr>
            <a:spLocks noGrp="1"/>
          </p:cNvSpPr>
          <p:nvPr>
            <p:ph type="body" idx="29"/>
          </p:nvPr>
        </p:nvSpPr>
        <p:spPr>
          <a:xfrm>
            <a:off x="7032104" y="335699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5" name="Text Placeholder 2"/>
          <p:cNvSpPr>
            <a:spLocks noGrp="1"/>
          </p:cNvSpPr>
          <p:nvPr>
            <p:ph type="body" idx="30"/>
          </p:nvPr>
        </p:nvSpPr>
        <p:spPr>
          <a:xfrm>
            <a:off x="7032104" y="407707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Text Placeholder 2"/>
          <p:cNvSpPr>
            <a:spLocks noGrp="1"/>
          </p:cNvSpPr>
          <p:nvPr>
            <p:ph type="body" idx="31"/>
          </p:nvPr>
        </p:nvSpPr>
        <p:spPr>
          <a:xfrm>
            <a:off x="7032104" y="479715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6913289" cy="935385"/>
          </a:xfrm>
        </p:spPr>
        <p:txBody>
          <a:bodyPr/>
          <a:lstStyle/>
          <a:p>
            <a:r>
              <a:rPr lang="fi-FI" smtClean="0"/>
              <a:t>Muokkaa perustyyl. napsautt.</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a:xfrm>
            <a:off x="2207568" y="6381328"/>
            <a:ext cx="5184576" cy="143297"/>
          </a:xfrm>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2" y="0"/>
            <a:ext cx="4224337"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4" y="1557338"/>
            <a:ext cx="6913561" cy="4608512"/>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5"/>
            <a:ext cx="9649593" cy="935385"/>
          </a:xfrm>
          <a:prstGeom prst="rect">
            <a:avLst/>
          </a:prstGeom>
        </p:spPr>
        <p:txBody>
          <a:bodyPr vert="horz" lIns="0" tIns="0" rIns="0" bIns="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550863" y="1557338"/>
            <a:ext cx="11090275" cy="4608512"/>
          </a:xfrm>
          <a:prstGeom prst="rect">
            <a:avLst/>
          </a:prstGeom>
        </p:spPr>
        <p:txBody>
          <a:bodyPr vert="horz" lIns="0" tIns="0" rIns="0" bIns="0" rtlCol="0" anchor="t" anchorCtr="0">
            <a:no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11424" y="6381328"/>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7AF4796F-8FB3-45CA-B8AC-1736963B4751}" type="datetimeFigureOut">
              <a:rPr lang="en-US" smtClean="0"/>
              <a:pPr/>
              <a:t>2/6/2020</a:t>
            </a:fld>
            <a:endParaRPr lang="en-US" dirty="0"/>
          </a:p>
        </p:txBody>
      </p:sp>
      <p:sp>
        <p:nvSpPr>
          <p:cNvPr id="5" name="Footer Placeholder 4"/>
          <p:cNvSpPr>
            <a:spLocks noGrp="1"/>
          </p:cNvSpPr>
          <p:nvPr>
            <p:ph type="ftr" sz="quarter" idx="3"/>
          </p:nvPr>
        </p:nvSpPr>
        <p:spPr>
          <a:xfrm>
            <a:off x="2207568" y="6381328"/>
            <a:ext cx="9433570" cy="143297"/>
          </a:xfrm>
          <a:prstGeom prst="rect">
            <a:avLst/>
          </a:prstGeom>
        </p:spPr>
        <p:txBody>
          <a:bodyPr vert="horz" lIns="0" tIns="0" rIns="0" bIns="0" rtlCol="0" anchor="ctr" anchorCtr="0">
            <a:noAutofit/>
          </a:bodyPr>
          <a:lstStyle>
            <a:lvl1pPr algn="r">
              <a:defRPr sz="700">
                <a:solidFill>
                  <a:schemeClr val="accent1"/>
                </a:solidFill>
              </a:defRPr>
            </a:lvl1pPr>
          </a:lstStyle>
          <a:p>
            <a:endParaRPr lang="en-US" dirty="0"/>
          </a:p>
        </p:txBody>
      </p:sp>
      <p:sp>
        <p:nvSpPr>
          <p:cNvPr id="6" name="Slide Number Placeholder 5"/>
          <p:cNvSpPr>
            <a:spLocks noGrp="1"/>
          </p:cNvSpPr>
          <p:nvPr>
            <p:ph type="sldNum" sz="quarter" idx="4"/>
          </p:nvPr>
        </p:nvSpPr>
        <p:spPr>
          <a:xfrm>
            <a:off x="542060" y="6381328"/>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c)" hidden="1"/>
          <p:cNvSpPr txBox="1"/>
          <p:nvPr userDrawn="1"/>
        </p:nvSpPr>
        <p:spPr>
          <a:xfrm>
            <a:off x="11928810"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verohallinto</a:t>
            </a:r>
            <a:endParaRPr lang="en-GB" sz="200" dirty="0">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2" r:id="rId4"/>
    <p:sldLayoutId id="2147483668" r:id="rId5"/>
    <p:sldLayoutId id="2147483650" r:id="rId6"/>
    <p:sldLayoutId id="2147483674" r:id="rId7"/>
    <p:sldLayoutId id="2147483659" r:id="rId8"/>
    <p:sldLayoutId id="2147483666" r:id="rId9"/>
    <p:sldLayoutId id="2147483667" r:id="rId10"/>
    <p:sldLayoutId id="2147483678" r:id="rId11"/>
    <p:sldLayoutId id="2147483673" r:id="rId12"/>
    <p:sldLayoutId id="2147483682" r:id="rId13"/>
    <p:sldLayoutId id="2147483651" r:id="rId14"/>
    <p:sldLayoutId id="2147483664" r:id="rId15"/>
    <p:sldLayoutId id="2147483676" r:id="rId16"/>
    <p:sldLayoutId id="2147483661" r:id="rId17"/>
    <p:sldLayoutId id="2147483660" r:id="rId18"/>
    <p:sldLayoutId id="2147483665" r:id="rId19"/>
    <p:sldLayoutId id="2147483677" r:id="rId20"/>
    <p:sldLayoutId id="2147483652" r:id="rId21"/>
    <p:sldLayoutId id="2147483653" r:id="rId22"/>
    <p:sldLayoutId id="2147483656" r:id="rId23"/>
    <p:sldLayoutId id="2147483657" r:id="rId24"/>
    <p:sldLayoutId id="2147483654" r:id="rId25"/>
    <p:sldLayoutId id="2147483658" r:id="rId26"/>
    <p:sldLayoutId id="2147483655" r:id="rId27"/>
    <p:sldLayoutId id="2147483687" r:id="rId28"/>
    <p:sldLayoutId id="2147483688" r:id="rId29"/>
    <p:sldLayoutId id="2147483679" r:id="rId30"/>
    <p:sldLayoutId id="2147483680" r:id="rId31"/>
    <p:sldLayoutId id="2147483681" r:id="rId32"/>
    <p:sldLayoutId id="2147483669" r:id="rId33"/>
    <p:sldLayoutId id="2147483670" r:id="rId34"/>
    <p:sldLayoutId id="2147483671" r:id="rId35"/>
    <p:sldLayoutId id="2147483684" r:id="rId36"/>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vero.fi/henkiloasiakkaat/omaisuus/vuokratulot/mit%C3%A4-remonttikuluja-voi-v%C3%A4hent%C3%A4%C3%A4-vuokratulojen-verotuksessa/"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vero.fi/omavero"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vero.fi/omaver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smtClean="0"/>
              <a:t>Vuokratulojen verotus</a:t>
            </a:r>
            <a:endParaRPr lang="fi-FI" dirty="0"/>
          </a:p>
        </p:txBody>
      </p:sp>
    </p:spTree>
    <p:extLst>
      <p:ext uri="{BB962C8B-B14F-4D97-AF65-F5344CB8AC3E}">
        <p14:creationId xmlns:p14="http://schemas.microsoft.com/office/powerpoint/2010/main" val="256017085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Voit vähentää remonttikuluja vuokratulojen verotuksessa (1/2)</a:t>
            </a:r>
            <a:endParaRPr lang="fi-FI" dirty="0"/>
          </a:p>
        </p:txBody>
      </p:sp>
      <p:sp>
        <p:nvSpPr>
          <p:cNvPr id="3" name="Sisällön paikkamerkki 2"/>
          <p:cNvSpPr>
            <a:spLocks noGrp="1"/>
          </p:cNvSpPr>
          <p:nvPr>
            <p:ph idx="1"/>
          </p:nvPr>
        </p:nvSpPr>
        <p:spPr/>
        <p:txBody>
          <a:bodyPr/>
          <a:lstStyle/>
          <a:p>
            <a:r>
              <a:rPr lang="fi-FI" sz="2000" dirty="0">
                <a:solidFill>
                  <a:schemeClr val="tx2"/>
                </a:solidFill>
              </a:rPr>
              <a:t>Korjausmenoja ovat materiaalikustannukset, </a:t>
            </a:r>
            <a:r>
              <a:rPr lang="fi-FI" sz="2000" dirty="0" smtClean="0">
                <a:solidFill>
                  <a:schemeClr val="tx2"/>
                </a:solidFill>
              </a:rPr>
              <a:t>työstä maksetut </a:t>
            </a:r>
            <a:r>
              <a:rPr lang="fi-FI" sz="2000" dirty="0">
                <a:solidFill>
                  <a:schemeClr val="tx2"/>
                </a:solidFill>
              </a:rPr>
              <a:t>korvaukset ja </a:t>
            </a:r>
            <a:r>
              <a:rPr lang="fi-FI" sz="2000" dirty="0" smtClean="0">
                <a:solidFill>
                  <a:schemeClr val="tx2"/>
                </a:solidFill>
              </a:rPr>
              <a:t>matkakulut.</a:t>
            </a:r>
          </a:p>
          <a:p>
            <a:pPr lvl="1"/>
            <a:r>
              <a:rPr lang="fi-FI" sz="1800" dirty="0">
                <a:solidFill>
                  <a:schemeClr val="tx2"/>
                </a:solidFill>
              </a:rPr>
              <a:t>O</a:t>
            </a:r>
            <a:r>
              <a:rPr lang="fi-FI" sz="1800" dirty="0" smtClean="0">
                <a:solidFill>
                  <a:schemeClr val="tx2"/>
                </a:solidFill>
              </a:rPr>
              <a:t>man </a:t>
            </a:r>
            <a:r>
              <a:rPr lang="fi-FI" sz="1800" dirty="0">
                <a:solidFill>
                  <a:schemeClr val="tx2"/>
                </a:solidFill>
              </a:rPr>
              <a:t>työn </a:t>
            </a:r>
            <a:r>
              <a:rPr lang="fi-FI" sz="1800" dirty="0" smtClean="0">
                <a:solidFill>
                  <a:schemeClr val="tx2"/>
                </a:solidFill>
              </a:rPr>
              <a:t>osuutta </a:t>
            </a:r>
            <a:r>
              <a:rPr lang="fi-FI" sz="1800" dirty="0">
                <a:solidFill>
                  <a:schemeClr val="tx2"/>
                </a:solidFill>
              </a:rPr>
              <a:t>ei </a:t>
            </a:r>
            <a:r>
              <a:rPr lang="fi-FI" sz="1800" dirty="0" smtClean="0">
                <a:solidFill>
                  <a:schemeClr val="tx2"/>
                </a:solidFill>
              </a:rPr>
              <a:t>voi vähentää.</a:t>
            </a:r>
          </a:p>
          <a:p>
            <a:r>
              <a:rPr lang="fi-FI" sz="2000" b="1" dirty="0" smtClean="0">
                <a:solidFill>
                  <a:schemeClr val="tx2"/>
                </a:solidFill>
              </a:rPr>
              <a:t>Vuosikorjausmenoja</a:t>
            </a:r>
            <a:r>
              <a:rPr lang="fi-FI" sz="2000" dirty="0" smtClean="0">
                <a:solidFill>
                  <a:schemeClr val="tx2"/>
                </a:solidFill>
              </a:rPr>
              <a:t> ovat tavanomaiset kuntoa ylläpitävät kunnostustyöt, esimerkiksi</a:t>
            </a:r>
          </a:p>
          <a:p>
            <a:pPr lvl="1"/>
            <a:r>
              <a:rPr lang="fi-FI" sz="1800" dirty="0" smtClean="0">
                <a:solidFill>
                  <a:schemeClr val="tx2"/>
                </a:solidFill>
              </a:rPr>
              <a:t>lattiamateriaali </a:t>
            </a:r>
            <a:r>
              <a:rPr lang="fi-FI" sz="1800" dirty="0">
                <a:solidFill>
                  <a:schemeClr val="tx2"/>
                </a:solidFill>
              </a:rPr>
              <a:t>vaihdetaan vastaavan </a:t>
            </a:r>
            <a:r>
              <a:rPr lang="fi-FI" sz="1800" dirty="0" smtClean="0">
                <a:solidFill>
                  <a:schemeClr val="tx2"/>
                </a:solidFill>
              </a:rPr>
              <a:t>tasoiseen lattiamateriaaliin</a:t>
            </a:r>
          </a:p>
          <a:p>
            <a:pPr lvl="1"/>
            <a:r>
              <a:rPr lang="fi-FI" sz="1800" dirty="0" smtClean="0">
                <a:solidFill>
                  <a:schemeClr val="tx2"/>
                </a:solidFill>
              </a:rPr>
              <a:t>seinät </a:t>
            </a:r>
            <a:r>
              <a:rPr lang="fi-FI" sz="1800" dirty="0">
                <a:solidFill>
                  <a:schemeClr val="tx2"/>
                </a:solidFill>
              </a:rPr>
              <a:t>maalataan tai </a:t>
            </a:r>
            <a:r>
              <a:rPr lang="fi-FI" sz="1800" dirty="0" smtClean="0">
                <a:solidFill>
                  <a:schemeClr val="tx2"/>
                </a:solidFill>
              </a:rPr>
              <a:t>tapetoidaan</a:t>
            </a:r>
          </a:p>
          <a:p>
            <a:pPr lvl="1"/>
            <a:r>
              <a:rPr lang="fi-FI" sz="1800" dirty="0" smtClean="0">
                <a:solidFill>
                  <a:schemeClr val="tx2"/>
                </a:solidFill>
              </a:rPr>
              <a:t>keittiön </a:t>
            </a:r>
            <a:r>
              <a:rPr lang="fi-FI" sz="1800" dirty="0">
                <a:solidFill>
                  <a:schemeClr val="tx2"/>
                </a:solidFill>
              </a:rPr>
              <a:t>kaapit </a:t>
            </a:r>
            <a:r>
              <a:rPr lang="fi-FI" sz="1800" dirty="0" smtClean="0">
                <a:solidFill>
                  <a:schemeClr val="tx2"/>
                </a:solidFill>
              </a:rPr>
              <a:t>uusitaan.</a:t>
            </a:r>
            <a:endParaRPr lang="fi-FI" sz="1800" dirty="0">
              <a:solidFill>
                <a:schemeClr val="tx2"/>
              </a:solidFill>
            </a:endParaRPr>
          </a:p>
          <a:p>
            <a:r>
              <a:rPr lang="fi-FI" sz="2000" b="1" dirty="0">
                <a:solidFill>
                  <a:schemeClr val="tx2"/>
                </a:solidFill>
              </a:rPr>
              <a:t>Perusparannusmenoja</a:t>
            </a:r>
            <a:r>
              <a:rPr lang="fi-FI" sz="2000" dirty="0">
                <a:solidFill>
                  <a:schemeClr val="tx2"/>
                </a:solidFill>
              </a:rPr>
              <a:t> ovat arvoa ja kuntoa </a:t>
            </a:r>
            <a:r>
              <a:rPr lang="fi-FI" sz="2000" dirty="0" smtClean="0">
                <a:solidFill>
                  <a:schemeClr val="tx2"/>
                </a:solidFill>
              </a:rPr>
              <a:t>parantavat kunnostustyöt</a:t>
            </a:r>
            <a:r>
              <a:rPr lang="fi-FI" sz="2000" dirty="0">
                <a:solidFill>
                  <a:schemeClr val="tx2"/>
                </a:solidFill>
              </a:rPr>
              <a:t>, </a:t>
            </a:r>
            <a:r>
              <a:rPr lang="fi-FI" sz="2000" dirty="0" smtClean="0">
                <a:solidFill>
                  <a:schemeClr val="tx2"/>
                </a:solidFill>
              </a:rPr>
              <a:t>esimerkiksi</a:t>
            </a:r>
          </a:p>
          <a:p>
            <a:pPr lvl="1"/>
            <a:r>
              <a:rPr lang="fi-FI" sz="1800" dirty="0" smtClean="0">
                <a:solidFill>
                  <a:schemeClr val="tx2"/>
                </a:solidFill>
              </a:rPr>
              <a:t>parvekelasitus </a:t>
            </a:r>
          </a:p>
          <a:p>
            <a:pPr lvl="1"/>
            <a:r>
              <a:rPr lang="fi-FI" sz="1800" dirty="0" smtClean="0">
                <a:solidFill>
                  <a:schemeClr val="tx2"/>
                </a:solidFill>
              </a:rPr>
              <a:t>kylmän </a:t>
            </a:r>
            <a:r>
              <a:rPr lang="fi-FI" sz="1800" dirty="0">
                <a:solidFill>
                  <a:schemeClr val="tx2"/>
                </a:solidFill>
              </a:rPr>
              <a:t>varastotilan </a:t>
            </a:r>
            <a:r>
              <a:rPr lang="fi-FI" sz="1800" dirty="0" smtClean="0">
                <a:solidFill>
                  <a:schemeClr val="tx2"/>
                </a:solidFill>
              </a:rPr>
              <a:t>muuttaminen saunatilaksi.</a:t>
            </a:r>
          </a:p>
          <a:p>
            <a:r>
              <a:rPr lang="fi-FI" sz="2000" dirty="0">
                <a:solidFill>
                  <a:schemeClr val="tx2"/>
                </a:solidFill>
              </a:rPr>
              <a:t>Taloyhtiön teettämä remontti (esim. </a:t>
            </a:r>
            <a:r>
              <a:rPr lang="fi-FI" sz="2000" dirty="0" smtClean="0">
                <a:solidFill>
                  <a:schemeClr val="tx2"/>
                </a:solidFill>
              </a:rPr>
              <a:t>putkiremontti)</a:t>
            </a:r>
          </a:p>
          <a:p>
            <a:pPr lvl="1"/>
            <a:r>
              <a:rPr lang="fi-FI" sz="1600" dirty="0" smtClean="0">
                <a:solidFill>
                  <a:schemeClr val="tx2"/>
                </a:solidFill>
              </a:rPr>
              <a:t>Yhtiö </a:t>
            </a:r>
            <a:r>
              <a:rPr lang="fi-FI" sz="1600" dirty="0">
                <a:solidFill>
                  <a:schemeClr val="tx2"/>
                </a:solidFill>
              </a:rPr>
              <a:t>perii kustannukset </a:t>
            </a:r>
            <a:r>
              <a:rPr lang="fi-FI" sz="1600" dirty="0" smtClean="0">
                <a:solidFill>
                  <a:schemeClr val="tx2"/>
                </a:solidFill>
              </a:rPr>
              <a:t>vastikkeina. Vastikkeen vähennyskelpoisuuteen vaikuttaa se, onko vastike tuloutettu vai rahastoitu taloyhtiön kirjanpidossa.</a:t>
            </a:r>
          </a:p>
          <a:p>
            <a:r>
              <a:rPr lang="fi-FI" sz="2000" dirty="0" smtClean="0">
                <a:solidFill>
                  <a:schemeClr val="tx2"/>
                </a:solidFill>
              </a:rPr>
              <a:t>Remontoitko vuokra-asuntoasi? </a:t>
            </a:r>
            <a:r>
              <a:rPr lang="fi-FI" sz="2000" dirty="0" smtClean="0">
                <a:solidFill>
                  <a:schemeClr val="tx2"/>
                </a:solidFill>
                <a:hlinkClick r:id="rId2"/>
              </a:rPr>
              <a:t>Tarkista, mitä </a:t>
            </a:r>
            <a:r>
              <a:rPr lang="fi-FI" sz="2000" dirty="0">
                <a:solidFill>
                  <a:schemeClr val="tx2"/>
                </a:solidFill>
                <a:hlinkClick r:id="rId2"/>
              </a:rPr>
              <a:t>remonttikuluja voi vähentää vuokratulojen </a:t>
            </a:r>
            <a:r>
              <a:rPr lang="fi-FI" sz="2000" dirty="0" smtClean="0">
                <a:solidFill>
                  <a:schemeClr val="tx2"/>
                </a:solidFill>
                <a:hlinkClick r:id="rId2"/>
              </a:rPr>
              <a:t>verotuksessa</a:t>
            </a:r>
            <a:endParaRPr lang="fi-FI" sz="2000" dirty="0">
              <a:solidFill>
                <a:schemeClr val="tx2"/>
              </a:solidFill>
            </a:endParaRPr>
          </a:p>
        </p:txBody>
      </p:sp>
    </p:spTree>
    <p:extLst>
      <p:ext uri="{BB962C8B-B14F-4D97-AF65-F5344CB8AC3E}">
        <p14:creationId xmlns:p14="http://schemas.microsoft.com/office/powerpoint/2010/main" val="212457097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r>
            <a:br>
              <a:rPr lang="fi-FI" dirty="0" smtClean="0"/>
            </a:br>
            <a:r>
              <a:rPr lang="fi-FI" dirty="0" smtClean="0"/>
              <a:t>Voit vähentää remonttikuluja vuokratulojen verotuksessa (2/2) </a:t>
            </a:r>
            <a:endParaRPr lang="fi-FI" dirty="0"/>
          </a:p>
        </p:txBody>
      </p:sp>
      <p:sp>
        <p:nvSpPr>
          <p:cNvPr id="3" name="Sisällön paikkamerkki 2"/>
          <p:cNvSpPr>
            <a:spLocks noGrp="1"/>
          </p:cNvSpPr>
          <p:nvPr>
            <p:ph idx="1"/>
          </p:nvPr>
        </p:nvSpPr>
        <p:spPr>
          <a:xfrm>
            <a:off x="550864" y="1557338"/>
            <a:ext cx="7489352" cy="4608512"/>
          </a:xfrm>
        </p:spPr>
        <p:txBody>
          <a:bodyPr/>
          <a:lstStyle/>
          <a:p>
            <a:r>
              <a:rPr lang="fi-FI" sz="1800" b="1" dirty="0" smtClean="0"/>
              <a:t>Vuosikorjauskulut</a:t>
            </a:r>
            <a:r>
              <a:rPr lang="fi-FI" sz="1800" dirty="0" smtClean="0"/>
              <a:t> voit vähentää kokonaan niiden maksuvuonna. </a:t>
            </a:r>
          </a:p>
          <a:p>
            <a:r>
              <a:rPr lang="fi-FI" sz="1800" dirty="0" smtClean="0"/>
              <a:t>Kun teetät ja maksat itse osakehuoneiston remontin,  </a:t>
            </a:r>
            <a:r>
              <a:rPr lang="fi-FI" sz="1800" b="1" dirty="0" smtClean="0"/>
              <a:t>perusparannusmenot</a:t>
            </a:r>
            <a:r>
              <a:rPr lang="fi-FI" sz="1800" dirty="0" smtClean="0"/>
              <a:t> voit vähentää verotuksessa 10 vuoden aikana tasapoistoina. Esimerkiksi 10 000 euron remontista voit vähentää </a:t>
            </a:r>
            <a:br>
              <a:rPr lang="fi-FI" sz="1800" dirty="0" smtClean="0"/>
            </a:br>
            <a:r>
              <a:rPr lang="fi-FI" sz="1800" dirty="0" smtClean="0"/>
              <a:t>1 000 euroa vuodessa. </a:t>
            </a:r>
          </a:p>
          <a:p>
            <a:r>
              <a:rPr lang="fi-FI" sz="1800" dirty="0" smtClean="0"/>
              <a:t>Kiinteistön perusparannusmenot lisätään rakennuksen hankintamenoon. Voit vähentää ne vuokratulosta vuotuisina poistoina. </a:t>
            </a:r>
          </a:p>
          <a:p>
            <a:r>
              <a:rPr lang="fi-FI" sz="1800" dirty="0" smtClean="0"/>
              <a:t>Saat vähentää remonttikulut, jos remontti on tehty, kun asunto on ollut vuokrattuna, tai remontti tehdään kahden vuokrausjakson välissä. </a:t>
            </a:r>
          </a:p>
          <a:p>
            <a:r>
              <a:rPr lang="fi-FI" sz="1800" dirty="0" smtClean="0"/>
              <a:t>Et voi vähentää remonttikuluja, jos remontti on tehty ennen kuin vuokraustoiminta alkaa tai se tehdään sen jälkeen, kun vuokraustoiminta on päättynyt. Tällaiset remonttikulut voit huomioida lisäämällä ne asunnon hankintahintaan silloin kun asunto myydään ja mahdollista luovutusvoittoa lasketaan.</a:t>
            </a:r>
            <a:endParaRPr lang="fi-FI" sz="1800" dirty="0"/>
          </a:p>
        </p:txBody>
      </p:sp>
      <p:pic>
        <p:nvPicPr>
          <p:cNvPr id="7" name="Kuvan paikkamerkki 6" descr="&quot;&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40" r="23440"/>
          <a:stretch>
            <a:fillRect/>
          </a:stretch>
        </p:blipFill>
        <p:spPr>
          <a:xfrm>
            <a:off x="8400256" y="1628800"/>
            <a:ext cx="3529460" cy="4608512"/>
          </a:xfrm>
        </p:spPr>
      </p:pic>
    </p:spTree>
    <p:extLst>
      <p:ext uri="{BB962C8B-B14F-4D97-AF65-F5344CB8AC3E}">
        <p14:creationId xmlns:p14="http://schemas.microsoft.com/office/powerpoint/2010/main" val="7194123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Poistot – pitkävaikutteisen menon tai</a:t>
            </a:r>
            <a:br>
              <a:rPr lang="fi-FI" dirty="0" smtClean="0"/>
            </a:br>
            <a:r>
              <a:rPr lang="fi-FI" dirty="0" smtClean="0"/>
              <a:t>rakennuksen hankintamenon vähentäminen</a:t>
            </a:r>
            <a:endParaRPr lang="fi-FI" dirty="0"/>
          </a:p>
        </p:txBody>
      </p:sp>
      <p:sp>
        <p:nvSpPr>
          <p:cNvPr id="3" name="Sisällön paikkamerkki 2"/>
          <p:cNvSpPr>
            <a:spLocks noGrp="1"/>
          </p:cNvSpPr>
          <p:nvPr>
            <p:ph idx="1"/>
          </p:nvPr>
        </p:nvSpPr>
        <p:spPr/>
        <p:txBody>
          <a:bodyPr/>
          <a:lstStyle/>
          <a:p>
            <a:r>
              <a:rPr lang="fi-FI" dirty="0" smtClean="0"/>
              <a:t>Poiston voi tehdä</a:t>
            </a:r>
          </a:p>
          <a:p>
            <a:pPr lvl="1"/>
            <a:r>
              <a:rPr lang="fi-FI" dirty="0" smtClean="0"/>
              <a:t>kalusteiden ja kodinkoneiden hankintamenosta enintään 25 %:n suuruisena (jos hankintameno on alle 1 000 e, tee vähennys vuosimenona)</a:t>
            </a:r>
          </a:p>
          <a:p>
            <a:pPr lvl="1"/>
            <a:r>
              <a:rPr lang="fi-FI" dirty="0" smtClean="0"/>
              <a:t>osakehuoneiston perusparannusmenoista 10 vuoden aikana tasapoistoin (esim. 1 000 e vuodessa 10 vuoden ajan)</a:t>
            </a:r>
          </a:p>
          <a:p>
            <a:pPr lvl="1"/>
            <a:r>
              <a:rPr lang="fi-FI" dirty="0" smtClean="0"/>
              <a:t>rakennuksen hankintamenosta enintään 4 %:n suuruisena, jos kyseessä on asuin-­ tai toimistorakennus.</a:t>
            </a:r>
          </a:p>
          <a:p>
            <a:r>
              <a:rPr lang="fi-FI" dirty="0" smtClean="0"/>
              <a:t>Poiston määrän voi valita. Poiston voi myös jättää kokonaan tekemättä.</a:t>
            </a:r>
          </a:p>
          <a:p>
            <a:pPr lvl="1"/>
            <a:r>
              <a:rPr lang="fi-FI" dirty="0" smtClean="0"/>
              <a:t>Poistoa on aina vaadittava verotuksessa, Verohallinto ei tee poistoa automaattisesti.</a:t>
            </a:r>
          </a:p>
          <a:p>
            <a:r>
              <a:rPr lang="fi-FI" dirty="0" smtClean="0"/>
              <a:t>Poisto pienentää asunnon hankintamenoa.</a:t>
            </a:r>
          </a:p>
          <a:p>
            <a:pPr lvl="1"/>
            <a:r>
              <a:rPr lang="fi-FI" dirty="0" smtClean="0"/>
              <a:t>Tämä vaikuttaa luovutusvoiton verotukseen.</a:t>
            </a:r>
            <a:endParaRPr lang="fi-FI" dirty="0"/>
          </a:p>
        </p:txBody>
      </p:sp>
    </p:spTree>
    <p:extLst>
      <p:ext uri="{BB962C8B-B14F-4D97-AF65-F5344CB8AC3E}">
        <p14:creationId xmlns:p14="http://schemas.microsoft.com/office/powerpoint/2010/main" val="25730023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Loma-­asunnon vuokraus</a:t>
            </a:r>
            <a:endParaRPr lang="fi-FI" dirty="0"/>
          </a:p>
        </p:txBody>
      </p:sp>
      <p:sp>
        <p:nvSpPr>
          <p:cNvPr id="3" name="Sisällön paikkamerkki 2"/>
          <p:cNvSpPr>
            <a:spLocks noGrp="1"/>
          </p:cNvSpPr>
          <p:nvPr>
            <p:ph idx="1"/>
          </p:nvPr>
        </p:nvSpPr>
        <p:spPr/>
        <p:txBody>
          <a:bodyPr/>
          <a:lstStyle/>
          <a:p>
            <a:r>
              <a:rPr lang="fi-FI" sz="2000" dirty="0">
                <a:solidFill>
                  <a:schemeClr val="tx2"/>
                </a:solidFill>
              </a:rPr>
              <a:t>V</a:t>
            </a:r>
            <a:r>
              <a:rPr lang="fi-FI" sz="2000" dirty="0" smtClean="0">
                <a:solidFill>
                  <a:schemeClr val="tx2"/>
                </a:solidFill>
              </a:rPr>
              <a:t>ähennyskelpoisia kuluja ovat yleensä ainoastaan menot, jotka ovat syntyneet vuokralla oloaikana.</a:t>
            </a:r>
          </a:p>
          <a:p>
            <a:pPr lvl="1"/>
            <a:r>
              <a:rPr lang="fi-FI" sz="1800" dirty="0" smtClean="0">
                <a:solidFill>
                  <a:schemeClr val="tx2"/>
                </a:solidFill>
              </a:rPr>
              <a:t>Näin myös silloin, kun asunto on tarjottu vuokrattavaksi välityssopimuksella jonkun yhtiön kautta ja sopimus mahdollistaa oman käytön.</a:t>
            </a:r>
          </a:p>
          <a:p>
            <a:pPr marL="266700" lvl="1" indent="-266700">
              <a:buFont typeface="Wingdings" panose="05000000000000000000" pitchFamily="2" charset="2"/>
              <a:buChar char="§"/>
            </a:pPr>
            <a:r>
              <a:rPr lang="fi-FI" dirty="0" smtClean="0">
                <a:solidFill>
                  <a:schemeClr val="tx2"/>
                </a:solidFill>
              </a:rPr>
              <a:t>Menot ovat kuitenkin vähennyskelpoisia muulta kuin todelliselta oman käytön ajalta seuraavassa tilanteessa:</a:t>
            </a:r>
          </a:p>
          <a:p>
            <a:pPr lvl="1"/>
            <a:r>
              <a:rPr lang="fi-FI" sz="1800" dirty="0" smtClean="0">
                <a:solidFill>
                  <a:schemeClr val="tx2"/>
                </a:solidFill>
              </a:rPr>
              <a:t>loma-asuntoa vuokrataan jatkuvasti</a:t>
            </a:r>
          </a:p>
          <a:p>
            <a:pPr lvl="1"/>
            <a:r>
              <a:rPr lang="fi-FI" sz="1800" dirty="0" smtClean="0">
                <a:solidFill>
                  <a:schemeClr val="tx2"/>
                </a:solidFill>
              </a:rPr>
              <a:t>se on suuremman osan ajasta vuokrattuna kuin omassa käytössä </a:t>
            </a:r>
          </a:p>
          <a:p>
            <a:pPr lvl="1"/>
            <a:r>
              <a:rPr lang="fi-FI" sz="1800" dirty="0" smtClean="0">
                <a:solidFill>
                  <a:schemeClr val="tx2"/>
                </a:solidFill>
              </a:rPr>
              <a:t>vuokraus ei ole vähäistä.</a:t>
            </a:r>
          </a:p>
          <a:p>
            <a:pPr marL="266700" lvl="1" indent="0">
              <a:buNone/>
            </a:pPr>
            <a:r>
              <a:rPr lang="fi-FI" sz="1800" b="1" dirty="0">
                <a:solidFill>
                  <a:schemeClr val="tx2"/>
                </a:solidFill>
              </a:rPr>
              <a:t>E</a:t>
            </a:r>
            <a:r>
              <a:rPr lang="fi-FI" sz="1800" b="1" dirty="0" smtClean="0">
                <a:solidFill>
                  <a:schemeClr val="tx2"/>
                </a:solidFill>
              </a:rPr>
              <a:t>simerkki</a:t>
            </a:r>
            <a:r>
              <a:rPr lang="fi-FI" sz="1800" dirty="0" smtClean="0">
                <a:solidFill>
                  <a:schemeClr val="tx2"/>
                </a:solidFill>
              </a:rPr>
              <a:t>: Loma-asunto on vuokrattuna 90 päivää vuodesta. Se on omassa käytössä 10 päivää ja loput 265 päivää tyhjillään. Vähennyskelpoisten menojen osuus on tällöin (90+265)/365 = 97 %.</a:t>
            </a:r>
          </a:p>
          <a:p>
            <a:r>
              <a:rPr lang="fi-FI" sz="2000" dirty="0" smtClean="0">
                <a:solidFill>
                  <a:schemeClr val="tx2"/>
                </a:solidFill>
              </a:rPr>
              <a:t>Kiinteistöyhtiölle tai majoituspalveluita tarjoavalle yhtiölle vuokrattu asunto</a:t>
            </a:r>
          </a:p>
          <a:p>
            <a:pPr lvl="1"/>
            <a:r>
              <a:rPr lang="fi-FI" sz="1800" dirty="0" smtClean="0">
                <a:solidFill>
                  <a:schemeClr val="tx2"/>
                </a:solidFill>
              </a:rPr>
              <a:t>Vuokrasopimus joko ei mahdollista lainkaan omaa käyttöä tai oma käyttö on hyvin rajoitettua.</a:t>
            </a:r>
          </a:p>
          <a:p>
            <a:pPr lvl="1"/>
            <a:r>
              <a:rPr lang="fi-FI" sz="1800" dirty="0" smtClean="0">
                <a:solidFill>
                  <a:schemeClr val="tx2"/>
                </a:solidFill>
              </a:rPr>
              <a:t>Kulut ovat vähennyskelpoisia lukuun ottamatta aikaa, joka vastaa todellista omaa käyttöä.</a:t>
            </a:r>
            <a:endParaRPr lang="fi-FI" sz="1800" dirty="0">
              <a:solidFill>
                <a:schemeClr val="tx2"/>
              </a:solidFill>
            </a:endParaRPr>
          </a:p>
        </p:txBody>
      </p:sp>
    </p:spTree>
    <p:extLst>
      <p:ext uri="{BB962C8B-B14F-4D97-AF65-F5344CB8AC3E}">
        <p14:creationId xmlns:p14="http://schemas.microsoft.com/office/powerpoint/2010/main" val="211119393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Satunnainen vuokraus ja alivuokraus</a:t>
            </a:r>
            <a:endParaRPr lang="fi-FI" dirty="0"/>
          </a:p>
        </p:txBody>
      </p:sp>
      <p:sp>
        <p:nvSpPr>
          <p:cNvPr id="3" name="Sisällön paikkamerkki 2"/>
          <p:cNvSpPr>
            <a:spLocks noGrp="1"/>
          </p:cNvSpPr>
          <p:nvPr>
            <p:ph idx="1"/>
          </p:nvPr>
        </p:nvSpPr>
        <p:spPr/>
        <p:txBody>
          <a:bodyPr/>
          <a:lstStyle/>
          <a:p>
            <a:r>
              <a:rPr lang="fi-FI" dirty="0" smtClean="0">
                <a:solidFill>
                  <a:schemeClr val="tx2"/>
                </a:solidFill>
              </a:rPr>
              <a:t>Veronalaista vuokratuloa on myös tulo, jonka saat satunnaisesta vuokrauksesta esimerkiksi majoituspalvelusivustojen kautta (esim. </a:t>
            </a:r>
            <a:r>
              <a:rPr lang="fi-FI" dirty="0" err="1" smtClean="0">
                <a:solidFill>
                  <a:schemeClr val="tx2"/>
                </a:solidFill>
              </a:rPr>
              <a:t>Airbnb</a:t>
            </a:r>
            <a:r>
              <a:rPr lang="fi-FI" dirty="0" smtClean="0">
                <a:solidFill>
                  <a:schemeClr val="tx2"/>
                </a:solidFill>
              </a:rPr>
              <a:t> tai Nettimökki).</a:t>
            </a:r>
          </a:p>
          <a:p>
            <a:r>
              <a:rPr lang="fi-FI" dirty="0" smtClean="0">
                <a:solidFill>
                  <a:schemeClr val="tx2"/>
                </a:solidFill>
              </a:rPr>
              <a:t>Vuokrauksesta </a:t>
            </a:r>
            <a:r>
              <a:rPr lang="fi-FI" dirty="0">
                <a:solidFill>
                  <a:schemeClr val="tx2"/>
                </a:solidFill>
              </a:rPr>
              <a:t>suoraan aiheutuneet </a:t>
            </a:r>
            <a:r>
              <a:rPr lang="fi-FI" dirty="0" smtClean="0">
                <a:solidFill>
                  <a:schemeClr val="tx2"/>
                </a:solidFill>
              </a:rPr>
              <a:t>kulut ovat vähennyskelpoisia.</a:t>
            </a:r>
            <a:endParaRPr lang="fi-FI" dirty="0">
              <a:solidFill>
                <a:schemeClr val="tx2"/>
              </a:solidFill>
            </a:endParaRPr>
          </a:p>
          <a:p>
            <a:pPr lvl="1"/>
            <a:r>
              <a:rPr lang="fi-FI" dirty="0" smtClean="0">
                <a:solidFill>
                  <a:schemeClr val="tx2"/>
                </a:solidFill>
              </a:rPr>
              <a:t>Näitä ovat esimerkiksi ilmoitusmaksut</a:t>
            </a:r>
            <a:r>
              <a:rPr lang="fi-FI" dirty="0">
                <a:solidFill>
                  <a:schemeClr val="tx2"/>
                </a:solidFill>
              </a:rPr>
              <a:t> </a:t>
            </a:r>
            <a:r>
              <a:rPr lang="fi-FI" dirty="0" smtClean="0">
                <a:solidFill>
                  <a:schemeClr val="tx2"/>
                </a:solidFill>
              </a:rPr>
              <a:t>ja </a:t>
            </a:r>
            <a:r>
              <a:rPr lang="fi-FI" dirty="0">
                <a:solidFill>
                  <a:schemeClr val="tx2"/>
                </a:solidFill>
              </a:rPr>
              <a:t>välittäjän </a:t>
            </a:r>
            <a:r>
              <a:rPr lang="fi-FI" dirty="0" smtClean="0">
                <a:solidFill>
                  <a:schemeClr val="tx2"/>
                </a:solidFill>
              </a:rPr>
              <a:t>palkkio.</a:t>
            </a:r>
            <a:endParaRPr lang="fi-FI" dirty="0">
              <a:solidFill>
                <a:schemeClr val="tx2"/>
              </a:solidFill>
            </a:endParaRPr>
          </a:p>
          <a:p>
            <a:r>
              <a:rPr lang="fi-FI" dirty="0" smtClean="0">
                <a:solidFill>
                  <a:schemeClr val="tx2"/>
                </a:solidFill>
              </a:rPr>
              <a:t>Koko </a:t>
            </a:r>
            <a:r>
              <a:rPr lang="fi-FI" dirty="0">
                <a:solidFill>
                  <a:schemeClr val="tx2"/>
                </a:solidFill>
              </a:rPr>
              <a:t>asunnon </a:t>
            </a:r>
            <a:r>
              <a:rPr lang="fi-FI" dirty="0" smtClean="0">
                <a:solidFill>
                  <a:schemeClr val="tx2"/>
                </a:solidFill>
              </a:rPr>
              <a:t>kustannuksista voi vähentää vain suhteellisen osuuden, joka vastaa vuokralla ollutta asunnon osaa ja </a:t>
            </a:r>
            <a:r>
              <a:rPr lang="fi-FI" dirty="0" err="1" smtClean="0">
                <a:solidFill>
                  <a:schemeClr val="tx2"/>
                </a:solidFill>
              </a:rPr>
              <a:t>vuokrallaoloaikaa</a:t>
            </a:r>
            <a:r>
              <a:rPr lang="fi-FI" dirty="0" smtClean="0">
                <a:solidFill>
                  <a:schemeClr val="tx2"/>
                </a:solidFill>
              </a:rPr>
              <a:t>.</a:t>
            </a:r>
          </a:p>
          <a:p>
            <a:pPr lvl="1"/>
            <a:r>
              <a:rPr lang="fi-FI" b="1" dirty="0" smtClean="0">
                <a:solidFill>
                  <a:schemeClr val="tx2"/>
                </a:solidFill>
              </a:rPr>
              <a:t>Esimerkki</a:t>
            </a:r>
            <a:r>
              <a:rPr lang="fi-FI" dirty="0" smtClean="0">
                <a:solidFill>
                  <a:schemeClr val="tx2"/>
                </a:solidFill>
              </a:rPr>
              <a:t>: Huoneistosta annetaan yksi huone vuokralle viikon ajaksi. Huoneiston </a:t>
            </a:r>
            <a:r>
              <a:rPr lang="fi-FI" dirty="0">
                <a:solidFill>
                  <a:schemeClr val="tx2"/>
                </a:solidFill>
              </a:rPr>
              <a:t>pinta-­ala on 70 m</a:t>
            </a:r>
            <a:r>
              <a:rPr lang="fi-FI" baseline="30000" dirty="0">
                <a:solidFill>
                  <a:schemeClr val="tx2"/>
                </a:solidFill>
              </a:rPr>
              <a:t>2</a:t>
            </a:r>
            <a:r>
              <a:rPr lang="fi-FI" dirty="0">
                <a:solidFill>
                  <a:schemeClr val="tx2"/>
                </a:solidFill>
              </a:rPr>
              <a:t> ja vuokralle annetun huoneen pinta-­ala </a:t>
            </a:r>
            <a:r>
              <a:rPr lang="fi-FI" dirty="0" smtClean="0">
                <a:solidFill>
                  <a:schemeClr val="tx2"/>
                </a:solidFill>
              </a:rPr>
              <a:t>14 m</a:t>
            </a:r>
            <a:r>
              <a:rPr lang="fi-FI" baseline="30000" dirty="0" smtClean="0">
                <a:solidFill>
                  <a:schemeClr val="tx2"/>
                </a:solidFill>
              </a:rPr>
              <a:t>2</a:t>
            </a:r>
            <a:r>
              <a:rPr lang="fi-FI" dirty="0" smtClean="0">
                <a:solidFill>
                  <a:schemeClr val="tx2"/>
                </a:solidFill>
              </a:rPr>
              <a:t> </a:t>
            </a:r>
            <a:r>
              <a:rPr lang="fi-FI" dirty="0">
                <a:solidFill>
                  <a:schemeClr val="tx2"/>
                </a:solidFill>
              </a:rPr>
              <a:t>eli 20 % koko pinta-­alasta. Vuokrakuukauden yhtiövastikkeesta </a:t>
            </a:r>
            <a:r>
              <a:rPr lang="fi-FI" dirty="0" smtClean="0">
                <a:solidFill>
                  <a:schemeClr val="tx2"/>
                </a:solidFill>
              </a:rPr>
              <a:t>ja muista </a:t>
            </a:r>
            <a:r>
              <a:rPr lang="fi-FI" dirty="0">
                <a:solidFill>
                  <a:schemeClr val="tx2"/>
                </a:solidFill>
              </a:rPr>
              <a:t>koko huoneistoon kohdistuvista kuluista on </a:t>
            </a:r>
            <a:r>
              <a:rPr lang="fi-FI" dirty="0" smtClean="0">
                <a:solidFill>
                  <a:schemeClr val="tx2"/>
                </a:solidFill>
              </a:rPr>
              <a:t>vähennyskelpoista ajan </a:t>
            </a:r>
            <a:r>
              <a:rPr lang="fi-FI" dirty="0">
                <a:solidFill>
                  <a:schemeClr val="tx2"/>
                </a:solidFill>
              </a:rPr>
              <a:t>suhteessa laskettuna 7/30 ja pinta-­alan suhteessa 20 % eli </a:t>
            </a:r>
            <a:r>
              <a:rPr lang="fi-FI" dirty="0" smtClean="0">
                <a:solidFill>
                  <a:schemeClr val="tx2"/>
                </a:solidFill>
              </a:rPr>
              <a:t>7/30x20 </a:t>
            </a:r>
            <a:r>
              <a:rPr lang="fi-FI" dirty="0">
                <a:solidFill>
                  <a:schemeClr val="tx2"/>
                </a:solidFill>
              </a:rPr>
              <a:t>% = 4,67 %.</a:t>
            </a:r>
          </a:p>
        </p:txBody>
      </p:sp>
    </p:spTree>
    <p:extLst>
      <p:ext uri="{BB962C8B-B14F-4D97-AF65-F5344CB8AC3E}">
        <p14:creationId xmlns:p14="http://schemas.microsoft.com/office/powerpoint/2010/main" val="20665695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Näin maksat </a:t>
            </a:r>
            <a:r>
              <a:rPr lang="fi-FI" dirty="0"/>
              <a:t>verot </a:t>
            </a:r>
            <a:r>
              <a:rPr lang="fi-FI" dirty="0" smtClean="0"/>
              <a:t>vuokratulosta </a:t>
            </a:r>
            <a:endParaRPr lang="fi-FI" dirty="0"/>
          </a:p>
        </p:txBody>
      </p:sp>
      <p:sp>
        <p:nvSpPr>
          <p:cNvPr id="3" name="Sisällön paikkamerkki 2"/>
          <p:cNvSpPr>
            <a:spLocks noGrp="1"/>
          </p:cNvSpPr>
          <p:nvPr>
            <p:ph idx="1"/>
          </p:nvPr>
        </p:nvSpPr>
        <p:spPr>
          <a:xfrm>
            <a:off x="550863" y="1484784"/>
            <a:ext cx="11090275" cy="4608512"/>
          </a:xfrm>
        </p:spPr>
        <p:txBody>
          <a:bodyPr/>
          <a:lstStyle/>
          <a:p>
            <a:r>
              <a:rPr lang="fi-FI" sz="2200" dirty="0" smtClean="0"/>
              <a:t>Maksa </a:t>
            </a:r>
            <a:r>
              <a:rPr lang="fi-FI" sz="2200" dirty="0"/>
              <a:t>verot vuokratuloista ennakkoon </a:t>
            </a:r>
            <a:r>
              <a:rPr lang="fi-FI" sz="2200" dirty="0" smtClean="0"/>
              <a:t>ennakkoverona. Alle 7 000 euron vuokratulot voit vaihtoehtoisesti ottaa huomioon verokortissa. Voit ilmoittaa vuokratulot ennakkoveroa tai verokorttia varten helposti </a:t>
            </a:r>
            <a:r>
              <a:rPr lang="fi-FI" sz="2200" dirty="0"/>
              <a:t>osoitteessa </a:t>
            </a:r>
            <a:r>
              <a:rPr lang="fi-FI" sz="2200" dirty="0" smtClean="0">
                <a:hlinkClick r:id="rId2"/>
              </a:rPr>
              <a:t>vero.fi/</a:t>
            </a:r>
            <a:r>
              <a:rPr lang="fi-FI" sz="2200" dirty="0" err="1" smtClean="0">
                <a:hlinkClick r:id="rId2"/>
              </a:rPr>
              <a:t>OmaVero</a:t>
            </a:r>
            <a:r>
              <a:rPr lang="fi-FI" sz="2200" dirty="0" smtClean="0"/>
              <a:t>. Kun toimit näin, verot </a:t>
            </a:r>
            <a:r>
              <a:rPr lang="fi-FI" sz="2200" dirty="0"/>
              <a:t>jakautuvat tasaisesti koko vuodelle. </a:t>
            </a:r>
          </a:p>
          <a:p>
            <a:r>
              <a:rPr lang="fi-FI" sz="2200" dirty="0"/>
              <a:t>Ennakkoverot </a:t>
            </a:r>
          </a:p>
          <a:p>
            <a:pPr lvl="1"/>
            <a:r>
              <a:rPr lang="fi-FI" dirty="0"/>
              <a:t>Antamiesi tietojen ja arvioiden perusteella Verohallinto laskee veron määrän ja toimittaa sinulle tiedot maksamista varten. </a:t>
            </a:r>
          </a:p>
          <a:p>
            <a:pPr lvl="1"/>
            <a:r>
              <a:rPr lang="fi-FI" dirty="0"/>
              <a:t>Tarkista, että sinulle </a:t>
            </a:r>
            <a:r>
              <a:rPr lang="fi-FI" dirty="0" smtClean="0"/>
              <a:t>arvioidut </a:t>
            </a:r>
            <a:r>
              <a:rPr lang="fi-FI" dirty="0"/>
              <a:t>vuokratulot ovat oikean suuruiset. </a:t>
            </a:r>
            <a:r>
              <a:rPr lang="fi-FI" dirty="0" smtClean="0"/>
              <a:t>Niiden määrä arvioidaan yleensä toissa vuoden tulojen perusteella. Muuta ennakkoveroa </a:t>
            </a:r>
            <a:r>
              <a:rPr lang="fi-FI" dirty="0"/>
              <a:t>tarvittaessa osoitteessa </a:t>
            </a:r>
            <a:r>
              <a:rPr lang="fi-FI" dirty="0" smtClean="0">
                <a:hlinkClick r:id="rId2"/>
              </a:rPr>
              <a:t>vero.fi/</a:t>
            </a:r>
            <a:r>
              <a:rPr lang="fi-FI" dirty="0" err="1" smtClean="0">
                <a:hlinkClick r:id="rId2"/>
              </a:rPr>
              <a:t>OmaVero</a:t>
            </a:r>
            <a:r>
              <a:rPr lang="fi-FI" dirty="0" smtClean="0"/>
              <a:t>. </a:t>
            </a:r>
            <a:endParaRPr lang="fi-FI" dirty="0"/>
          </a:p>
          <a:p>
            <a:pPr lvl="1"/>
            <a:r>
              <a:rPr lang="fi-FI" dirty="0"/>
              <a:t>Vaihtoehtoisesti </a:t>
            </a:r>
            <a:r>
              <a:rPr lang="fi-FI" dirty="0" smtClean="0"/>
              <a:t>voit </a:t>
            </a:r>
            <a:r>
              <a:rPr lang="fi-FI"/>
              <a:t>huomioida </a:t>
            </a:r>
            <a:r>
              <a:rPr lang="fi-FI" smtClean="0"/>
              <a:t>vuokratulot verokortilla</a:t>
            </a:r>
            <a:r>
              <a:rPr lang="fi-FI" dirty="0"/>
              <a:t>, jolloin ne vaikuttavat veroprosenttiisi. </a:t>
            </a:r>
          </a:p>
          <a:p>
            <a:pPr lvl="1"/>
            <a:r>
              <a:rPr lang="fi-FI" dirty="0"/>
              <a:t>Jos huomaat vuoden lopussa, että olet maksanut vuokratuloista ennakkoveroa liian vähän, voit maksaa </a:t>
            </a:r>
            <a:r>
              <a:rPr lang="fi-FI" dirty="0" smtClean="0"/>
              <a:t>lisäennakkoa. Sitä voit hakea </a:t>
            </a:r>
            <a:r>
              <a:rPr lang="fi-FI" dirty="0" err="1" smtClean="0"/>
              <a:t>OmaVero</a:t>
            </a:r>
            <a:r>
              <a:rPr lang="fi-FI" dirty="0" smtClean="0"/>
              <a:t>-palvelussa.</a:t>
            </a:r>
            <a:endParaRPr lang="fi-FI" dirty="0"/>
          </a:p>
        </p:txBody>
      </p:sp>
    </p:spTree>
    <p:extLst>
      <p:ext uri="{BB962C8B-B14F-4D97-AF65-F5344CB8AC3E}">
        <p14:creationId xmlns:p14="http://schemas.microsoft.com/office/powerpoint/2010/main" val="154321948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Näin ilmoitat vuokratulot </a:t>
            </a:r>
            <a:endParaRPr lang="fi-FI" dirty="0"/>
          </a:p>
        </p:txBody>
      </p:sp>
      <p:sp>
        <p:nvSpPr>
          <p:cNvPr id="3" name="Sisällön paikkamerkki 2"/>
          <p:cNvSpPr>
            <a:spLocks noGrp="1"/>
          </p:cNvSpPr>
          <p:nvPr>
            <p:ph idx="1"/>
          </p:nvPr>
        </p:nvSpPr>
        <p:spPr>
          <a:xfrm>
            <a:off x="550863" y="1412776"/>
            <a:ext cx="11090275" cy="4608512"/>
          </a:xfrm>
        </p:spPr>
        <p:txBody>
          <a:bodyPr/>
          <a:lstStyle/>
          <a:p>
            <a:r>
              <a:rPr lang="fi-FI" sz="2000" dirty="0" smtClean="0"/>
              <a:t>Ilmoita </a:t>
            </a:r>
            <a:r>
              <a:rPr lang="fi-FI" sz="2000" dirty="0"/>
              <a:t>saamasi vuokratulot ja niihin kohdistuneet vähennykset </a:t>
            </a:r>
            <a:r>
              <a:rPr lang="fi-FI" sz="2000" dirty="0" smtClean="0"/>
              <a:t>aina verotukseen. </a:t>
            </a:r>
            <a:r>
              <a:rPr lang="fi-FI" sz="2000" dirty="0"/>
              <a:t>Helpoiten se onnistuu osoitteessa </a:t>
            </a:r>
            <a:r>
              <a:rPr lang="fi-FI" sz="2000" dirty="0" smtClean="0">
                <a:hlinkClick r:id="rId2"/>
              </a:rPr>
              <a:t>vero.fi/</a:t>
            </a:r>
            <a:r>
              <a:rPr lang="fi-FI" sz="2000" dirty="0" err="1" smtClean="0">
                <a:hlinkClick r:id="rId2"/>
              </a:rPr>
              <a:t>OmaVero</a:t>
            </a:r>
            <a:r>
              <a:rPr lang="fi-FI" sz="2000" dirty="0" smtClean="0"/>
              <a:t>. </a:t>
            </a:r>
            <a:r>
              <a:rPr lang="fi-FI" sz="2000" dirty="0"/>
              <a:t>Jos haluat ilmoittaa tiedot paperilla, löydät tulostettavat lomakkeet </a:t>
            </a:r>
            <a:r>
              <a:rPr lang="fi-FI" sz="2000" dirty="0" err="1"/>
              <a:t>vero.fi:stä</a:t>
            </a:r>
            <a:r>
              <a:rPr lang="fi-FI" sz="2000" dirty="0"/>
              <a:t>. </a:t>
            </a:r>
            <a:endParaRPr lang="fi-FI" sz="2000" dirty="0" smtClean="0"/>
          </a:p>
          <a:p>
            <a:r>
              <a:rPr lang="fi-FI" sz="2000" dirty="0" smtClean="0"/>
              <a:t>Muistathan nämä:</a:t>
            </a:r>
          </a:p>
          <a:p>
            <a:pPr lvl="1"/>
            <a:r>
              <a:rPr lang="fi-FI" sz="1800" dirty="0" smtClean="0"/>
              <a:t>Tarkista, </a:t>
            </a:r>
            <a:r>
              <a:rPr lang="fi-FI" sz="1800" dirty="0"/>
              <a:t>että vuokra-asunnon lainan korot on merkitty tulonhankkimislainan koroiksi, vaikka ne näkyvät yleensä jo valmiiksi </a:t>
            </a:r>
            <a:r>
              <a:rPr lang="fi-FI" sz="1800" dirty="0" smtClean="0"/>
              <a:t>esitäytetyssä veroilmoituksessa</a:t>
            </a:r>
            <a:r>
              <a:rPr lang="fi-FI" sz="1800" dirty="0"/>
              <a:t>. Huomaa, että ne ilmoitetaan eri kohdassa kuin muut vuokratuloon kohdistuvat vähennykset. </a:t>
            </a:r>
          </a:p>
          <a:p>
            <a:pPr lvl="1"/>
            <a:r>
              <a:rPr lang="fi-FI" sz="1800" dirty="0" smtClean="0"/>
              <a:t>Ilmoita </a:t>
            </a:r>
            <a:r>
              <a:rPr lang="fi-FI" sz="1800" dirty="0"/>
              <a:t>vuokratulot, vaikka menoja olisi enemmän kuin tuloja eli vuokraustoiminta olisi tappiollista. </a:t>
            </a:r>
          </a:p>
          <a:p>
            <a:pPr lvl="1"/>
            <a:r>
              <a:rPr lang="fi-FI" sz="1800" dirty="0" smtClean="0"/>
              <a:t>Huomioi, </a:t>
            </a:r>
            <a:r>
              <a:rPr lang="fi-FI" sz="1800" dirty="0"/>
              <a:t>että jos vuokraat asuntoa alihintaan, et voi tehdä vähennyksiä verotuksessa enempää kuin saat kohteesta tuloja. Myöskään vuokraustoimintaan liittyviä lainan korkoja et voi tällöin vähentää. </a:t>
            </a:r>
          </a:p>
          <a:p>
            <a:pPr lvl="1"/>
            <a:r>
              <a:rPr lang="fi-FI" sz="1800" dirty="0" smtClean="0"/>
              <a:t>Ilmoita </a:t>
            </a:r>
            <a:r>
              <a:rPr lang="fi-FI" sz="1800" dirty="0"/>
              <a:t>vain </a:t>
            </a:r>
            <a:r>
              <a:rPr lang="fi-FI" sz="1800" dirty="0" smtClean="0"/>
              <a:t>oma </a:t>
            </a:r>
            <a:r>
              <a:rPr lang="fi-FI" sz="1800" dirty="0"/>
              <a:t>osuutesi vuokratuloista ja niihin kohdistuvista kuluista asunnon omistusosuuden mukaan. </a:t>
            </a:r>
          </a:p>
          <a:p>
            <a:pPr lvl="1"/>
            <a:r>
              <a:rPr lang="fi-FI" sz="1800" dirty="0" smtClean="0"/>
              <a:t>Ilmoita myös vuokratulot, jotka saat ulkomailta. </a:t>
            </a:r>
            <a:endParaRPr lang="fi-FI" sz="1800" dirty="0"/>
          </a:p>
          <a:p>
            <a:pPr lvl="1"/>
            <a:r>
              <a:rPr lang="fi-FI" sz="1800" dirty="0" smtClean="0"/>
              <a:t>Ilmoita </a:t>
            </a:r>
            <a:r>
              <a:rPr lang="fi-FI" sz="1800" dirty="0"/>
              <a:t>vuokratulot, jos olet aloittanut tai lopettanut vuokraustoiminnan kesken vuoden. Muista myös muuttaa ennakkoverojen määrää. </a:t>
            </a:r>
          </a:p>
        </p:txBody>
      </p:sp>
    </p:spTree>
    <p:extLst>
      <p:ext uri="{BB962C8B-B14F-4D97-AF65-F5344CB8AC3E}">
        <p14:creationId xmlns:p14="http://schemas.microsoft.com/office/powerpoint/2010/main" val="30593648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Tee vuokraustoiminnasta muistiinpanoja</a:t>
            </a:r>
            <a:endParaRPr lang="fi-FI" dirty="0"/>
          </a:p>
        </p:txBody>
      </p:sp>
      <p:sp>
        <p:nvSpPr>
          <p:cNvPr id="3" name="Sisällön paikkamerkki 2"/>
          <p:cNvSpPr>
            <a:spLocks noGrp="1"/>
          </p:cNvSpPr>
          <p:nvPr>
            <p:ph idx="1"/>
          </p:nvPr>
        </p:nvSpPr>
        <p:spPr/>
        <p:txBody>
          <a:bodyPr/>
          <a:lstStyle/>
          <a:p>
            <a:r>
              <a:rPr lang="fi-FI" dirty="0"/>
              <a:t>Vuokraustoiminnasta on </a:t>
            </a:r>
            <a:r>
              <a:rPr lang="fi-FI" dirty="0" smtClean="0"/>
              <a:t>pidettävä muistiinpanoja </a:t>
            </a:r>
            <a:r>
              <a:rPr lang="fi-FI" dirty="0"/>
              <a:t>ja niiden on </a:t>
            </a:r>
            <a:r>
              <a:rPr lang="fi-FI" dirty="0" smtClean="0"/>
              <a:t>perustuttava tositteisiin.</a:t>
            </a:r>
          </a:p>
          <a:p>
            <a:pPr lvl="1"/>
            <a:r>
              <a:rPr lang="fi-FI" dirty="0" smtClean="0"/>
              <a:t>Pidä </a:t>
            </a:r>
            <a:r>
              <a:rPr lang="fi-FI" dirty="0"/>
              <a:t>kirjaa erityisesti </a:t>
            </a:r>
            <a:r>
              <a:rPr lang="fi-FI" dirty="0" smtClean="0"/>
              <a:t>vuokraustoimintaan liittyvistä </a:t>
            </a:r>
            <a:r>
              <a:rPr lang="fi-FI" dirty="0"/>
              <a:t>matkoista ja puhelinkuluista.</a:t>
            </a:r>
          </a:p>
          <a:p>
            <a:r>
              <a:rPr lang="fi-FI" smtClean="0"/>
              <a:t>Vuoden 2019 </a:t>
            </a:r>
            <a:r>
              <a:rPr lang="fi-FI" dirty="0"/>
              <a:t>muistiinpanot ja tositteet </a:t>
            </a:r>
            <a:r>
              <a:rPr lang="fi-FI" dirty="0" smtClean="0"/>
              <a:t>on </a:t>
            </a:r>
            <a:r>
              <a:rPr lang="fi-FI" smtClean="0"/>
              <a:t>säilytettävä 1.1.2026 </a:t>
            </a:r>
            <a:r>
              <a:rPr lang="fi-FI" dirty="0"/>
              <a:t>saakka.</a:t>
            </a:r>
          </a:p>
          <a:p>
            <a:r>
              <a:rPr lang="fi-FI" dirty="0" smtClean="0"/>
              <a:t>Älä </a:t>
            </a:r>
            <a:r>
              <a:rPr lang="fi-FI" dirty="0"/>
              <a:t>liitä muistiinpanoja, kuitteja </a:t>
            </a:r>
            <a:r>
              <a:rPr lang="fi-FI" dirty="0" smtClean="0"/>
              <a:t>ym. veroilmoituksen mukaan. Verohallinto </a:t>
            </a:r>
            <a:r>
              <a:rPr lang="fi-FI" dirty="0"/>
              <a:t>pyytää niitä tarvittaessa.</a:t>
            </a:r>
          </a:p>
        </p:txBody>
      </p:sp>
    </p:spTree>
    <p:extLst>
      <p:ext uri="{BB962C8B-B14F-4D97-AF65-F5344CB8AC3E}">
        <p14:creationId xmlns:p14="http://schemas.microsoft.com/office/powerpoint/2010/main" val="371376980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67206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
            </a:r>
            <a:br>
              <a:rPr lang="fi-FI" dirty="0"/>
            </a:br>
            <a:r>
              <a:rPr lang="fi-FI" dirty="0"/>
              <a:t/>
            </a:r>
            <a:br>
              <a:rPr lang="fi-FI" dirty="0"/>
            </a:br>
            <a:r>
              <a:rPr lang="fi-FI" dirty="0" smtClean="0"/>
              <a:t>Tutustu asunnon vuokratulojen </a:t>
            </a:r>
            <a:r>
              <a:rPr lang="fi-FI" dirty="0"/>
              <a:t>verotukseen </a:t>
            </a:r>
          </a:p>
        </p:txBody>
      </p:sp>
      <p:sp>
        <p:nvSpPr>
          <p:cNvPr id="5" name="Sisällön paikkamerkki 4"/>
          <p:cNvSpPr>
            <a:spLocks noGrp="1"/>
          </p:cNvSpPr>
          <p:nvPr>
            <p:ph idx="1"/>
          </p:nvPr>
        </p:nvSpPr>
        <p:spPr/>
        <p:txBody>
          <a:bodyPr/>
          <a:lstStyle/>
          <a:p>
            <a:r>
              <a:rPr lang="fi-FI" dirty="0" smtClean="0"/>
              <a:t>Suunnitteletko </a:t>
            </a:r>
            <a:r>
              <a:rPr lang="fi-FI" dirty="0"/>
              <a:t>asunnon </a:t>
            </a:r>
            <a:r>
              <a:rPr lang="fi-FI" dirty="0" smtClean="0"/>
              <a:t>vuokraamista?</a:t>
            </a:r>
          </a:p>
          <a:p>
            <a:r>
              <a:rPr lang="fi-FI" dirty="0" smtClean="0"/>
              <a:t>Vuokraatko asuntoa </a:t>
            </a:r>
            <a:r>
              <a:rPr lang="fi-FI" dirty="0"/>
              <a:t>jo nyt? </a:t>
            </a:r>
            <a:endParaRPr lang="fi-FI" dirty="0" smtClean="0"/>
          </a:p>
          <a:p>
            <a:r>
              <a:rPr lang="fi-FI" dirty="0" smtClean="0"/>
              <a:t>Aiotko lopettaa vuokraamisen? </a:t>
            </a:r>
          </a:p>
          <a:p>
            <a:pPr marL="0" indent="0">
              <a:buNone/>
            </a:pPr>
            <a:endParaRPr lang="fi-FI" dirty="0"/>
          </a:p>
          <a:p>
            <a:pPr marL="0" indent="0">
              <a:buNone/>
            </a:pPr>
            <a:r>
              <a:rPr lang="fi-FI" dirty="0" smtClean="0"/>
              <a:t>Tästä aineistosta saat selville, kuinka maksat verot ja ilmoitat vuokratulot helposti </a:t>
            </a:r>
            <a:r>
              <a:rPr lang="fi-FI" dirty="0"/>
              <a:t>ja oikein. Tarkista, mitä kaikkea voit vähentää vuokratulosta. Tutustu vuokraamisen erityistilanteisiin. </a:t>
            </a:r>
          </a:p>
        </p:txBody>
      </p:sp>
      <p:pic>
        <p:nvPicPr>
          <p:cNvPr id="7" name="Kuvan paikkamerkki 6" descr="&quot;&quot;"/>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436" r="23436"/>
          <a:stretch>
            <a:fillRect/>
          </a:stretch>
        </p:blipFill>
        <p:spPr/>
      </p:pic>
    </p:spTree>
    <p:extLst>
      <p:ext uri="{BB962C8B-B14F-4D97-AF65-F5344CB8AC3E}">
        <p14:creationId xmlns:p14="http://schemas.microsoft.com/office/powerpoint/2010/main" val="259433391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Esimerkki: vuokratulot 1000 euroa kuussa miinus kulut 200 euroa kuussa. Verotetta tulo on 700 euroa kuussa, josta menee veroa 30 % eli 210 euroa kuussa."/>
          <p:cNvPicPr>
            <a:picLocks noChangeAspect="1"/>
          </p:cNvPicPr>
          <p:nvPr/>
        </p:nvPicPr>
        <p:blipFill>
          <a:blip r:embed="rId2"/>
          <a:stretch>
            <a:fillRect/>
          </a:stretch>
        </p:blipFill>
        <p:spPr>
          <a:xfrm>
            <a:off x="8256240" y="1844824"/>
            <a:ext cx="3600400" cy="3151951"/>
          </a:xfrm>
          <a:prstGeom prst="rect">
            <a:avLst/>
          </a:prstGeom>
        </p:spPr>
      </p:pic>
      <p:sp>
        <p:nvSpPr>
          <p:cNvPr id="7" name="Suorakulmio 6" descr="Esimerkki: vuokratulot 1000 euroa kuussa miinus kulut 200 euroa kuussa. Verotetta tulo on 700 euroa kuussa, josta menee veroa 30 % eli 210 euroa kuussa."/>
          <p:cNvSpPr/>
          <p:nvPr/>
        </p:nvSpPr>
        <p:spPr>
          <a:xfrm>
            <a:off x="8688288" y="2348880"/>
            <a:ext cx="2831976" cy="1708160"/>
          </a:xfrm>
          <a:prstGeom prst="rect">
            <a:avLst/>
          </a:prstGeom>
        </p:spPr>
        <p:txBody>
          <a:bodyPr wrap="square">
            <a:spAutoFit/>
          </a:bodyPr>
          <a:lstStyle/>
          <a:p>
            <a:endParaRPr lang="fi-FI" sz="1100" dirty="0">
              <a:solidFill>
                <a:srgbClr val="000000"/>
              </a:solidFill>
              <a:latin typeface="Freestyle Script" panose="030804020302050B0404" pitchFamily="66" charset="0"/>
            </a:endParaRPr>
          </a:p>
          <a:p>
            <a:endParaRPr lang="fi-FI" sz="1100" dirty="0">
              <a:latin typeface="Freestyle Script" panose="030804020302050B0404" pitchFamily="66" charset="0"/>
            </a:endParaRPr>
          </a:p>
          <a:p>
            <a:r>
              <a:rPr lang="fi-FI" sz="1100" dirty="0">
                <a:latin typeface="Freestyle Script" panose="030804020302050B0404" pitchFamily="66" charset="0"/>
              </a:rPr>
              <a:t> </a:t>
            </a:r>
          </a:p>
          <a:p>
            <a:r>
              <a:rPr lang="fi-FI" dirty="0">
                <a:latin typeface="Freestyle Script" panose="030804020302050B0404" pitchFamily="66" charset="0"/>
              </a:rPr>
              <a:t>vuokratulot </a:t>
            </a:r>
            <a:r>
              <a:rPr lang="fi-FI" dirty="0" smtClean="0">
                <a:latin typeface="Freestyle Script" panose="030804020302050B0404" pitchFamily="66" charset="0"/>
              </a:rPr>
              <a:t>		1000 e/kk</a:t>
            </a:r>
            <a:endParaRPr lang="fi-FI" dirty="0">
              <a:latin typeface="Freestyle Script" panose="030804020302050B0404" pitchFamily="66" charset="0"/>
            </a:endParaRPr>
          </a:p>
          <a:p>
            <a:r>
              <a:rPr lang="fi-FI" dirty="0">
                <a:latin typeface="Freestyle Script" panose="030804020302050B0404" pitchFamily="66" charset="0"/>
              </a:rPr>
              <a:t>kulut </a:t>
            </a:r>
            <a:r>
              <a:rPr lang="fi-FI" dirty="0" smtClean="0">
                <a:latin typeface="Freestyle Script" panose="030804020302050B0404" pitchFamily="66" charset="0"/>
              </a:rPr>
              <a:t>		- 300 e/kk</a:t>
            </a:r>
            <a:endParaRPr lang="fi-FI" dirty="0">
              <a:latin typeface="Freestyle Script" panose="030804020302050B0404" pitchFamily="66" charset="0"/>
            </a:endParaRPr>
          </a:p>
          <a:p>
            <a:r>
              <a:rPr lang="fi-FI" dirty="0">
                <a:latin typeface="Freestyle Script" panose="030804020302050B0404" pitchFamily="66" charset="0"/>
              </a:rPr>
              <a:t>verotettava tulo </a:t>
            </a:r>
            <a:r>
              <a:rPr lang="fi-FI" dirty="0" smtClean="0">
                <a:latin typeface="Freestyle Script" panose="030804020302050B0404" pitchFamily="66" charset="0"/>
              </a:rPr>
              <a:t>	= 700 e/kk</a:t>
            </a:r>
            <a:endParaRPr lang="fi-FI" dirty="0">
              <a:latin typeface="Freestyle Script" panose="030804020302050B0404" pitchFamily="66" charset="0"/>
            </a:endParaRPr>
          </a:p>
          <a:p>
            <a:r>
              <a:rPr lang="fi-FI" dirty="0">
                <a:latin typeface="Freestyle Script" panose="030804020302050B0404" pitchFamily="66" charset="0"/>
              </a:rPr>
              <a:t>veroa menee </a:t>
            </a:r>
            <a:r>
              <a:rPr lang="fi-FI" dirty="0" smtClean="0">
                <a:latin typeface="Freestyle Script" panose="030804020302050B0404" pitchFamily="66" charset="0"/>
              </a:rPr>
              <a:t>	       30 % eli 210 e/kk</a:t>
            </a:r>
            <a:endParaRPr lang="fi-FI" dirty="0">
              <a:latin typeface="Freestyle Script" panose="030804020302050B0404" pitchFamily="66" charset="0"/>
            </a:endParaRPr>
          </a:p>
        </p:txBody>
      </p:sp>
      <p:sp>
        <p:nvSpPr>
          <p:cNvPr id="5" name="Sisällön paikkamerkki 4"/>
          <p:cNvSpPr>
            <a:spLocks noGrp="1"/>
          </p:cNvSpPr>
          <p:nvPr>
            <p:ph idx="1"/>
          </p:nvPr>
        </p:nvSpPr>
        <p:spPr>
          <a:xfrm>
            <a:off x="550863" y="1484784"/>
            <a:ext cx="7417345" cy="4608512"/>
          </a:xfrm>
        </p:spPr>
        <p:txBody>
          <a:bodyPr/>
          <a:lstStyle/>
          <a:p>
            <a:r>
              <a:rPr lang="fi-FI" sz="2100" dirty="0" smtClean="0">
                <a:solidFill>
                  <a:schemeClr val="tx2"/>
                </a:solidFill>
              </a:rPr>
              <a:t>Asunnon </a:t>
            </a:r>
            <a:r>
              <a:rPr lang="fi-FI" sz="2100" dirty="0">
                <a:solidFill>
                  <a:schemeClr val="tx2"/>
                </a:solidFill>
              </a:rPr>
              <a:t>vuokrauksesta saamasi tulo on veronalaista </a:t>
            </a:r>
            <a:r>
              <a:rPr lang="fi-FI" sz="2100" dirty="0" smtClean="0">
                <a:solidFill>
                  <a:schemeClr val="tx2"/>
                </a:solidFill>
              </a:rPr>
              <a:t>pääomatuloa. Vuokra-ajan pituus ei vaikuta verotukseen. Veroa täytyy maksaa myös tulosta, jonka saat lyhytaikaisesta vuokrauksesta verkkopalveluiden, kuten </a:t>
            </a:r>
            <a:r>
              <a:rPr lang="fi-FI" sz="2100" dirty="0" err="1" smtClean="0">
                <a:solidFill>
                  <a:schemeClr val="tx2"/>
                </a:solidFill>
              </a:rPr>
              <a:t>Airbnb:n</a:t>
            </a:r>
            <a:r>
              <a:rPr lang="fi-FI" sz="2100" dirty="0" smtClean="0">
                <a:solidFill>
                  <a:schemeClr val="tx2"/>
                </a:solidFill>
              </a:rPr>
              <a:t>, kautta. Osakehuoneistojen </a:t>
            </a:r>
            <a:r>
              <a:rPr lang="fi-FI" sz="2100" dirty="0">
                <a:solidFill>
                  <a:schemeClr val="tx2"/>
                </a:solidFill>
              </a:rPr>
              <a:t>ja kiinteistöjen lisäksi myös esimerkiksi vapaa-ajanasunnosta, lomaosakkeesta tai alivuokratusta kohteesta saamasi korvaus on vuokratuloa</a:t>
            </a:r>
            <a:r>
              <a:rPr lang="fi-FI" sz="2100" dirty="0" smtClean="0">
                <a:solidFill>
                  <a:schemeClr val="tx2"/>
                </a:solidFill>
              </a:rPr>
              <a:t>.</a:t>
            </a:r>
          </a:p>
          <a:p>
            <a:r>
              <a:rPr lang="fi-FI" sz="2100" dirty="0" smtClean="0">
                <a:solidFill>
                  <a:schemeClr val="tx2"/>
                </a:solidFill>
              </a:rPr>
              <a:t>Vuokratuloa on korvaus, jonka saat esimerkiksi osakehuoneiston, kiinteistön, vapaa-ajan asunnon, lomaosakkeen tai alivuokratun kohteen vuokrauksesta. Vuokratuloa voit saada myös, </a:t>
            </a:r>
            <a:r>
              <a:rPr lang="fi-FI" sz="2100" dirty="0">
                <a:solidFill>
                  <a:schemeClr val="tx2"/>
                </a:solidFill>
              </a:rPr>
              <a:t>kun annat </a:t>
            </a:r>
            <a:r>
              <a:rPr lang="fi-FI" sz="2100" dirty="0" smtClean="0">
                <a:solidFill>
                  <a:schemeClr val="tx2"/>
                </a:solidFill>
              </a:rPr>
              <a:t>vuokralle omistamasi viikko-osakkeen, auton, asuntovaunun, veneen, koneen tai laitteen.</a:t>
            </a:r>
          </a:p>
        </p:txBody>
      </p:sp>
      <p:sp>
        <p:nvSpPr>
          <p:cNvPr id="2" name="Otsikko 1"/>
          <p:cNvSpPr>
            <a:spLocks noGrp="1"/>
          </p:cNvSpPr>
          <p:nvPr>
            <p:ph type="title"/>
          </p:nvPr>
        </p:nvSpPr>
        <p:spPr>
          <a:xfrm>
            <a:off x="537295" y="332656"/>
            <a:ext cx="9649593" cy="935385"/>
          </a:xfrm>
        </p:spPr>
        <p:txBody>
          <a:bodyPr/>
          <a:lstStyle/>
          <a:p>
            <a:r>
              <a:rPr lang="fi-FI" dirty="0" smtClean="0"/>
              <a:t>Vuokratulot (1/2)</a:t>
            </a:r>
            <a:endParaRPr lang="fi-FI" dirty="0"/>
          </a:p>
        </p:txBody>
      </p:sp>
    </p:spTree>
    <p:extLst>
      <p:ext uri="{BB962C8B-B14F-4D97-AF65-F5344CB8AC3E}">
        <p14:creationId xmlns:p14="http://schemas.microsoft.com/office/powerpoint/2010/main" val="1657606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a:xfrm>
            <a:off x="550863" y="1484784"/>
            <a:ext cx="7417345" cy="4608512"/>
          </a:xfrm>
        </p:spPr>
        <p:txBody>
          <a:bodyPr/>
          <a:lstStyle/>
          <a:p>
            <a:r>
              <a:rPr lang="fi-FI" sz="2100" dirty="0" smtClean="0">
                <a:solidFill>
                  <a:schemeClr val="tx2"/>
                </a:solidFill>
              </a:rPr>
              <a:t>Vuokratuloa ovat kaikki maksut, jotka vuokralainen maksaa sinulle. Vuokratulo </a:t>
            </a:r>
            <a:r>
              <a:rPr lang="fi-FI" sz="2100" dirty="0">
                <a:solidFill>
                  <a:schemeClr val="tx2"/>
                </a:solidFill>
              </a:rPr>
              <a:t>verotetaan sen vuoden tulona, jona olet sen saanut. Voit vähentää vuokratuloistasi vuokraamiseen liittyvät kulut, kuten hoitovastikkeet ja </a:t>
            </a:r>
            <a:r>
              <a:rPr lang="fi-FI" sz="2100" dirty="0" smtClean="0">
                <a:solidFill>
                  <a:schemeClr val="tx2"/>
                </a:solidFill>
              </a:rPr>
              <a:t>korjauskulut. </a:t>
            </a:r>
            <a:endParaRPr lang="fi-FI" sz="2100" dirty="0">
              <a:solidFill>
                <a:schemeClr val="tx2"/>
              </a:solidFill>
            </a:endParaRPr>
          </a:p>
          <a:p>
            <a:r>
              <a:rPr lang="fi-FI" sz="2100" dirty="0">
                <a:solidFill>
                  <a:schemeClr val="tx2"/>
                </a:solidFill>
              </a:rPr>
              <a:t>Vuokratulot verotetaan </a:t>
            </a:r>
            <a:r>
              <a:rPr lang="fi-FI" sz="2100" dirty="0" smtClean="0">
                <a:solidFill>
                  <a:schemeClr val="tx2"/>
                </a:solidFill>
              </a:rPr>
              <a:t>pääomatulojen veroprosentin mukaan. Vuonna 2019 ja 2020 veroprosentit ovat </a:t>
            </a:r>
          </a:p>
          <a:p>
            <a:pPr lvl="1"/>
            <a:r>
              <a:rPr lang="fi-FI" sz="1700" dirty="0" smtClean="0">
                <a:solidFill>
                  <a:schemeClr val="tx2"/>
                </a:solidFill>
              </a:rPr>
              <a:t>30 000 euroon asti 30 %</a:t>
            </a:r>
          </a:p>
          <a:p>
            <a:pPr lvl="1"/>
            <a:r>
              <a:rPr lang="fi-FI" sz="1700" dirty="0" smtClean="0">
                <a:solidFill>
                  <a:schemeClr val="tx2"/>
                </a:solidFill>
              </a:rPr>
              <a:t>30 </a:t>
            </a:r>
            <a:r>
              <a:rPr lang="fi-FI" sz="1700" dirty="0">
                <a:solidFill>
                  <a:schemeClr val="tx2"/>
                </a:solidFill>
              </a:rPr>
              <a:t>000 </a:t>
            </a:r>
            <a:r>
              <a:rPr lang="fi-FI" sz="1700" dirty="0" smtClean="0">
                <a:solidFill>
                  <a:schemeClr val="tx2"/>
                </a:solidFill>
              </a:rPr>
              <a:t>euroa ylittävältä osalta 34 %. </a:t>
            </a:r>
          </a:p>
          <a:p>
            <a:r>
              <a:rPr lang="fi-FI" sz="2100" dirty="0" smtClean="0">
                <a:solidFill>
                  <a:schemeClr val="tx2"/>
                </a:solidFill>
              </a:rPr>
              <a:t>Pääomatulojen </a:t>
            </a:r>
            <a:r>
              <a:rPr lang="fi-FI" sz="2100" dirty="0">
                <a:solidFill>
                  <a:schemeClr val="tx2"/>
                </a:solidFill>
              </a:rPr>
              <a:t>veroprosentti saattaa muuttua vuosittain. </a:t>
            </a:r>
            <a:r>
              <a:rPr lang="fi-FI" sz="2100" dirty="0" smtClean="0">
                <a:solidFill>
                  <a:schemeClr val="tx2"/>
                </a:solidFill>
              </a:rPr>
              <a:t> </a:t>
            </a:r>
            <a:endParaRPr lang="fi-FI" sz="2100" dirty="0">
              <a:solidFill>
                <a:schemeClr val="tx2"/>
              </a:solidFill>
            </a:endParaRPr>
          </a:p>
        </p:txBody>
      </p:sp>
      <p:sp>
        <p:nvSpPr>
          <p:cNvPr id="2" name="Otsikko 1"/>
          <p:cNvSpPr>
            <a:spLocks noGrp="1"/>
          </p:cNvSpPr>
          <p:nvPr>
            <p:ph type="title"/>
          </p:nvPr>
        </p:nvSpPr>
        <p:spPr/>
        <p:txBody>
          <a:bodyPr/>
          <a:lstStyle/>
          <a:p>
            <a:r>
              <a:rPr lang="fi-FI" dirty="0" smtClean="0"/>
              <a:t>Vuokratulot (2/2)</a:t>
            </a:r>
            <a:endParaRPr lang="fi-FI" dirty="0"/>
          </a:p>
        </p:txBody>
      </p:sp>
    </p:spTree>
    <p:extLst>
      <p:ext uri="{BB962C8B-B14F-4D97-AF65-F5344CB8AC3E}">
        <p14:creationId xmlns:p14="http://schemas.microsoft.com/office/powerpoint/2010/main" val="33941330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a:t>
            </a:r>
            <a:r>
              <a:rPr lang="fi-FI" dirty="0"/>
              <a:t>voin vähentää vuokratulosta? </a:t>
            </a:r>
          </a:p>
        </p:txBody>
      </p:sp>
      <p:sp>
        <p:nvSpPr>
          <p:cNvPr id="3" name="Sisällön paikkamerkki 2"/>
          <p:cNvSpPr>
            <a:spLocks noGrp="1"/>
          </p:cNvSpPr>
          <p:nvPr>
            <p:ph idx="1"/>
          </p:nvPr>
        </p:nvSpPr>
        <p:spPr/>
        <p:txBody>
          <a:bodyPr/>
          <a:lstStyle/>
          <a:p>
            <a:r>
              <a:rPr lang="fi-FI" dirty="0"/>
              <a:t>Voit vähentää vuokratulosta </a:t>
            </a:r>
            <a:r>
              <a:rPr lang="fi-FI" dirty="0" smtClean="0"/>
              <a:t>kulut, jotka ovat aiheutuneet tulojen hankkimisesta. Vähennykset on tehtävä samana vuonna kuin kulut on maksettu.</a:t>
            </a:r>
          </a:p>
          <a:p>
            <a:r>
              <a:rPr lang="fi-FI" dirty="0" smtClean="0"/>
              <a:t>Oletko ottanut velan vuokralle antamasi asunnon hankkimista varten? Et voi vähentää velan korkoja suoraan vuokratuloista. Voit kuitenkin vähentää ne tulonhankkimisvelan </a:t>
            </a:r>
            <a:r>
              <a:rPr lang="fi-FI" dirty="0"/>
              <a:t>korkoina </a:t>
            </a:r>
            <a:r>
              <a:rPr lang="fi-FI" dirty="0" smtClean="0"/>
              <a:t>veroilmoituksessasi</a:t>
            </a:r>
            <a:r>
              <a:rPr lang="fi-FI" dirty="0"/>
              <a:t>. </a:t>
            </a:r>
            <a:r>
              <a:rPr lang="fi-FI" dirty="0" smtClean="0"/>
              <a:t> </a:t>
            </a:r>
            <a:endParaRPr lang="fi-FI" dirty="0"/>
          </a:p>
          <a:p>
            <a:r>
              <a:rPr lang="fi-FI" dirty="0"/>
              <a:t>Onko </a:t>
            </a:r>
            <a:r>
              <a:rPr lang="fi-FI" dirty="0" smtClean="0"/>
              <a:t>vuokralle antamasi asunto </a:t>
            </a:r>
            <a:r>
              <a:rPr lang="fi-FI" dirty="0"/>
              <a:t>sekä </a:t>
            </a:r>
            <a:r>
              <a:rPr lang="fi-FI" dirty="0" smtClean="0"/>
              <a:t>vuokralla että omassa käytössäsi? </a:t>
            </a:r>
            <a:r>
              <a:rPr lang="fi-FI" dirty="0"/>
              <a:t>Voit vähentää vuokraustoiminnan kuluista </a:t>
            </a:r>
            <a:r>
              <a:rPr lang="fi-FI" dirty="0" smtClean="0"/>
              <a:t>osuuden, joka vastaa </a:t>
            </a:r>
            <a:r>
              <a:rPr lang="fi-FI" dirty="0" err="1" smtClean="0"/>
              <a:t>vuokrallaoloaikaa</a:t>
            </a:r>
            <a:r>
              <a:rPr lang="fi-FI" dirty="0" smtClean="0"/>
              <a:t> </a:t>
            </a:r>
            <a:r>
              <a:rPr lang="fi-FI" dirty="0"/>
              <a:t>ja vuokrattua </a:t>
            </a:r>
            <a:r>
              <a:rPr lang="fi-FI" dirty="0" smtClean="0"/>
              <a:t>pinta-alaa. </a:t>
            </a:r>
            <a:endParaRPr lang="fi-FI" dirty="0"/>
          </a:p>
          <a:p>
            <a:r>
              <a:rPr lang="fi-FI" dirty="0"/>
              <a:t>Jos vuokraat asuntoa alihintaan eli perit siitä vähemmän vuokraa kuin vastaavasta kohteesta paikkakunnalla yleisesti maksetaan, et voi vähentää vuokraukseen liittyviä kuluja verotuksessa enempää kuin saat kohteesta tuloja. Vuokra-asuntoon kohdistuvan lainan korkoja et voi </a:t>
            </a:r>
            <a:r>
              <a:rPr lang="fi-FI" dirty="0" smtClean="0"/>
              <a:t>vähentää </a:t>
            </a:r>
            <a:r>
              <a:rPr lang="fi-FI" dirty="0"/>
              <a:t>lainkaan. </a:t>
            </a:r>
            <a:endParaRPr lang="fi-FI" dirty="0">
              <a:solidFill>
                <a:srgbClr val="FF0000"/>
              </a:solidFill>
            </a:endParaRPr>
          </a:p>
        </p:txBody>
      </p:sp>
    </p:spTree>
    <p:extLst>
      <p:ext uri="{BB962C8B-B14F-4D97-AF65-F5344CB8AC3E}">
        <p14:creationId xmlns:p14="http://schemas.microsoft.com/office/powerpoint/2010/main" val="73107119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 vähennyksistä </a:t>
            </a:r>
            <a:endParaRPr lang="fi-FI" dirty="0"/>
          </a:p>
        </p:txBody>
      </p:sp>
      <p:sp>
        <p:nvSpPr>
          <p:cNvPr id="3" name="Sisällön paikkamerkki 2"/>
          <p:cNvSpPr>
            <a:spLocks noGrp="1"/>
          </p:cNvSpPr>
          <p:nvPr>
            <p:ph idx="1"/>
          </p:nvPr>
        </p:nvSpPr>
        <p:spPr/>
        <p:txBody>
          <a:bodyPr/>
          <a:lstStyle/>
          <a:p>
            <a:r>
              <a:rPr lang="fi-FI" dirty="0"/>
              <a:t>h</a:t>
            </a:r>
            <a:r>
              <a:rPr lang="fi-FI" dirty="0" smtClean="0"/>
              <a:t>oitovastikkeet </a:t>
            </a:r>
            <a:r>
              <a:rPr lang="fi-FI" dirty="0"/>
              <a:t>ja muut tuloutetut vastikkeet</a:t>
            </a:r>
          </a:p>
          <a:p>
            <a:r>
              <a:rPr lang="fi-FI" dirty="0" smtClean="0"/>
              <a:t>vesi-</a:t>
            </a:r>
            <a:r>
              <a:rPr lang="fi-FI" dirty="0"/>
              <a:t>­, sähkö-­ ja lämmityskulut</a:t>
            </a:r>
          </a:p>
          <a:p>
            <a:r>
              <a:rPr lang="fi-FI" dirty="0" smtClean="0"/>
              <a:t>kiinteistövero</a:t>
            </a:r>
            <a:endParaRPr lang="fi-FI" dirty="0"/>
          </a:p>
          <a:p>
            <a:r>
              <a:rPr lang="fi-FI" dirty="0" smtClean="0"/>
              <a:t>vakuutusmaksut </a:t>
            </a:r>
            <a:r>
              <a:rPr lang="fi-FI" dirty="0"/>
              <a:t>(kiinteistön)</a:t>
            </a:r>
          </a:p>
          <a:p>
            <a:r>
              <a:rPr lang="fi-FI" dirty="0" smtClean="0"/>
              <a:t>vuosikorjausmenot</a:t>
            </a:r>
            <a:endParaRPr lang="fi-FI" dirty="0"/>
          </a:p>
          <a:p>
            <a:r>
              <a:rPr lang="fi-FI" dirty="0" smtClean="0"/>
              <a:t>vuokranvälityspalkkio </a:t>
            </a:r>
            <a:r>
              <a:rPr lang="fi-FI" dirty="0"/>
              <a:t>ja ilmoitusmaksut</a:t>
            </a:r>
          </a:p>
          <a:p>
            <a:r>
              <a:rPr lang="fi-FI" dirty="0" smtClean="0"/>
              <a:t>vuokraan </a:t>
            </a:r>
            <a:r>
              <a:rPr lang="fi-FI" dirty="0"/>
              <a:t>sisältyvä laajakaista</a:t>
            </a:r>
          </a:p>
          <a:p>
            <a:r>
              <a:rPr lang="fi-FI" dirty="0" smtClean="0"/>
              <a:t>poisto </a:t>
            </a:r>
            <a:r>
              <a:rPr lang="fi-FI" dirty="0"/>
              <a:t>(koneet, kalusto, kiinteistön </a:t>
            </a:r>
            <a:r>
              <a:rPr lang="fi-FI" dirty="0" smtClean="0"/>
              <a:t>hankintameno, peruskorjausmenot)</a:t>
            </a:r>
          </a:p>
          <a:p>
            <a:pPr marL="266700" lvl="1" indent="-266700">
              <a:buFont typeface="Wingdings" panose="05000000000000000000" pitchFamily="2" charset="2"/>
              <a:buChar char="§"/>
            </a:pPr>
            <a:r>
              <a:rPr lang="fi-FI" sz="2400" dirty="0"/>
              <a:t>kalustetusta asunnosta kalustevähennystä </a:t>
            </a:r>
            <a:r>
              <a:rPr lang="fi-FI" sz="2400" dirty="0" smtClean="0"/>
              <a:t>40 e/kk </a:t>
            </a:r>
            <a:r>
              <a:rPr lang="fi-FI" sz="2400" dirty="0"/>
              <a:t>yksiöstä ja 60 </a:t>
            </a:r>
            <a:r>
              <a:rPr lang="fi-FI" sz="2400" dirty="0" smtClean="0"/>
              <a:t>e/kk </a:t>
            </a:r>
            <a:r>
              <a:rPr lang="fi-FI" sz="2400" dirty="0"/>
              <a:t>suuremmasta huoneistosta (vuonna </a:t>
            </a:r>
            <a:r>
              <a:rPr lang="fi-FI" sz="2400" dirty="0" smtClean="0"/>
              <a:t>2019) </a:t>
            </a:r>
            <a:endParaRPr lang="fi-FI" sz="2400" dirty="0"/>
          </a:p>
          <a:p>
            <a:endParaRPr lang="fi-FI" dirty="0" smtClean="0"/>
          </a:p>
          <a:p>
            <a:endParaRPr lang="fi-FI" dirty="0">
              <a:solidFill>
                <a:srgbClr val="FF0000"/>
              </a:solidFill>
            </a:endParaRPr>
          </a:p>
        </p:txBody>
      </p:sp>
    </p:spTree>
    <p:extLst>
      <p:ext uri="{BB962C8B-B14F-4D97-AF65-F5344CB8AC3E}">
        <p14:creationId xmlns:p14="http://schemas.microsoft.com/office/powerpoint/2010/main" val="108774176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 vähennyksistä</a:t>
            </a:r>
            <a:endParaRPr lang="fi-FI" dirty="0"/>
          </a:p>
        </p:txBody>
      </p:sp>
      <p:sp>
        <p:nvSpPr>
          <p:cNvPr id="3" name="Sisällön paikkamerkki 2"/>
          <p:cNvSpPr>
            <a:spLocks noGrp="1"/>
          </p:cNvSpPr>
          <p:nvPr>
            <p:ph idx="1"/>
          </p:nvPr>
        </p:nvSpPr>
        <p:spPr/>
        <p:txBody>
          <a:bodyPr/>
          <a:lstStyle/>
          <a:p>
            <a:r>
              <a:rPr lang="fi-FI" dirty="0" smtClean="0">
                <a:solidFill>
                  <a:schemeClr val="tx2"/>
                </a:solidFill>
              </a:rPr>
              <a:t>Voit vähentää matkakulut, jotka liittyvät vuokraustoimintaan.</a:t>
            </a:r>
            <a:endParaRPr lang="fi-FI" dirty="0">
              <a:solidFill>
                <a:schemeClr val="tx2"/>
              </a:solidFill>
            </a:endParaRPr>
          </a:p>
          <a:p>
            <a:pPr lvl="1"/>
            <a:r>
              <a:rPr lang="fi-FI" dirty="0" smtClean="0"/>
              <a:t>omalla </a:t>
            </a:r>
            <a:r>
              <a:rPr lang="fi-FI" dirty="0"/>
              <a:t>autolla </a:t>
            </a:r>
            <a:r>
              <a:rPr lang="fi-FI" dirty="0" smtClean="0"/>
              <a:t>0,25 e/km </a:t>
            </a:r>
            <a:r>
              <a:rPr lang="fi-FI" dirty="0"/>
              <a:t>(vuonna </a:t>
            </a:r>
            <a:r>
              <a:rPr lang="fi-FI" dirty="0" smtClean="0"/>
              <a:t>2019)</a:t>
            </a:r>
            <a:endParaRPr lang="fi-FI" dirty="0"/>
          </a:p>
          <a:p>
            <a:r>
              <a:rPr lang="fi-FI" dirty="0" smtClean="0">
                <a:solidFill>
                  <a:schemeClr val="tx2"/>
                </a:solidFill>
              </a:rPr>
              <a:t>Jos </a:t>
            </a:r>
            <a:r>
              <a:rPr lang="fi-FI" dirty="0">
                <a:solidFill>
                  <a:schemeClr val="tx2"/>
                </a:solidFill>
              </a:rPr>
              <a:t>kohde on vain osittain </a:t>
            </a:r>
            <a:r>
              <a:rPr lang="fi-FI" dirty="0" smtClean="0">
                <a:solidFill>
                  <a:schemeClr val="tx2"/>
                </a:solidFill>
              </a:rPr>
              <a:t>vuokrattuna, voit vähentää kulut vain vuokratulta osalta pinta-</a:t>
            </a:r>
            <a:r>
              <a:rPr lang="fi-FI" dirty="0">
                <a:solidFill>
                  <a:schemeClr val="tx2"/>
                </a:solidFill>
              </a:rPr>
              <a:t>­alan </a:t>
            </a:r>
            <a:r>
              <a:rPr lang="fi-FI" dirty="0" smtClean="0">
                <a:solidFill>
                  <a:schemeClr val="tx2"/>
                </a:solidFill>
              </a:rPr>
              <a:t>ja </a:t>
            </a:r>
            <a:r>
              <a:rPr lang="fi-FI" dirty="0">
                <a:solidFill>
                  <a:schemeClr val="tx2"/>
                </a:solidFill>
              </a:rPr>
              <a:t>ajan </a:t>
            </a:r>
            <a:r>
              <a:rPr lang="fi-FI" dirty="0" smtClean="0">
                <a:solidFill>
                  <a:schemeClr val="tx2"/>
                </a:solidFill>
              </a:rPr>
              <a:t>suhteessa.</a:t>
            </a:r>
            <a:endParaRPr lang="fi-FI" dirty="0">
              <a:solidFill>
                <a:schemeClr val="tx2"/>
              </a:solidFill>
            </a:endParaRPr>
          </a:p>
          <a:p>
            <a:r>
              <a:rPr lang="fi-FI" dirty="0" smtClean="0">
                <a:solidFill>
                  <a:schemeClr val="tx2"/>
                </a:solidFill>
              </a:rPr>
              <a:t>Verohallinto vähentää tappion muista vuokratuloista </a:t>
            </a:r>
            <a:r>
              <a:rPr lang="fi-FI" dirty="0">
                <a:solidFill>
                  <a:schemeClr val="tx2"/>
                </a:solidFill>
              </a:rPr>
              <a:t>tai muista </a:t>
            </a:r>
            <a:r>
              <a:rPr lang="fi-FI" dirty="0" smtClean="0">
                <a:solidFill>
                  <a:schemeClr val="tx2"/>
                </a:solidFill>
              </a:rPr>
              <a:t>pääomatuloista. </a:t>
            </a:r>
            <a:endParaRPr lang="fi-FI" dirty="0">
              <a:solidFill>
                <a:schemeClr val="tx2"/>
              </a:solidFill>
            </a:endParaRPr>
          </a:p>
        </p:txBody>
      </p:sp>
    </p:spTree>
    <p:extLst>
      <p:ext uri="{BB962C8B-B14F-4D97-AF65-F5344CB8AC3E}">
        <p14:creationId xmlns:p14="http://schemas.microsoft.com/office/powerpoint/2010/main" val="30653453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Vastikkeita voi vähentää vuokratulosta</a:t>
            </a:r>
            <a:endParaRPr lang="fi-FI" dirty="0"/>
          </a:p>
        </p:txBody>
      </p:sp>
      <p:sp>
        <p:nvSpPr>
          <p:cNvPr id="3" name="Sisällön paikkamerkki 2"/>
          <p:cNvSpPr>
            <a:spLocks noGrp="1"/>
          </p:cNvSpPr>
          <p:nvPr>
            <p:ph idx="1"/>
          </p:nvPr>
        </p:nvSpPr>
        <p:spPr/>
        <p:txBody>
          <a:bodyPr/>
          <a:lstStyle/>
          <a:p>
            <a:r>
              <a:rPr lang="fi-FI" dirty="0"/>
              <a:t>Yhtiövastike voi olla hoitovastiketta </a:t>
            </a:r>
            <a:r>
              <a:rPr lang="fi-FI" dirty="0" smtClean="0"/>
              <a:t>tai pääomavastiketta </a:t>
            </a:r>
            <a:r>
              <a:rPr lang="fi-FI" dirty="0"/>
              <a:t>(rahoitusvastike</a:t>
            </a:r>
            <a:r>
              <a:rPr lang="fi-FI" dirty="0" smtClean="0"/>
              <a:t>).</a:t>
            </a:r>
            <a:endParaRPr lang="fi-FI" dirty="0"/>
          </a:p>
          <a:p>
            <a:r>
              <a:rPr lang="fi-FI" dirty="0" smtClean="0"/>
              <a:t>Yhtiön </a:t>
            </a:r>
            <a:r>
              <a:rPr lang="fi-FI" dirty="0"/>
              <a:t>kirjanpidossa vastike </a:t>
            </a:r>
            <a:r>
              <a:rPr lang="fi-FI" dirty="0" smtClean="0"/>
              <a:t>joko tuloutetaan </a:t>
            </a:r>
            <a:r>
              <a:rPr lang="fi-FI" dirty="0"/>
              <a:t>tai </a:t>
            </a:r>
            <a:r>
              <a:rPr lang="fi-FI" dirty="0" smtClean="0"/>
              <a:t>rahastoidaan.</a:t>
            </a:r>
          </a:p>
          <a:p>
            <a:pPr lvl="1"/>
            <a:r>
              <a:rPr lang="fi-FI" dirty="0" smtClean="0"/>
              <a:t>Voit vähentää vuokratulosta hoitovastikkeen ja yhtiön tulouttaman rahoitusvastikkeen.</a:t>
            </a:r>
          </a:p>
          <a:p>
            <a:pPr lvl="1"/>
            <a:r>
              <a:rPr lang="fi-FI" dirty="0" smtClean="0"/>
              <a:t>Rahastoitua vastiketta et voi vähentää heti. Se lisätään osakehuoneiston hankintamenoon.</a:t>
            </a:r>
            <a:endParaRPr lang="fi-FI" dirty="0"/>
          </a:p>
          <a:p>
            <a:r>
              <a:rPr lang="fi-FI" dirty="0"/>
              <a:t>Myös uudiskohteiden tuloutetut </a:t>
            </a:r>
            <a:r>
              <a:rPr lang="fi-FI" dirty="0" smtClean="0"/>
              <a:t>pääomavastikkeet ovat </a:t>
            </a:r>
            <a:r>
              <a:rPr lang="fi-FI" dirty="0"/>
              <a:t>vähennyskelpoisia </a:t>
            </a:r>
            <a:r>
              <a:rPr lang="fi-FI" dirty="0" smtClean="0"/>
              <a:t>vuokratulosta.</a:t>
            </a:r>
            <a:endParaRPr lang="fi-FI" dirty="0"/>
          </a:p>
        </p:txBody>
      </p:sp>
      <p:pic>
        <p:nvPicPr>
          <p:cNvPr id="5" name="Kuvan paikkamerkki 4" descr="&quot;&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40" r="23440"/>
          <a:stretch>
            <a:fillRect/>
          </a:stretch>
        </p:blipFill>
        <p:spPr/>
      </p:pic>
    </p:spTree>
    <p:extLst>
      <p:ext uri="{BB962C8B-B14F-4D97-AF65-F5344CB8AC3E}">
        <p14:creationId xmlns:p14="http://schemas.microsoft.com/office/powerpoint/2010/main" val="13767557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Korkoja voi vähentää vuokratuloista</a:t>
            </a:r>
            <a:endParaRPr lang="fi-FI" dirty="0"/>
          </a:p>
        </p:txBody>
      </p:sp>
      <p:sp>
        <p:nvSpPr>
          <p:cNvPr id="3" name="Sisällön paikkamerkki 2"/>
          <p:cNvSpPr>
            <a:spLocks noGrp="1"/>
          </p:cNvSpPr>
          <p:nvPr>
            <p:ph idx="1"/>
          </p:nvPr>
        </p:nvSpPr>
        <p:spPr/>
        <p:txBody>
          <a:bodyPr/>
          <a:lstStyle/>
          <a:p>
            <a:r>
              <a:rPr lang="fi-FI" dirty="0" smtClean="0">
                <a:solidFill>
                  <a:schemeClr val="tx2"/>
                </a:solidFill>
              </a:rPr>
              <a:t>Jos otat lainaa ja hankit asunnon, jonka annat vuokralle, kyseessä on tulonhankkimisvelka. Vastaavasta tilanteesta on kyse, jos otat lainaa vuokra-asunnon korjausta varten. Tulonhankkimisvelan korot ovat vähennyskelpoisia.</a:t>
            </a:r>
          </a:p>
          <a:p>
            <a:pPr lvl="1"/>
            <a:r>
              <a:rPr lang="fi-FI" dirty="0" smtClean="0">
                <a:solidFill>
                  <a:schemeClr val="tx2"/>
                </a:solidFill>
              </a:rPr>
              <a:t>Tulonhankkimisvelkaa on velka</a:t>
            </a:r>
            <a:r>
              <a:rPr lang="fi-FI" dirty="0">
                <a:solidFill>
                  <a:schemeClr val="tx2"/>
                </a:solidFill>
              </a:rPr>
              <a:t>, joka on otettu </a:t>
            </a:r>
            <a:r>
              <a:rPr lang="fi-FI" dirty="0" smtClean="0">
                <a:solidFill>
                  <a:schemeClr val="tx2"/>
                </a:solidFill>
              </a:rPr>
              <a:t>taloyhtiön lainaosuuden maksamiseen.</a:t>
            </a:r>
          </a:p>
          <a:p>
            <a:pPr lvl="1"/>
            <a:r>
              <a:rPr lang="fi-FI" dirty="0">
                <a:solidFill>
                  <a:schemeClr val="tx2"/>
                </a:solidFill>
              </a:rPr>
              <a:t>T</a:t>
            </a:r>
            <a:r>
              <a:rPr lang="fi-FI" dirty="0" smtClean="0">
                <a:solidFill>
                  <a:schemeClr val="tx2"/>
                </a:solidFill>
              </a:rPr>
              <a:t>ulonhankkimisvelkaa </a:t>
            </a:r>
            <a:r>
              <a:rPr lang="fi-FI" b="1" dirty="0" smtClean="0">
                <a:solidFill>
                  <a:schemeClr val="tx2"/>
                </a:solidFill>
              </a:rPr>
              <a:t>ei</a:t>
            </a:r>
            <a:r>
              <a:rPr lang="fi-FI" dirty="0" smtClean="0">
                <a:solidFill>
                  <a:schemeClr val="tx2"/>
                </a:solidFill>
              </a:rPr>
              <a:t> ole </a:t>
            </a:r>
            <a:r>
              <a:rPr lang="fi-FI" dirty="0">
                <a:solidFill>
                  <a:schemeClr val="tx2"/>
                </a:solidFill>
              </a:rPr>
              <a:t>osuus taloyhtiön </a:t>
            </a:r>
            <a:r>
              <a:rPr lang="fi-FI" dirty="0" smtClean="0">
                <a:solidFill>
                  <a:schemeClr val="tx2"/>
                </a:solidFill>
              </a:rPr>
              <a:t>velasta.</a:t>
            </a:r>
            <a:endParaRPr lang="fi-FI" dirty="0">
              <a:solidFill>
                <a:schemeClr val="tx2"/>
              </a:solidFill>
            </a:endParaRPr>
          </a:p>
          <a:p>
            <a:r>
              <a:rPr lang="fi-FI" dirty="0" smtClean="0">
                <a:solidFill>
                  <a:schemeClr val="tx2"/>
                </a:solidFill>
              </a:rPr>
              <a:t>Vähennä korot pääomatuloista.</a:t>
            </a:r>
          </a:p>
          <a:p>
            <a:pPr lvl="1"/>
            <a:r>
              <a:rPr lang="fi-FI" dirty="0" smtClean="0">
                <a:solidFill>
                  <a:schemeClr val="tx2"/>
                </a:solidFill>
              </a:rPr>
              <a:t>Korkoja ei </a:t>
            </a:r>
            <a:r>
              <a:rPr lang="fi-FI" dirty="0">
                <a:solidFill>
                  <a:schemeClr val="tx2"/>
                </a:solidFill>
              </a:rPr>
              <a:t>ilmoiteta vuokratuloon kohdistuvina </a:t>
            </a:r>
            <a:r>
              <a:rPr lang="fi-FI" dirty="0" smtClean="0">
                <a:solidFill>
                  <a:schemeClr val="tx2"/>
                </a:solidFill>
              </a:rPr>
              <a:t>kuluina.</a:t>
            </a:r>
          </a:p>
          <a:p>
            <a:pPr lvl="1"/>
            <a:r>
              <a:rPr lang="fi-FI" dirty="0" smtClean="0">
                <a:solidFill>
                  <a:schemeClr val="tx2"/>
                </a:solidFill>
              </a:rPr>
              <a:t>Muista tarkistaa esitäytetystä veroilmoituksestasi </a:t>
            </a:r>
            <a:r>
              <a:rPr lang="fi-FI" dirty="0">
                <a:solidFill>
                  <a:schemeClr val="tx2"/>
                </a:solidFill>
              </a:rPr>
              <a:t>ja tarvittaessa korjata </a:t>
            </a:r>
            <a:r>
              <a:rPr lang="fi-FI" dirty="0" smtClean="0">
                <a:solidFill>
                  <a:schemeClr val="tx2"/>
                </a:solidFill>
              </a:rPr>
              <a:t>lainan käyttötarkoitus</a:t>
            </a:r>
            <a:r>
              <a:rPr lang="fi-FI" dirty="0">
                <a:solidFill>
                  <a:schemeClr val="tx2"/>
                </a:solidFill>
              </a:rPr>
              <a:t>, jos asunnon </a:t>
            </a:r>
            <a:r>
              <a:rPr lang="fi-FI" dirty="0" smtClean="0">
                <a:solidFill>
                  <a:schemeClr val="tx2"/>
                </a:solidFill>
              </a:rPr>
              <a:t>käyttötarkoitus muuttuu.</a:t>
            </a:r>
            <a:endParaRPr lang="fi-FI" dirty="0">
              <a:solidFill>
                <a:schemeClr val="tx2"/>
              </a:solidFill>
            </a:endParaRPr>
          </a:p>
        </p:txBody>
      </p:sp>
    </p:spTree>
    <p:extLst>
      <p:ext uri="{BB962C8B-B14F-4D97-AF65-F5344CB8AC3E}">
        <p14:creationId xmlns:p14="http://schemas.microsoft.com/office/powerpoint/2010/main" val="272632222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theme/theme1.xml><?xml version="1.0" encoding="utf-8"?>
<a:theme xmlns:a="http://schemas.openxmlformats.org/drawingml/2006/main" name="vero">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9F68548B069E048901098EC7DD1C6DD" ma:contentTypeVersion="6" ma:contentTypeDescription="Luo uusi asiakirja." ma:contentTypeScope="" ma:versionID="e1700df97d219d930b068c3ffad67a7f">
  <xsd:schema xmlns:xsd="http://www.w3.org/2001/XMLSchema" xmlns:xs="http://www.w3.org/2001/XMLSchema" xmlns:p="http://schemas.microsoft.com/office/2006/metadata/properties" xmlns:ns1="http://schemas.microsoft.com/sharepoint/v3" xmlns:ns2="367061aa-9e88-40f9-a868-f658d075011e" xmlns:ns3="3c394618-7bd0-4b90-a3f4-f32cc6d3ebd3" targetNamespace="http://schemas.microsoft.com/office/2006/metadata/properties" ma:root="true" ma:fieldsID="9e4dc8c72fd63f3940f224ad05bdd488" ns1:_="" ns2:_="" ns3:_="">
    <xsd:import namespace="http://schemas.microsoft.com/sharepoint/v3"/>
    <xsd:import namespace="367061aa-9e88-40f9-a868-f658d075011e"/>
    <xsd:import namespace="3c394618-7bd0-4b90-a3f4-f32cc6d3ebd3"/>
    <xsd:element name="properties">
      <xsd:complexType>
        <xsd:sequence>
          <xsd:element name="documentManagement">
            <xsd:complexType>
              <xsd:all>
                <xsd:element ref="ns2:TaxCatchAll" minOccurs="0"/>
                <xsd:element ref="ns2:TaxKeywordTaxHTField" minOccurs="0"/>
                <xsd:element ref="ns3:VeroDocumentType"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Alkuperäinen vanhenemispäivämäärä" ma:description="" ma:hidden="true" ma:internalName="_dlc_ExpireDateSaved" ma:readOnly="true">
      <xsd:simpleType>
        <xsd:restriction base="dms:DateTime"/>
      </xsd:simpleType>
    </xsd:element>
    <xsd:element name="_dlc_ExpireDate" ma:index="13" nillable="true" ma:displayName="Vanhenemispäivämäärä" ma:description="" ma:hidden="true" ma:indexed="true" ma:internalName="_dlc_ExpireDate" ma:readOnly="true">
      <xsd:simpleType>
        <xsd:restriction base="dms:DateTime"/>
      </xsd:simpleType>
    </xsd:element>
    <xsd:element name="_dlc_Exempt" ma:index="14" nillable="true" ma:displayName="Vapauta käytännöstä"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061aa-9e88-40f9-a868-f658d075011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33a82d91-e1f2-4553-9b6f-a26de281709f}" ma:internalName="TaxCatchAll" ma:showField="CatchAllData" ma:web="{391018ba-182d-4012-a516-c32130393681}">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Yrityksen avainsanat" ma:fieldId="{23f27201-bee3-471e-b2e7-b64fd8b7ca38}" ma:taxonomyMulti="true" ma:sspId="f4ad869e-8771-4c47-8567-6d44bf76f8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394618-7bd0-4b90-a3f4-f32cc6d3ebd3" elementFormDefault="qualified">
    <xsd:import namespace="http://schemas.microsoft.com/office/2006/documentManagement/types"/>
    <xsd:import namespace="http://schemas.microsoft.com/office/infopath/2007/PartnerControls"/>
    <xsd:element name="VeroDocumentType" ma:index="11" nillable="true" ma:displayName="Dokumentin tyyppi" ma:internalName="VeroDocumentType">
      <xsd:simpleType>
        <xsd:restriction base="dms:Choice">
          <xsd:enumeration value="Aikataulu"/>
          <xsd:enumeration value="Asettamispäätös"/>
          <xsd:enumeration value="Demo"/>
          <xsd:enumeration value="Esityslista"/>
          <xsd:enumeration value="Esitysmateriaali"/>
          <xsd:enumeration value="Kansilehti"/>
          <xsd:enumeration value="Kirje"/>
          <xsd:enumeration value="Kirjepohja"/>
          <xsd:enumeration value="Kutsu"/>
          <xsd:enumeration value="Kuva"/>
          <xsd:enumeration value="Laskelma"/>
          <xsd:enumeration value="Laskuri"/>
          <xsd:enumeration value="Lausunto"/>
          <xsd:enumeration value="Luonnos"/>
          <xsd:enumeration value="Muistio"/>
          <xsd:enumeration value="Muutoslomake"/>
          <xsd:enumeration value="Määrittely"/>
          <xsd:enumeration value="Ohje"/>
          <xsd:enumeration value="Päätös"/>
          <xsd:enumeration value="Pöytäkirja"/>
          <xsd:enumeration value="Raportti"/>
          <xsd:enumeration value="Ratkaisu"/>
          <xsd:enumeration value="Saate"/>
          <xsd:enumeration value="Suunnitelma"/>
          <xsd:enumeration value="Tiedote"/>
          <xsd:enumeration value="Tilasto"/>
          <xsd:enumeration value="Uutinen"/>
          <xsd:enumeration value="Uutiskirj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7061aa-9e88-40f9-a868-f658d075011e"/>
    <VeroDocumentType xmlns="3c394618-7bd0-4b90-a3f4-f32cc6d3ebd3" xsi:nil="true"/>
    <TaxKeywordTaxHTField xmlns="367061aa-9e88-40f9-a868-f658d075011e">
      <Terms xmlns="http://schemas.microsoft.com/office/infopath/2007/PartnerControls"/>
    </TaxKeywordTaxHTField>
    <_dlc_ExpireDateSaved xmlns="http://schemas.microsoft.com/sharepoint/v3" xsi:nil="true"/>
    <_dlc_ExpireDate xmlns="http://schemas.microsoft.com/sharepoint/v3">2019-12-30T21:29:28+00:00</_dlc_Expire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5557E-FBB5-41F4-9CA1-533F3ABB0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7061aa-9e88-40f9-a868-f658d075011e"/>
    <ds:schemaRef ds:uri="3c394618-7bd0-4b90-a3f4-f32cc6d3e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945F46-81E3-4906-A2EF-E8A6292866C7}">
  <ds:schemaRefs>
    <ds:schemaRef ds:uri="http://purl.org/dc/terms/"/>
    <ds:schemaRef ds:uri="http://schemas.openxmlformats.org/package/2006/metadata/core-properties"/>
    <ds:schemaRef ds:uri="http://purl.org/dc/dcmitype/"/>
    <ds:schemaRef ds:uri="3c394618-7bd0-4b90-a3f4-f32cc6d3ebd3"/>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367061aa-9e88-40f9-a868-f658d075011e"/>
    <ds:schemaRef ds:uri="http://www.w3.org/XML/1998/namespace"/>
  </ds:schemaRefs>
</ds:datastoreItem>
</file>

<file path=customXml/itemProps3.xml><?xml version="1.0" encoding="utf-8"?>
<ds:datastoreItem xmlns:ds="http://schemas.openxmlformats.org/officeDocument/2006/customXml" ds:itemID="{5976C4A9-57F7-4EE5-8ADF-CFB5BE6D33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0800 Verohallinto laajakuva 16.9</Template>
  <TotalTime>746</TotalTime>
  <Words>1460</Words>
  <Application>Microsoft Office PowerPoint</Application>
  <PresentationFormat>Laajakuva</PresentationFormat>
  <Paragraphs>122</Paragraphs>
  <Slides>18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18</vt:i4>
      </vt:variant>
    </vt:vector>
  </HeadingPairs>
  <TitlesOfParts>
    <vt:vector size="22" baseType="lpstr">
      <vt:lpstr>Arial</vt:lpstr>
      <vt:lpstr>Freestyle Script</vt:lpstr>
      <vt:lpstr>Wingdings</vt:lpstr>
      <vt:lpstr>vero</vt:lpstr>
      <vt:lpstr>Vuokratulojen verotus</vt:lpstr>
      <vt:lpstr>  Tutustu asunnon vuokratulojen verotukseen </vt:lpstr>
      <vt:lpstr>Vuokratulot (1/2)</vt:lpstr>
      <vt:lpstr>Vuokratulot (2/2)</vt:lpstr>
      <vt:lpstr>Mitä voin vähentää vuokratulosta? </vt:lpstr>
      <vt:lpstr>Esimerkkejä vähennyksistä </vt:lpstr>
      <vt:lpstr>Esimerkkejä vähennyksistä</vt:lpstr>
      <vt:lpstr>Vastikkeita voi vähentää vuokratulosta</vt:lpstr>
      <vt:lpstr>Korkoja voi vähentää vuokratuloista</vt:lpstr>
      <vt:lpstr>Voit vähentää remonttikuluja vuokratulojen verotuksessa (1/2)</vt:lpstr>
      <vt:lpstr> Voit vähentää remonttikuluja vuokratulojen verotuksessa (2/2) </vt:lpstr>
      <vt:lpstr>Poistot – pitkävaikutteisen menon tai rakennuksen hankintamenon vähentäminen</vt:lpstr>
      <vt:lpstr>Loma-­asunnon vuokraus</vt:lpstr>
      <vt:lpstr>Satunnainen vuokraus ja alivuokraus</vt:lpstr>
      <vt:lpstr>Näin maksat verot vuokratulosta </vt:lpstr>
      <vt:lpstr>Näin ilmoitat vuokratulot </vt:lpstr>
      <vt:lpstr>Tee vuokraustoiminnasta muistiinpanoja</vt:lpstr>
      <vt:lpstr>PowerPoint-esitys</vt:lpstr>
    </vt:vector>
  </TitlesOfParts>
  <Company>Verohallinto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Vuokratulojen verotus</dc:title>
  <dc:creator>Riikka Kohtamäki</dc:creator>
  <cp:keywords/>
  <cp:lastModifiedBy>Satu Mastola</cp:lastModifiedBy>
  <cp:revision>75</cp:revision>
  <dcterms:created xsi:type="dcterms:W3CDTF">2018-02-06T12:20:30Z</dcterms:created>
  <dcterms:modified xsi:type="dcterms:W3CDTF">2020-02-06T13:30:19Z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0x010100C9F68548B069E048901098EC7DD1C6DD</vt:lpwstr>
  </property>
  <property fmtid="{D5CDD505-2E9C-101B-9397-08002B2CF9AE}" pid="3" name="_dlc_policyId">
    <vt:lpwstr>/tyotilat/kielenhuolto/Kielenhuollossa olevat tyt</vt:lpwstr>
  </property>
  <property fmtid="{D5CDD505-2E9C-101B-9397-08002B2CF9AE}" pid="4" name="ItemRetentionFormula">
    <vt:lpwstr>&lt;formula offset="1" unit="months" /&gt;</vt:lpwstr>
  </property>
  <property fmtid="{D5CDD505-2E9C-101B-9397-08002B2CF9AE}" pid="5" name="TaxKeyword">
    <vt:lpwstr/>
  </property>
  <property fmtid="{D5CDD505-2E9C-101B-9397-08002B2CF9AE}" pid="6" name="IsMyDocuments">
    <vt:bool>true</vt:bool>
  </property>
  <property fmtid="{D5CDD505-2E9C-101B-9397-08002B2CF9AE}" pid="7" name="_dlc_ItemStageId">
    <vt:lpwstr>1</vt:lpwstr>
  </property>
  <property fmtid="{D5CDD505-2E9C-101B-9397-08002B2CF9AE}" pid="8" name="_dlc_LastRun">
    <vt:lpwstr>11/30/2019 23:29:28</vt:lpwstr>
  </property>
</Properties>
</file>