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2"/>
  </p:notesMasterIdLst>
  <p:handoutMasterIdLst>
    <p:handoutMasterId r:id="rId23"/>
  </p:handoutMasterIdLst>
  <p:sldIdLst>
    <p:sldId id="256" r:id="rId5"/>
    <p:sldId id="288" r:id="rId6"/>
    <p:sldId id="270" r:id="rId7"/>
    <p:sldId id="289" r:id="rId8"/>
    <p:sldId id="290" r:id="rId9"/>
    <p:sldId id="273" r:id="rId10"/>
    <p:sldId id="291" r:id="rId11"/>
    <p:sldId id="297" r:id="rId12"/>
    <p:sldId id="276" r:id="rId13"/>
    <p:sldId id="292" r:id="rId14"/>
    <p:sldId id="296" r:id="rId15"/>
    <p:sldId id="279" r:id="rId16"/>
    <p:sldId id="280" r:id="rId17"/>
    <p:sldId id="293" r:id="rId18"/>
    <p:sldId id="294" r:id="rId19"/>
    <p:sldId id="295" r:id="rId20"/>
    <p:sldId id="286" r:id="rId21"/>
  </p:sldIdLst>
  <p:sldSz cx="12190413" cy="6859588"/>
  <p:notesSz cx="9926638" cy="6797675"/>
  <p:defaultTextStyle>
    <a:defPPr>
      <a:defRPr lang="fi-FI"/>
    </a:defPPr>
    <a:lvl1pPr algn="l" rtl="0" fontAlgn="base">
      <a:spcBef>
        <a:spcPct val="0"/>
      </a:spcBef>
      <a:spcAft>
        <a:spcPct val="0"/>
      </a:spcAft>
      <a:defRPr b="1" kern="1200">
        <a:solidFill>
          <a:schemeClr val="tx1"/>
        </a:solidFill>
        <a:latin typeface="Arial" charset="0"/>
        <a:ea typeface="+mn-ea"/>
        <a:cs typeface="+mn-cs"/>
      </a:defRPr>
    </a:lvl1pPr>
    <a:lvl2pPr marL="544251" algn="l" rtl="0" fontAlgn="base">
      <a:spcBef>
        <a:spcPct val="0"/>
      </a:spcBef>
      <a:spcAft>
        <a:spcPct val="0"/>
      </a:spcAft>
      <a:defRPr b="1" kern="1200">
        <a:solidFill>
          <a:schemeClr val="tx1"/>
        </a:solidFill>
        <a:latin typeface="Arial" charset="0"/>
        <a:ea typeface="+mn-ea"/>
        <a:cs typeface="+mn-cs"/>
      </a:defRPr>
    </a:lvl2pPr>
    <a:lvl3pPr marL="1088502" algn="l" rtl="0" fontAlgn="base">
      <a:spcBef>
        <a:spcPct val="0"/>
      </a:spcBef>
      <a:spcAft>
        <a:spcPct val="0"/>
      </a:spcAft>
      <a:defRPr b="1" kern="1200">
        <a:solidFill>
          <a:schemeClr val="tx1"/>
        </a:solidFill>
        <a:latin typeface="Arial" charset="0"/>
        <a:ea typeface="+mn-ea"/>
        <a:cs typeface="+mn-cs"/>
      </a:defRPr>
    </a:lvl3pPr>
    <a:lvl4pPr marL="1632753" algn="l" rtl="0" fontAlgn="base">
      <a:spcBef>
        <a:spcPct val="0"/>
      </a:spcBef>
      <a:spcAft>
        <a:spcPct val="0"/>
      </a:spcAft>
      <a:defRPr b="1" kern="1200">
        <a:solidFill>
          <a:schemeClr val="tx1"/>
        </a:solidFill>
        <a:latin typeface="Arial" charset="0"/>
        <a:ea typeface="+mn-ea"/>
        <a:cs typeface="+mn-cs"/>
      </a:defRPr>
    </a:lvl4pPr>
    <a:lvl5pPr marL="2177004" algn="l" rtl="0" fontAlgn="base">
      <a:spcBef>
        <a:spcPct val="0"/>
      </a:spcBef>
      <a:spcAft>
        <a:spcPct val="0"/>
      </a:spcAft>
      <a:defRPr b="1" kern="1200">
        <a:solidFill>
          <a:schemeClr val="tx1"/>
        </a:solidFill>
        <a:latin typeface="Arial" charset="0"/>
        <a:ea typeface="+mn-ea"/>
        <a:cs typeface="+mn-cs"/>
      </a:defRPr>
    </a:lvl5pPr>
    <a:lvl6pPr marL="2721254" algn="l" defTabSz="1088502" rtl="0" eaLnBrk="1" latinLnBrk="0" hangingPunct="1">
      <a:defRPr b="1" kern="1200">
        <a:solidFill>
          <a:schemeClr val="tx1"/>
        </a:solidFill>
        <a:latin typeface="Arial" charset="0"/>
        <a:ea typeface="+mn-ea"/>
        <a:cs typeface="+mn-cs"/>
      </a:defRPr>
    </a:lvl6pPr>
    <a:lvl7pPr marL="3265505" algn="l" defTabSz="1088502" rtl="0" eaLnBrk="1" latinLnBrk="0" hangingPunct="1">
      <a:defRPr b="1" kern="1200">
        <a:solidFill>
          <a:schemeClr val="tx1"/>
        </a:solidFill>
        <a:latin typeface="Arial" charset="0"/>
        <a:ea typeface="+mn-ea"/>
        <a:cs typeface="+mn-cs"/>
      </a:defRPr>
    </a:lvl7pPr>
    <a:lvl8pPr marL="3809756" algn="l" defTabSz="1088502" rtl="0" eaLnBrk="1" latinLnBrk="0" hangingPunct="1">
      <a:defRPr b="1" kern="1200">
        <a:solidFill>
          <a:schemeClr val="tx1"/>
        </a:solidFill>
        <a:latin typeface="Arial" charset="0"/>
        <a:ea typeface="+mn-ea"/>
        <a:cs typeface="+mn-cs"/>
      </a:defRPr>
    </a:lvl8pPr>
    <a:lvl9pPr marL="4354007" algn="l" defTabSz="1088502"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9999"/>
    <a:srgbClr val="E6E6E6"/>
    <a:srgbClr val="215134"/>
    <a:srgbClr val="D58B00"/>
    <a:srgbClr val="2151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1" autoAdjust="0"/>
    <p:restoredTop sz="76118" autoAdjust="0"/>
  </p:normalViewPr>
  <p:slideViewPr>
    <p:cSldViewPr>
      <p:cViewPr varScale="1">
        <p:scale>
          <a:sx n="88" d="100"/>
          <a:sy n="88" d="100"/>
        </p:scale>
        <p:origin x="1518" y="78"/>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302625" cy="34026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fi-FI"/>
          </a:p>
        </p:txBody>
      </p:sp>
      <p:sp>
        <p:nvSpPr>
          <p:cNvPr id="5123" name="Rectangle 3"/>
          <p:cNvSpPr>
            <a:spLocks noGrp="1" noChangeArrowheads="1"/>
          </p:cNvSpPr>
          <p:nvPr>
            <p:ph type="dt" sz="quarter" idx="1"/>
          </p:nvPr>
        </p:nvSpPr>
        <p:spPr bwMode="auto">
          <a:xfrm>
            <a:off x="5624013" y="0"/>
            <a:ext cx="4302625" cy="34026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fld id="{43B0225C-3565-4DAD-9847-D03D0A8A9196}" type="datetime1">
              <a:rPr lang="fi-FI"/>
              <a:pPr>
                <a:defRPr/>
              </a:pPr>
              <a:t>12.1.2021</a:t>
            </a:fld>
            <a:endParaRPr lang="fi-FI"/>
          </a:p>
        </p:txBody>
      </p:sp>
      <p:sp>
        <p:nvSpPr>
          <p:cNvPr id="5124" name="Rectangle 4"/>
          <p:cNvSpPr>
            <a:spLocks noGrp="1" noChangeArrowheads="1"/>
          </p:cNvSpPr>
          <p:nvPr>
            <p:ph type="ftr" sz="quarter" idx="2"/>
          </p:nvPr>
        </p:nvSpPr>
        <p:spPr bwMode="auto">
          <a:xfrm>
            <a:off x="0" y="6457410"/>
            <a:ext cx="4302625" cy="34026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fi-FI"/>
          </a:p>
        </p:txBody>
      </p:sp>
      <p:sp>
        <p:nvSpPr>
          <p:cNvPr id="5125" name="Rectangle 5"/>
          <p:cNvSpPr>
            <a:spLocks noGrp="1" noChangeArrowheads="1"/>
          </p:cNvSpPr>
          <p:nvPr>
            <p:ph type="sldNum" sz="quarter" idx="3"/>
          </p:nvPr>
        </p:nvSpPr>
        <p:spPr bwMode="auto">
          <a:xfrm>
            <a:off x="5624013" y="6457410"/>
            <a:ext cx="4302625" cy="34026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926CBC12-7F76-4C85-AA32-4B8E20C20E07}" type="slidenum">
              <a:rPr lang="fi-FI"/>
              <a:pPr>
                <a:defRPr/>
              </a:pPr>
              <a:t>‹#›</a:t>
            </a:fld>
            <a:endParaRPr lang="fi-FI"/>
          </a:p>
        </p:txBody>
      </p:sp>
    </p:spTree>
    <p:extLst>
      <p:ext uri="{BB962C8B-B14F-4D97-AF65-F5344CB8AC3E}">
        <p14:creationId xmlns:p14="http://schemas.microsoft.com/office/powerpoint/2010/main" val="37792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302625" cy="34026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fi-FI"/>
          </a:p>
        </p:txBody>
      </p:sp>
      <p:sp>
        <p:nvSpPr>
          <p:cNvPr id="12291" name="Rectangle 3"/>
          <p:cNvSpPr>
            <a:spLocks noGrp="1" noChangeArrowheads="1"/>
          </p:cNvSpPr>
          <p:nvPr>
            <p:ph type="dt" idx="1"/>
          </p:nvPr>
        </p:nvSpPr>
        <p:spPr bwMode="auto">
          <a:xfrm>
            <a:off x="5624013" y="0"/>
            <a:ext cx="4302625" cy="34026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fld id="{EAEA87E3-9E1B-4D86-8224-AF1E3769F0EE}" type="datetime1">
              <a:rPr lang="fi-FI"/>
              <a:pPr>
                <a:defRPr/>
              </a:pPr>
              <a:t>12.1.2021</a:t>
            </a:fld>
            <a:endParaRPr lang="fi-FI"/>
          </a:p>
        </p:txBody>
      </p:sp>
      <p:sp>
        <p:nvSpPr>
          <p:cNvPr id="5124" name="Rectangle 4"/>
          <p:cNvSpPr>
            <a:spLocks noGrp="1" noRot="1" noChangeAspect="1" noChangeArrowheads="1" noTextEdit="1"/>
          </p:cNvSpPr>
          <p:nvPr>
            <p:ph type="sldImg" idx="2"/>
          </p:nvPr>
        </p:nvSpPr>
        <p:spPr bwMode="auto">
          <a:xfrm>
            <a:off x="2698750" y="509588"/>
            <a:ext cx="45291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1323707" y="3228705"/>
            <a:ext cx="7279225" cy="305911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12294" name="Rectangle 6"/>
          <p:cNvSpPr>
            <a:spLocks noGrp="1" noChangeArrowheads="1"/>
          </p:cNvSpPr>
          <p:nvPr>
            <p:ph type="ftr" sz="quarter" idx="4"/>
          </p:nvPr>
        </p:nvSpPr>
        <p:spPr bwMode="auto">
          <a:xfrm>
            <a:off x="0" y="6457410"/>
            <a:ext cx="4302625" cy="34026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fi-FI"/>
          </a:p>
        </p:txBody>
      </p:sp>
      <p:sp>
        <p:nvSpPr>
          <p:cNvPr id="12295" name="Rectangle 7"/>
          <p:cNvSpPr>
            <a:spLocks noGrp="1" noChangeArrowheads="1"/>
          </p:cNvSpPr>
          <p:nvPr>
            <p:ph type="sldNum" sz="quarter" idx="5"/>
          </p:nvPr>
        </p:nvSpPr>
        <p:spPr bwMode="auto">
          <a:xfrm>
            <a:off x="5624013" y="6457410"/>
            <a:ext cx="4302625" cy="34026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E1777C3B-DA4B-4A1A-BFC8-11F78EE9E632}" type="slidenum">
              <a:rPr lang="fi-FI"/>
              <a:pPr>
                <a:defRPr/>
              </a:pPr>
              <a:t>‹#›</a:t>
            </a:fld>
            <a:endParaRPr lang="fi-FI"/>
          </a:p>
        </p:txBody>
      </p:sp>
    </p:spTree>
    <p:extLst>
      <p:ext uri="{BB962C8B-B14F-4D97-AF65-F5344CB8AC3E}">
        <p14:creationId xmlns:p14="http://schemas.microsoft.com/office/powerpoint/2010/main" val="42741610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400" kern="1200">
        <a:solidFill>
          <a:schemeClr val="tx1"/>
        </a:solidFill>
        <a:latin typeface="Times New Roman" charset="0"/>
        <a:ea typeface="+mn-ea"/>
        <a:cs typeface="+mn-cs"/>
      </a:defRPr>
    </a:lvl1pPr>
    <a:lvl2pPr marL="544251" algn="l" rtl="0" eaLnBrk="0" fontAlgn="base" hangingPunct="0">
      <a:spcBef>
        <a:spcPct val="30000"/>
      </a:spcBef>
      <a:spcAft>
        <a:spcPct val="0"/>
      </a:spcAft>
      <a:defRPr sz="1400" kern="1200">
        <a:solidFill>
          <a:schemeClr val="tx1"/>
        </a:solidFill>
        <a:latin typeface="Times New Roman" charset="0"/>
        <a:ea typeface="+mn-ea"/>
        <a:cs typeface="+mn-cs"/>
      </a:defRPr>
    </a:lvl2pPr>
    <a:lvl3pPr marL="1088502" algn="l" rtl="0" eaLnBrk="0" fontAlgn="base" hangingPunct="0">
      <a:spcBef>
        <a:spcPct val="30000"/>
      </a:spcBef>
      <a:spcAft>
        <a:spcPct val="0"/>
      </a:spcAft>
      <a:defRPr sz="1400" kern="1200">
        <a:solidFill>
          <a:schemeClr val="tx1"/>
        </a:solidFill>
        <a:latin typeface="Times New Roman" charset="0"/>
        <a:ea typeface="+mn-ea"/>
        <a:cs typeface="+mn-cs"/>
      </a:defRPr>
    </a:lvl3pPr>
    <a:lvl4pPr marL="1632753" algn="l" rtl="0" eaLnBrk="0" fontAlgn="base" hangingPunct="0">
      <a:spcBef>
        <a:spcPct val="30000"/>
      </a:spcBef>
      <a:spcAft>
        <a:spcPct val="0"/>
      </a:spcAft>
      <a:defRPr sz="1400" kern="1200">
        <a:solidFill>
          <a:schemeClr val="tx1"/>
        </a:solidFill>
        <a:latin typeface="Times New Roman" charset="0"/>
        <a:ea typeface="+mn-ea"/>
        <a:cs typeface="+mn-cs"/>
      </a:defRPr>
    </a:lvl4pPr>
    <a:lvl5pPr marL="2177004" algn="l" rtl="0" eaLnBrk="0" fontAlgn="base" hangingPunct="0">
      <a:spcBef>
        <a:spcPct val="30000"/>
      </a:spcBef>
      <a:spcAft>
        <a:spcPct val="0"/>
      </a:spcAft>
      <a:defRPr sz="1400" kern="1200">
        <a:solidFill>
          <a:schemeClr val="tx1"/>
        </a:solidFill>
        <a:latin typeface="Times New Roman" charset="0"/>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Arial" charset="0"/>
              </a:defRPr>
            </a:lvl1pPr>
            <a:lvl2pPr marL="742950" indent="-285750" algn="ctr" eaLnBrk="0" hangingPunct="0">
              <a:defRPr b="1">
                <a:solidFill>
                  <a:schemeClr val="tx1"/>
                </a:solidFill>
                <a:latin typeface="Arial" charset="0"/>
              </a:defRPr>
            </a:lvl2pPr>
            <a:lvl3pPr marL="1143000" indent="-228600" algn="ctr" eaLnBrk="0" hangingPunct="0">
              <a:defRPr b="1">
                <a:solidFill>
                  <a:schemeClr val="tx1"/>
                </a:solidFill>
                <a:latin typeface="Arial" charset="0"/>
              </a:defRPr>
            </a:lvl3pPr>
            <a:lvl4pPr marL="1600200" indent="-228600" algn="ctr" eaLnBrk="0" hangingPunct="0">
              <a:defRPr b="1">
                <a:solidFill>
                  <a:schemeClr val="tx1"/>
                </a:solidFill>
                <a:latin typeface="Arial" charset="0"/>
              </a:defRPr>
            </a:lvl4pPr>
            <a:lvl5pPr marL="2057400" indent="-228600" algn="ctr"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72D6212A-3E6A-4489-AB2B-47C72C765B95}" type="datetime1">
              <a:rPr lang="fi-FI" b="0" smtClean="0"/>
              <a:pPr algn="r" eaLnBrk="1" hangingPunct="1"/>
              <a:t>12.1.2021</a:t>
            </a:fld>
            <a:endParaRPr lang="fi-FI" b="0" smtClean="0"/>
          </a:p>
        </p:txBody>
      </p:sp>
      <p:sp>
        <p:nvSpPr>
          <p:cNvPr id="614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b="1">
                <a:solidFill>
                  <a:schemeClr val="tx1"/>
                </a:solidFill>
                <a:latin typeface="Arial" charset="0"/>
              </a:defRPr>
            </a:lvl1pPr>
            <a:lvl2pPr marL="742950" indent="-285750" algn="ctr" eaLnBrk="0" hangingPunct="0">
              <a:defRPr b="1">
                <a:solidFill>
                  <a:schemeClr val="tx1"/>
                </a:solidFill>
                <a:latin typeface="Arial" charset="0"/>
              </a:defRPr>
            </a:lvl2pPr>
            <a:lvl3pPr marL="1143000" indent="-228600" algn="ctr" eaLnBrk="0" hangingPunct="0">
              <a:defRPr b="1">
                <a:solidFill>
                  <a:schemeClr val="tx1"/>
                </a:solidFill>
                <a:latin typeface="Arial" charset="0"/>
              </a:defRPr>
            </a:lvl3pPr>
            <a:lvl4pPr marL="1600200" indent="-228600" algn="ctr" eaLnBrk="0" hangingPunct="0">
              <a:defRPr b="1">
                <a:solidFill>
                  <a:schemeClr val="tx1"/>
                </a:solidFill>
                <a:latin typeface="Arial" charset="0"/>
              </a:defRPr>
            </a:lvl4pPr>
            <a:lvl5pPr marL="2057400" indent="-228600" algn="ctr"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fld id="{8FED65EB-DD41-4BAD-A551-5DEBC3AA6FDE}" type="slidenum">
              <a:rPr lang="fi-FI" b="0" smtClean="0"/>
              <a:pPr algn="r" eaLnBrk="1" hangingPunct="1"/>
              <a:t>1</a:t>
            </a:fld>
            <a:endParaRPr lang="fi-FI" b="0" smtClean="0"/>
          </a:p>
        </p:txBody>
      </p:sp>
      <p:sp>
        <p:nvSpPr>
          <p:cNvPr id="6148" name="Rectangle 2"/>
          <p:cNvSpPr>
            <a:spLocks noGrp="1" noRot="1" noChangeAspect="1" noChangeArrowheads="1" noTextEdit="1"/>
          </p:cNvSpPr>
          <p:nvPr>
            <p:ph type="sldImg"/>
          </p:nvPr>
        </p:nvSpPr>
        <p:spPr>
          <a:xfrm>
            <a:off x="2698750" y="509588"/>
            <a:ext cx="4529138" cy="2549525"/>
          </a:xfrm>
          <a:ln/>
        </p:spPr>
      </p:sp>
      <p:sp>
        <p:nvSpPr>
          <p:cNvPr id="614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u="none" dirty="0" smtClean="0">
                <a:latin typeface="Times New Roman" pitchFamily="18" charset="0"/>
              </a:rPr>
              <a:t>Tämä tietopaketti veroista on tarkoitettu auttamaan veroasioiden hoitoa erityisesti</a:t>
            </a:r>
            <a:r>
              <a:rPr lang="fi-FI" u="none" baseline="0" dirty="0" smtClean="0">
                <a:latin typeface="Times New Roman" pitchFamily="18" charset="0"/>
              </a:rPr>
              <a:t> siviilipalvelusajan jälkeen.</a:t>
            </a:r>
          </a:p>
          <a:p>
            <a:pPr eaLnBrk="1" hangingPunct="1"/>
            <a:endParaRPr lang="fi-FI" u="none" baseline="0" dirty="0" smtClean="0">
              <a:latin typeface="Times New Roman" pitchFamily="18" charset="0"/>
            </a:endParaRPr>
          </a:p>
          <a:p>
            <a:pPr marL="171450" indent="-171450">
              <a:buFont typeface="Arial" pitchFamily="34" charset="0"/>
              <a:buChar char="•"/>
            </a:pPr>
            <a:r>
              <a:rPr lang="fi-FI" dirty="0" smtClean="0"/>
              <a:t>Esityksen aikana käsitellään tärkeimmät</a:t>
            </a:r>
            <a:r>
              <a:rPr lang="fi-FI" baseline="0" dirty="0" smtClean="0"/>
              <a:t> veroihin liittyvät asiat </a:t>
            </a:r>
            <a:r>
              <a:rPr lang="fi-FI" u="none" baseline="0" dirty="0" smtClean="0">
                <a:solidFill>
                  <a:srgbClr val="FF0000"/>
                </a:solidFill>
              </a:rPr>
              <a:t>siviilipalvelusvelvollisen</a:t>
            </a:r>
            <a:r>
              <a:rPr lang="fi-FI" baseline="0" dirty="0" smtClean="0"/>
              <a:t> kannalta. </a:t>
            </a:r>
          </a:p>
          <a:p>
            <a:pPr marL="171450" indent="-171450">
              <a:buFont typeface="Arial" pitchFamily="34" charset="0"/>
              <a:buChar char="•"/>
            </a:pPr>
            <a:r>
              <a:rPr lang="fi-FI" baseline="0" dirty="0" smtClean="0"/>
              <a:t>Katso </a:t>
            </a:r>
            <a:r>
              <a:rPr lang="fi-FI" baseline="0" dirty="0" err="1" smtClean="0"/>
              <a:t>vero.fi:stä</a:t>
            </a:r>
            <a:r>
              <a:rPr lang="fi-FI" baseline="0" dirty="0" smtClean="0"/>
              <a:t> yksityiskohtaisempia tietoja tai kysy meiltä.</a:t>
            </a:r>
            <a:endParaRPr lang="fi-FI"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Esitäytetyllä veroilmoituksella on viimeinen henkilökohtainen palautuspäivä. Tee korjaukset ennen sitä.</a:t>
            </a:r>
          </a:p>
          <a:p>
            <a:pPr marL="171450" indent="-171450">
              <a:buFont typeface="Arial" pitchFamily="34" charset="0"/>
              <a:buChar char="•"/>
              <a:defRPr/>
            </a:pPr>
            <a:r>
              <a:rPr lang="fi-FI" dirty="0" smtClean="0"/>
              <a:t>Tarkista tilinumero ja korjaa tarvittaessa sähköisesti, jolloin mahdollinen veronpalautus tulee suoraan tilillesi.</a:t>
            </a:r>
          </a:p>
          <a:p>
            <a:pPr marL="171450" indent="-171450">
              <a:buFont typeface="Arial" pitchFamily="34" charset="0"/>
              <a:buChar char="•"/>
              <a:defRPr/>
            </a:pPr>
            <a:r>
              <a:rPr lang="fi-FI" dirty="0" smtClean="0"/>
              <a:t>Muista palauttaa veroilmoituksesi</a:t>
            </a:r>
            <a:r>
              <a:rPr lang="fi-FI" baseline="0" dirty="0" smtClean="0"/>
              <a:t> viimeistään henkilökohtaisena palautuspäivänäsi. Myöhästyneestä veroilmoituksesta määrätään myöhästymismaksu.</a:t>
            </a:r>
            <a:endParaRPr lang="fi-FI" dirty="0" smtClean="0"/>
          </a:p>
          <a:p>
            <a:pPr marL="171450" indent="-171450">
              <a:buFont typeface="Arial" pitchFamily="34" charset="0"/>
              <a:buChar char="•"/>
              <a:defRPr/>
            </a:pPr>
            <a:endParaRPr lang="fi-FI" dirty="0" smtClean="0"/>
          </a:p>
          <a:p>
            <a:pPr marL="171450" indent="-171450">
              <a:buFont typeface="Arial" pitchFamily="34" charset="0"/>
              <a:buChar char="•"/>
              <a:defRPr/>
            </a:pPr>
            <a:r>
              <a:rPr lang="fi-FI" dirty="0" smtClean="0">
                <a:solidFill>
                  <a:srgbClr val="FF0000"/>
                </a:solidFill>
              </a:rPr>
              <a:t>Verotuspäätös:</a:t>
            </a:r>
          </a:p>
          <a:p>
            <a:pPr marL="628650" lvl="1" indent="-171450">
              <a:buFont typeface="Arial" pitchFamily="34" charset="0"/>
              <a:buChar char="•"/>
              <a:defRPr/>
            </a:pPr>
            <a:r>
              <a:rPr lang="fi-FI" dirty="0" smtClean="0">
                <a:solidFill>
                  <a:srgbClr val="FF0000"/>
                </a:solidFill>
              </a:rPr>
              <a:t>Verovuoden aikana sinulta on jo pidätetty tuloistasi verokortin perusteella veroa. Verotuksessa tuota arviona laskettua veroa tarkistetaan lopullisesti toteutuneiden tietojen perusteella. Erotuksena sinulle palautetaan liikaa peritty vero (veronpalautus) tai sinulta peritään lisää veroa (jäännösvero). Tämän lopputuloksen näet verotuspäätöksestäsi.</a:t>
            </a:r>
          </a:p>
          <a:p>
            <a:pPr marL="628650" lvl="1" indent="-171450">
              <a:buFont typeface="Arial" pitchFamily="34" charset="0"/>
              <a:buChar char="•"/>
              <a:defRPr/>
            </a:pPr>
            <a:r>
              <a:rPr lang="fi-FI" dirty="0" smtClean="0">
                <a:solidFill>
                  <a:srgbClr val="FF0000"/>
                </a:solidFill>
              </a:rPr>
              <a:t>Jos veroilmoituksen tietoja muutetaan, myös lopputulos voi muuttua - saat korjatun verotuspäätöksen syksyllä.</a:t>
            </a:r>
          </a:p>
          <a:p>
            <a:pPr marL="628650" lvl="1" indent="-171450">
              <a:buFont typeface="Arial" pitchFamily="34" charset="0"/>
              <a:buChar char="•"/>
              <a:defRPr/>
            </a:pPr>
            <a:r>
              <a:rPr lang="fi-FI" dirty="0" smtClean="0">
                <a:solidFill>
                  <a:srgbClr val="FF0000"/>
                </a:solidFill>
              </a:rPr>
              <a:t>Säilytä verotuspäätös ja erittelyosa. Saatat tarvita niitä myöhemmin. </a:t>
            </a:r>
          </a:p>
          <a:p>
            <a:pPr marL="171450" indent="-171450">
              <a:buFont typeface="Arial" pitchFamily="34" charset="0"/>
              <a:buChar char="•"/>
              <a:defRPr/>
            </a:pPr>
            <a:endParaRPr lang="fi-FI" dirty="0" smtClean="0">
              <a:solidFill>
                <a:srgbClr val="FF0000"/>
              </a:solidFill>
            </a:endParaRPr>
          </a:p>
          <a:p>
            <a:pPr marL="171450" indent="-171450">
              <a:buFont typeface="Arial" pitchFamily="34" charset="0"/>
              <a:buChar char="•"/>
              <a:defRPr/>
            </a:pPr>
            <a:r>
              <a:rPr lang="fi-FI" dirty="0" smtClean="0">
                <a:solidFill>
                  <a:srgbClr val="FF0000"/>
                </a:solidFill>
              </a:rPr>
              <a:t>Matkakulut:</a:t>
            </a:r>
          </a:p>
          <a:p>
            <a:pPr marL="628650" lvl="1" indent="-171450">
              <a:buFont typeface="Arial" pitchFamily="34" charset="0"/>
              <a:buChar char="•"/>
              <a:defRPr/>
            </a:pPr>
            <a:r>
              <a:rPr lang="fi-FI" dirty="0" smtClean="0">
                <a:solidFill>
                  <a:srgbClr val="FF0000"/>
                </a:solidFill>
              </a:rPr>
              <a:t>Matkakulut vähennetään ansiotuloista, ei suoraan veroista. Tällöin verotettava ansiotulo pienenee matkakulujen omavastuuosuuden (750 €) ylittävän määrän verran. Saat matkakuluista siis veroprosenttisi mukaisen hyödyn. Suuntaa antavana veroprosenttina voit pitää verokortilla ollutta veroprosenttiasi. Voit käyttää veron määrän arviointiin myös veroprosenttilaskuria.</a:t>
            </a:r>
          </a:p>
          <a:p>
            <a:pPr marL="628650" lvl="1" indent="-171450">
              <a:buFont typeface="Arial" pitchFamily="34" charset="0"/>
              <a:buChar char="•"/>
              <a:defRPr/>
            </a:pPr>
            <a:r>
              <a:rPr lang="fi-FI" dirty="0" smtClean="0">
                <a:solidFill>
                  <a:srgbClr val="FF0000"/>
                </a:solidFill>
              </a:rPr>
              <a:t>Lue lisää asunnon ja työpaikan välisistä matkakuluista </a:t>
            </a:r>
            <a:r>
              <a:rPr lang="fi-FI" dirty="0" err="1" smtClean="0">
                <a:solidFill>
                  <a:srgbClr val="FF0000"/>
                </a:solidFill>
              </a:rPr>
              <a:t>vero.fi:stä</a:t>
            </a:r>
            <a:r>
              <a:rPr lang="fi-FI" dirty="0" smtClean="0">
                <a:solidFill>
                  <a:srgbClr val="FF0000"/>
                </a:solidFill>
              </a:rPr>
              <a:t> (Etusivu &gt; Henkilöasiakkaat &gt; Matkakulut &gt; Asunnon ja työpaikan väliset matkakulut).</a:t>
            </a:r>
          </a:p>
          <a:p>
            <a:pPr>
              <a:buFont typeface="Arial" pitchFamily="34" charset="0"/>
              <a:buNone/>
              <a:defRPr/>
            </a:pPr>
            <a:endParaRPr lang="fi-FI" dirty="0" smtClean="0"/>
          </a:p>
          <a:p>
            <a:pPr>
              <a:defRPr/>
            </a:pPr>
            <a:r>
              <a:rPr lang="fi-FI" dirty="0" smtClean="0"/>
              <a:t>Opintorahavähennyksestä:</a:t>
            </a:r>
          </a:p>
          <a:p>
            <a:pPr>
              <a:defRPr/>
            </a:pPr>
            <a:endParaRPr lang="fi-FI" dirty="0" smtClean="0"/>
          </a:p>
          <a:p>
            <a:pPr marL="171450" indent="-171450">
              <a:buFont typeface="Arial" pitchFamily="34" charset="0"/>
              <a:buChar char="•"/>
              <a:defRPr/>
            </a:pPr>
            <a:r>
              <a:rPr lang="fi-FI" dirty="0" smtClean="0"/>
              <a:t>kunnallisverotuksessa 2600 euroa, kuitenkin enintään saatujen opintorahojen suuruinen.</a:t>
            </a:r>
          </a:p>
          <a:p>
            <a:pPr marL="171450" indent="-171450">
              <a:buFont typeface="Arial" pitchFamily="34" charset="0"/>
              <a:buChar char="•"/>
              <a:defRPr/>
            </a:pPr>
            <a:r>
              <a:rPr lang="fi-FI" dirty="0" smtClean="0"/>
              <a:t>vähennys myönnetään automaattisesti</a:t>
            </a:r>
          </a:p>
          <a:p>
            <a:pPr marL="171450" indent="-171450">
              <a:buFont typeface="Arial" pitchFamily="34" charset="0"/>
              <a:buChar char="•"/>
              <a:defRPr/>
            </a:pPr>
            <a:r>
              <a:rPr lang="fi-FI" dirty="0" smtClean="0"/>
              <a:t>jos muitakin ansiotuloja, opintorahavähennys pienenee portaittain</a:t>
            </a:r>
          </a:p>
          <a:p>
            <a:pPr>
              <a:defRPr/>
            </a:pPr>
            <a:endParaRPr lang="fi-FI" dirty="0" smtClean="0"/>
          </a:p>
          <a:p>
            <a:pPr>
              <a:defRPr/>
            </a:pPr>
            <a:r>
              <a:rPr lang="fi-FI" dirty="0" smtClean="0"/>
              <a:t>Yleisimpiä vähennyksiä verotuksessa:</a:t>
            </a:r>
          </a:p>
          <a:p>
            <a:pPr>
              <a:defRPr/>
            </a:pPr>
            <a:endParaRPr lang="fi-FI" dirty="0" smtClean="0"/>
          </a:p>
          <a:p>
            <a:pPr marL="171450" indent="-171450">
              <a:buFont typeface="Arial" pitchFamily="34" charset="0"/>
              <a:buChar char="•"/>
              <a:defRPr/>
            </a:pPr>
            <a:r>
              <a:rPr lang="fi-FI" dirty="0" smtClean="0"/>
              <a:t>asunnon ja työpaikan väliset matkakulut (</a:t>
            </a:r>
            <a:r>
              <a:rPr lang="fi-FI" dirty="0" err="1" smtClean="0"/>
              <a:t>max</a:t>
            </a:r>
            <a:r>
              <a:rPr lang="fi-FI" dirty="0" smtClean="0"/>
              <a:t> 7000 €)</a:t>
            </a:r>
          </a:p>
          <a:p>
            <a:pPr marL="171450" indent="-171450">
              <a:buFont typeface="Arial" pitchFamily="34" charset="0"/>
              <a:buChar char="•"/>
              <a:defRPr/>
            </a:pPr>
            <a:r>
              <a:rPr lang="fi-FI" dirty="0" smtClean="0"/>
              <a:t>tulonhankkimiskulut (jos ylittävät 750 €)</a:t>
            </a:r>
          </a:p>
          <a:p>
            <a:pPr marL="171450" indent="-171450">
              <a:buFont typeface="Arial" pitchFamily="34" charset="0"/>
              <a:buChar char="•"/>
              <a:defRPr/>
            </a:pPr>
            <a:r>
              <a:rPr lang="fi-FI" dirty="0" smtClean="0"/>
              <a:t>ammattiyhdistyksen/työttömyyskassan jäsenmaksut</a:t>
            </a:r>
          </a:p>
          <a:p>
            <a:pPr marL="171450" indent="-171450">
              <a:buFont typeface="Arial" pitchFamily="34" charset="0"/>
              <a:buChar char="•"/>
              <a:defRPr/>
            </a:pPr>
            <a:r>
              <a:rPr lang="fi-FI" dirty="0" smtClean="0"/>
              <a:t>asuntolainan korot, opintorahavähennys, opintolainavähennys </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10</a:t>
            </a:fld>
            <a:endParaRPr lang="fi-FI"/>
          </a:p>
        </p:txBody>
      </p:sp>
    </p:spTree>
    <p:extLst>
      <p:ext uri="{BB962C8B-B14F-4D97-AF65-F5344CB8AC3E}">
        <p14:creationId xmlns:p14="http://schemas.microsoft.com/office/powerpoint/2010/main" val="424299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Kun hankit tilitoimiston, voit keskittyä oman yrityksesi toimintaan. Saat tehdä sitä työtä, jota varten olet yrityksen perustanut.</a:t>
            </a:r>
          </a:p>
          <a:p>
            <a:pPr>
              <a:defRPr/>
            </a:pPr>
            <a:r>
              <a:rPr lang="fi-FI" dirty="0" smtClean="0"/>
              <a:t>Tilitoimistosta saat apua ja neuvoja. </a:t>
            </a:r>
          </a:p>
          <a:p>
            <a:pPr>
              <a:defRPr/>
            </a:pPr>
            <a:endParaRPr lang="fi-FI" dirty="0" smtClean="0"/>
          </a:p>
          <a:p>
            <a:pPr marL="171450" indent="-171450">
              <a:buFont typeface="Arial" pitchFamily="34" charset="0"/>
              <a:buChar char="•"/>
              <a:defRPr/>
            </a:pPr>
            <a:r>
              <a:rPr lang="fi-FI" dirty="0" smtClean="0"/>
              <a:t>Verojen maksamiseen ajallaan kannattaa kiinnittää huomiota. Kurja tilanne on, jos on maksanut edelliseltä vuodelta veroa liian vähän ja saa jäännösveroa. Samaan aikaan nostetaan ennakkoveroja kuluvalta vuodelta ja arvonlisäverokin pitäisi maksaa. Puhutaan verosumasta.</a:t>
            </a:r>
          </a:p>
          <a:p>
            <a:pPr>
              <a:defRPr/>
            </a:pPr>
            <a:endParaRPr lang="fi-FI" dirty="0" smtClean="0"/>
          </a:p>
          <a:p>
            <a:pPr marL="171450" indent="-171450">
              <a:buFont typeface="Arial" pitchFamily="34" charset="0"/>
              <a:buChar char="•"/>
              <a:defRPr/>
            </a:pPr>
            <a:r>
              <a:rPr lang="fi-FI" dirty="0" smtClean="0"/>
              <a:t>Anna aina kuitti asiakkaalle. Se on asiakkaallekin merkki siitä, että kaikki asiat ovat kunnossa. </a:t>
            </a:r>
          </a:p>
          <a:p>
            <a:pPr>
              <a:defRPr/>
            </a:pPr>
            <a:r>
              <a:rPr lang="fi-FI" dirty="0" smtClean="0"/>
              <a:t>Myös kaverille tehdystä työstä saatava korvaus on yrityksesi tuloa. Muista maksaa verot siitäkin.</a:t>
            </a:r>
          </a:p>
          <a:p>
            <a:pPr>
              <a:defRPr/>
            </a:pPr>
            <a:endParaRPr lang="fi-FI" dirty="0" smtClean="0"/>
          </a:p>
          <a:p>
            <a:pPr marL="171450" indent="-171450">
              <a:buFont typeface="Arial" pitchFamily="34" charset="0"/>
              <a:buChar char="•"/>
              <a:defRPr/>
            </a:pPr>
            <a:r>
              <a:rPr lang="fi-FI" dirty="0" smtClean="0"/>
              <a:t>Kysy apua:</a:t>
            </a:r>
          </a:p>
          <a:p>
            <a:pPr>
              <a:defRPr/>
            </a:pPr>
            <a:r>
              <a:rPr lang="fi-FI" dirty="0" smtClean="0"/>
              <a:t>Sinua auttavat esimerkiksi Verohallinto, Uusyrityskeskukset, Työ- ja elinkeinotoimistot</a:t>
            </a:r>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11</a:t>
            </a:fld>
            <a:endParaRPr lang="fi-FI"/>
          </a:p>
        </p:txBody>
      </p:sp>
    </p:spTree>
    <p:extLst>
      <p:ext uri="{BB962C8B-B14F-4D97-AF65-F5344CB8AC3E}">
        <p14:creationId xmlns:p14="http://schemas.microsoft.com/office/powerpoint/2010/main" val="163725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750" y="509588"/>
            <a:ext cx="4529138" cy="2549525"/>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Verohallinto ei toimi yhteistyössä pikalainoja myöntävien yritysten kanssa</a:t>
            </a:r>
          </a:p>
          <a:p>
            <a:pPr marL="171450" indent="-171450">
              <a:buFont typeface="Arial" pitchFamily="34" charset="0"/>
              <a:buChar char="•"/>
              <a:defRPr/>
            </a:pPr>
            <a:endParaRPr lang="fi-FI" dirty="0" smtClean="0"/>
          </a:p>
          <a:p>
            <a:pPr marL="171450" indent="-171450">
              <a:buFont typeface="Arial" pitchFamily="34" charset="0"/>
              <a:buChar char="•"/>
              <a:defRPr/>
            </a:pPr>
            <a:r>
              <a:rPr lang="fi-FI" dirty="0" smtClean="0"/>
              <a:t>Huomaathan, että jos ilmoitat lainan myöntäneen yrityksen tilinumeron veronpalautusta varten, se tallennetaan tilinumeroksesi Verohallinnon asiakastietoihin. Tällöin myös mahdolliset tulevat veronpalautukset maksetaan tuolle tilille, kunnes tilinumero muutetaan.</a:t>
            </a:r>
          </a:p>
          <a:p>
            <a:pPr>
              <a:buFont typeface="Arial" pitchFamily="34" charset="0"/>
              <a:buNone/>
              <a:defRPr/>
            </a:pPr>
            <a:endParaRPr lang="fi-FI" dirty="0" smtClean="0"/>
          </a:p>
          <a:p>
            <a:pPr marL="171450" indent="-171450">
              <a:buFont typeface="Arial" pitchFamily="34" charset="0"/>
              <a:buChar char="•"/>
              <a:defRPr/>
            </a:pPr>
            <a:r>
              <a:rPr lang="fi-FI" dirty="0" smtClean="0"/>
              <a:t>Verotus päättyy vasta lokakuun lopussa ja veronpalautus voi vielä muuttua. Veronpalautus voidaan myös kuitata tai ulosmitata, jos asiakkaalla on verovelkoja tai muuta ulosmitattavaa. Tästä syystä se ei ole varma vakuus ja asiakas toimii lainaa hakiessaan omalla riskillään.</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12</a:t>
            </a:fld>
            <a:endParaRPr lang="fi-FI"/>
          </a:p>
        </p:txBody>
      </p:sp>
    </p:spTree>
    <p:extLst>
      <p:ext uri="{BB962C8B-B14F-4D97-AF65-F5344CB8AC3E}">
        <p14:creationId xmlns:p14="http://schemas.microsoft.com/office/powerpoint/2010/main" val="246198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750" y="509588"/>
            <a:ext cx="4529138" cy="2549525"/>
          </a:xfrm>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smtClean="0"/>
              <a:t> Jos sinulla on maksuvaikeuksia, voit saada tietyin edellytyksin Verohallinnolta lisäaikaa verojen maksamiseen. </a:t>
            </a:r>
          </a:p>
          <a:p>
            <a:pPr marL="171450" indent="-171450">
              <a:buFont typeface="Arial" panose="020B0604020202020204" pitchFamily="34" charset="0"/>
              <a:buChar char="•"/>
            </a:pPr>
            <a:r>
              <a:rPr lang="fi-FI" dirty="0" smtClean="0">
                <a:solidFill>
                  <a:srgbClr val="FF0000"/>
                </a:solidFill>
              </a:rPr>
              <a:t>Ulosotossa</a:t>
            </a:r>
            <a:r>
              <a:rPr lang="fi-FI" baseline="0" dirty="0" smtClean="0">
                <a:solidFill>
                  <a:srgbClr val="FF0000"/>
                </a:solidFill>
              </a:rPr>
              <a:t> olevat verot sovitaan ulosottoviranomaisen kanssa.</a:t>
            </a:r>
            <a:endParaRPr lang="fi-FI" dirty="0" smtClean="0">
              <a:solidFill>
                <a:srgbClr val="FF0000"/>
              </a:solidFill>
            </a:endParaRPr>
          </a:p>
          <a:p>
            <a:pPr marL="171450" indent="-171450">
              <a:buFont typeface="Arial" panose="020B0604020202020204" pitchFamily="34" charset="0"/>
              <a:buChar char="•"/>
            </a:pPr>
            <a:endParaRPr lang="fi-FI" dirty="0">
              <a:solidFill>
                <a:srgbClr val="FF0000"/>
              </a:solidFill>
            </a:endParaRP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13</a:t>
            </a:fld>
            <a:endParaRPr lang="fi-FI"/>
          </a:p>
        </p:txBody>
      </p:sp>
    </p:spTree>
    <p:extLst>
      <p:ext uri="{BB962C8B-B14F-4D97-AF65-F5344CB8AC3E}">
        <p14:creationId xmlns:p14="http://schemas.microsoft.com/office/powerpoint/2010/main" val="28810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Tx/>
              <a:buChar char="•"/>
            </a:pPr>
            <a:r>
              <a:rPr lang="fi-FI" altLang="fi-FI" dirty="0" smtClean="0">
                <a:latin typeface="Times New Roman" pitchFamily="18" charset="0"/>
              </a:rPr>
              <a:t>Kehitämme sivustoa koko ajan. Voit antaa palautetta jokaisen sivun alareunasta löytyvästä Palaute-kohdasta.</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14</a:t>
            </a:fld>
            <a:endParaRPr lang="fi-FI"/>
          </a:p>
        </p:txBody>
      </p:sp>
    </p:spTree>
    <p:extLst>
      <p:ext uri="{BB962C8B-B14F-4D97-AF65-F5344CB8AC3E}">
        <p14:creationId xmlns:p14="http://schemas.microsoft.com/office/powerpoint/2010/main" val="280049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0" indent="0">
              <a:buFont typeface="Arial" panose="020B0604020202020204" pitchFamily="34" charset="0"/>
              <a:buNone/>
            </a:pPr>
            <a:endParaRPr lang="fi-FI" dirty="0"/>
          </a:p>
        </p:txBody>
      </p:sp>
      <p:sp>
        <p:nvSpPr>
          <p:cNvPr id="4" name="Dian numeron paikkamerkki 3"/>
          <p:cNvSpPr>
            <a:spLocks noGrp="1"/>
          </p:cNvSpPr>
          <p:nvPr>
            <p:ph type="sldNum" sz="quarter" idx="10"/>
          </p:nvPr>
        </p:nvSpPr>
        <p:spPr/>
        <p:txBody>
          <a:bodyPr/>
          <a:lstStyle/>
          <a:p>
            <a:fld id="{B9E363B5-F7FF-428E-A66B-C71AFAD726DD}" type="slidenum">
              <a:rPr lang="fi-FI" smtClean="0"/>
              <a:t>15</a:t>
            </a:fld>
            <a:endParaRPr lang="fi-FI"/>
          </a:p>
        </p:txBody>
      </p:sp>
    </p:spTree>
    <p:extLst>
      <p:ext uri="{BB962C8B-B14F-4D97-AF65-F5344CB8AC3E}">
        <p14:creationId xmlns:p14="http://schemas.microsoft.com/office/powerpoint/2010/main" val="13141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r>
              <a:rPr lang="fi-FI" dirty="0" smtClean="0"/>
              <a:t>Tutustu Verohallinnon </a:t>
            </a:r>
            <a:r>
              <a:rPr lang="fi-FI" dirty="0" err="1" smtClean="0"/>
              <a:t>somekanaviin</a:t>
            </a:r>
            <a:r>
              <a:rPr lang="fi-FI" dirty="0" smtClean="0"/>
              <a:t> ja etsi niistä</a:t>
            </a:r>
            <a:r>
              <a:rPr lang="fi-FI" baseline="0" dirty="0" smtClean="0"/>
              <a:t> sinua kiinnostavia julkaisuja. Seuraamalla kanavia saat tietoa ajankohtaisista veroasioista.</a:t>
            </a:r>
          </a:p>
          <a:p>
            <a:endParaRPr lang="fi-FI" baseline="0" dirty="0" smtClean="0"/>
          </a:p>
          <a:p>
            <a:r>
              <a:rPr lang="fi-FI" baseline="0" dirty="0" smtClean="0"/>
              <a:t>Facebook – Instagram –  Twitter</a:t>
            </a:r>
          </a:p>
          <a:p>
            <a:r>
              <a:rPr lang="fi-FI" baseline="0" dirty="0" err="1" smtClean="0"/>
              <a:t>LinkedIn</a:t>
            </a:r>
            <a:r>
              <a:rPr lang="fi-FI" baseline="0" dirty="0" smtClean="0"/>
              <a:t> – </a:t>
            </a:r>
            <a:r>
              <a:rPr lang="fi-FI" baseline="0" dirty="0" err="1" smtClean="0"/>
              <a:t>Youtube</a:t>
            </a:r>
            <a:r>
              <a:rPr lang="fi-FI" baseline="0" dirty="0" smtClean="0"/>
              <a:t> – </a:t>
            </a:r>
          </a:p>
          <a:p>
            <a:endParaRPr lang="fi-FI" baseline="0" smtClean="0"/>
          </a:p>
          <a:p>
            <a:r>
              <a:rPr lang="fi-FI" baseline="0" smtClean="0"/>
              <a:t>Mitä </a:t>
            </a:r>
            <a:r>
              <a:rPr lang="fi-FI" baseline="0" dirty="0" smtClean="0"/>
              <a:t>aiheita kanavissa käsitellään?</a:t>
            </a:r>
          </a:p>
          <a:p>
            <a:endParaRPr lang="fi-FI" baseline="0" dirty="0" smtClean="0"/>
          </a:p>
          <a:p>
            <a:r>
              <a:rPr lang="fi-FI" baseline="0" dirty="0" smtClean="0"/>
              <a:t>Facebook: </a:t>
            </a:r>
            <a:r>
              <a:rPr lang="fi-FI" sz="1400" dirty="0" smtClean="0"/>
              <a:t>Kanava suunnattu henkilöasiakkaille; tavoitteena veromyönteisyyden kasvattaminen, antaa kasvot Verohallinnolle ja virkailijoille, muistutella asiakkaita tärkeistä päivämääristä, verkkopalveluiden käytön kasvattaminen sekä asiakkaiden ohjaaminen oikeisiin asiakaspalvelukanaviin.</a:t>
            </a:r>
          </a:p>
          <a:p>
            <a:endParaRPr lang="fi-FI"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400" dirty="0" smtClean="0"/>
              <a:t>Instagram: Kanava on suunnattu 15-35 –vuotiaille henkilöasiakkaille sekä Verohallinnon henkilöstölle, erityisesti nuorille.</a:t>
            </a:r>
            <a:r>
              <a:rPr lang="fi-FI" sz="1400" baseline="0" dirty="0" smtClean="0"/>
              <a:t> </a:t>
            </a:r>
            <a:r>
              <a:rPr lang="fi-FI" sz="1400" dirty="0" smtClean="0"/>
              <a:t>Tavoitteena on uutisoida Verohallinnon tapahtumista sekä kampanjoista.</a:t>
            </a:r>
          </a:p>
          <a:p>
            <a:endParaRPr lang="fi-FI" sz="14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400" dirty="0" smtClean="0"/>
              <a:t>Twitter: Kohderyhmänä ensisijaisesti media ja sidosryhmät. Tavoitteena </a:t>
            </a:r>
            <a:r>
              <a:rPr lang="fi-FI" sz="1400" dirty="0" err="1" smtClean="0"/>
              <a:t>veromyönteisyyyden</a:t>
            </a:r>
            <a:r>
              <a:rPr lang="fi-FI" sz="1400" dirty="0" smtClean="0"/>
              <a:t> kasvattaminen ja mielipidevaikuttajien tavoittaminen.</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i-FI" sz="1400" dirty="0" err="1" smtClean="0"/>
              <a:t>Youtube</a:t>
            </a:r>
            <a:r>
              <a:rPr lang="fi-FI" sz="1400" dirty="0" smtClean="0"/>
              <a:t>: Verohallinnon videopankki.</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i-FI" sz="1400" dirty="0" err="1" smtClean="0"/>
              <a:t>LinkedIn</a:t>
            </a:r>
            <a:r>
              <a:rPr lang="fi-FI" sz="1400" dirty="0" smtClean="0"/>
              <a:t>: Kanava on suunnattu eri alojen ammattilaisille. Kanavalla mainostetaan avoimia työpaikkoja, jaetaan Verohallintoon ja työelämään liittyvää mielenkiintoista tietoa.</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i-FI" sz="1400" dirty="0" err="1" smtClean="0"/>
              <a:t>Verona-blogi</a:t>
            </a:r>
            <a:r>
              <a:rPr lang="fi-FI" sz="1400" dirty="0" smtClean="0"/>
              <a:t>:</a:t>
            </a:r>
            <a:r>
              <a:rPr lang="fi-FI" sz="1400" baseline="0" dirty="0" smtClean="0"/>
              <a:t> </a:t>
            </a:r>
            <a:r>
              <a:rPr lang="fi-FI" sz="1400" dirty="0" err="1" smtClean="0"/>
              <a:t>Blogin</a:t>
            </a:r>
            <a:r>
              <a:rPr lang="fi-FI" sz="1400" dirty="0" smtClean="0"/>
              <a:t> teemoina ovat: ajankohtaiset veroilmiöt, verotukseen liittyvät kysymykset ja Verohallinnon toiminta.</a:t>
            </a:r>
          </a:p>
          <a:p>
            <a:pPr marL="0" marR="0" indent="0" algn="l" defTabSz="914400" rtl="0" eaLnBrk="0" fontAlgn="base" latinLnBrk="0" hangingPunct="0">
              <a:lnSpc>
                <a:spcPct val="100000"/>
              </a:lnSpc>
              <a:spcBef>
                <a:spcPct val="30000"/>
              </a:spcBef>
              <a:spcAft>
                <a:spcPct val="0"/>
              </a:spcAft>
              <a:buClrTx/>
              <a:buSzTx/>
              <a:buFontTx/>
              <a:buNone/>
              <a:tabLst/>
              <a:defRPr/>
            </a:pPr>
            <a:endParaRPr lang="fi-FI" sz="1400" dirty="0" smtClean="0"/>
          </a:p>
          <a:p>
            <a:endParaRPr lang="fi-FI" sz="1400" dirty="0"/>
          </a:p>
        </p:txBody>
      </p:sp>
      <p:sp>
        <p:nvSpPr>
          <p:cNvPr id="4" name="Dian numeron paikkamerkki 3"/>
          <p:cNvSpPr>
            <a:spLocks noGrp="1"/>
          </p:cNvSpPr>
          <p:nvPr>
            <p:ph type="sldNum" sz="quarter" idx="10"/>
          </p:nvPr>
        </p:nvSpPr>
        <p:spPr/>
        <p:txBody>
          <a:bodyPr/>
          <a:lstStyle/>
          <a:p>
            <a:fld id="{B9E363B5-F7FF-428E-A66B-C71AFAD726DD}" type="slidenum">
              <a:rPr lang="fi-FI" smtClean="0"/>
              <a:t>16</a:t>
            </a:fld>
            <a:endParaRPr lang="fi-FI"/>
          </a:p>
        </p:txBody>
      </p:sp>
    </p:spTree>
    <p:extLst>
      <p:ext uri="{BB962C8B-B14F-4D97-AF65-F5344CB8AC3E}">
        <p14:creationId xmlns:p14="http://schemas.microsoft.com/office/powerpoint/2010/main" val="57907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i-FI" dirty="0" smtClean="0"/>
              <a:t>Verohallinto</a:t>
            </a:r>
            <a:r>
              <a:rPr lang="fi-FI" baseline="0" dirty="0" smtClean="0"/>
              <a:t> tilittää keräämänsä verot yhteiskunnan palveluja ylläpitäville veronsaajille: valtiolle, kunnille, Kelalle ja seurakunnille. </a:t>
            </a:r>
            <a:endParaRPr lang="fi-FI"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i-FI" dirty="0" smtClean="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2</a:t>
            </a:fld>
            <a:endParaRPr lang="fi-FI"/>
          </a:p>
        </p:txBody>
      </p:sp>
    </p:spTree>
    <p:extLst>
      <p:ext uri="{BB962C8B-B14F-4D97-AF65-F5344CB8AC3E}">
        <p14:creationId xmlns:p14="http://schemas.microsoft.com/office/powerpoint/2010/main" val="412695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750" y="509588"/>
            <a:ext cx="4529138" cy="2549525"/>
          </a:xfrm>
        </p:spPr>
      </p:sp>
      <p:sp>
        <p:nvSpPr>
          <p:cNvPr id="3" name="Huomautusten paikkamerkki 2"/>
          <p:cNvSpPr>
            <a:spLocks noGrp="1"/>
          </p:cNvSpPr>
          <p:nvPr>
            <p:ph type="body" idx="1"/>
          </p:nvPr>
        </p:nvSpPr>
        <p:spPr/>
        <p:txBody>
          <a:bodyPr/>
          <a:lstStyle/>
          <a:p>
            <a:pPr marL="171450" indent="-171450" eaLnBrk="1" hangingPunct="1">
              <a:lnSpc>
                <a:spcPct val="90000"/>
              </a:lnSpc>
              <a:buFont typeface="Arial" pitchFamily="34" charset="0"/>
              <a:buChar char="•"/>
              <a:defRPr/>
            </a:pPr>
            <a:r>
              <a:rPr lang="fi-FI" sz="1200" dirty="0" smtClean="0">
                <a:latin typeface="Times New Roman" pitchFamily="18" charset="0"/>
                <a:cs typeface="Times New Roman" pitchFamily="18" charset="0"/>
              </a:rPr>
              <a:t>Palkan tai etuuden maksaja pidättää ennakonpidätyksen verokortin pidätysprosentin mukaan.</a:t>
            </a:r>
          </a:p>
          <a:p>
            <a:pPr marL="171450" indent="-171450" eaLnBrk="1" hangingPunct="1">
              <a:lnSpc>
                <a:spcPct val="90000"/>
              </a:lnSpc>
              <a:buFont typeface="Arial" pitchFamily="34" charset="0"/>
              <a:buChar char="•"/>
              <a:defRPr/>
            </a:pPr>
            <a:r>
              <a:rPr lang="fi-FI" sz="1200" dirty="0" smtClean="0">
                <a:latin typeface="Times New Roman" pitchFamily="18" charset="0"/>
                <a:cs typeface="Times New Roman" pitchFamily="18" charset="0"/>
              </a:rPr>
              <a:t>Oikeansuuruisella veroprosentilla vältyt lisäveroilta.</a:t>
            </a:r>
          </a:p>
          <a:p>
            <a:pPr marL="171450" indent="-171450" eaLnBrk="1" hangingPunct="1">
              <a:lnSpc>
                <a:spcPct val="90000"/>
              </a:lnSpc>
              <a:buFont typeface="Arial" pitchFamily="34" charset="0"/>
              <a:buChar char="•"/>
              <a:defRPr/>
            </a:pPr>
            <a:r>
              <a:rPr lang="fi-FI" sz="1200" dirty="0" smtClean="0">
                <a:latin typeface="Times New Roman" pitchFamily="18" charset="0"/>
                <a:cs typeface="Times New Roman" pitchFamily="18" charset="0"/>
              </a:rPr>
              <a:t>Seuraa vuoden aikana kertyviä tuloja ja ennakonpidätystä.</a:t>
            </a:r>
          </a:p>
          <a:p>
            <a:pPr>
              <a:buFont typeface="Arial" pitchFamily="34" charset="0"/>
              <a:buChar char="•"/>
              <a:defRPr/>
            </a:pPr>
            <a:r>
              <a:rPr lang="fi-FI" sz="1200" dirty="0" smtClean="0"/>
              <a:t>  Ennakkoperinnän tavoite on verojen kertyminen oikea-aikaisesti ja –määräisesti</a:t>
            </a:r>
          </a:p>
          <a:p>
            <a:pPr>
              <a:defRPr/>
            </a:pPr>
            <a:endParaRPr lang="fi-FI" sz="1200" dirty="0" smtClean="0">
              <a:latin typeface="Times New Roman" pitchFamily="18" charset="0"/>
              <a:cs typeface="Times New Roman" pitchFamily="18" charset="0"/>
            </a:endParaRPr>
          </a:p>
          <a:p>
            <a:pPr>
              <a:defRPr/>
            </a:pPr>
            <a:r>
              <a:rPr lang="fi-FI" sz="1200" b="1" dirty="0" smtClean="0"/>
              <a:t>Milloin ja mihin verokorttia tarvitaan?</a:t>
            </a:r>
          </a:p>
          <a:p>
            <a:pPr>
              <a:defRPr/>
            </a:pPr>
            <a:endParaRPr lang="fi-FI" sz="1200" dirty="0" smtClean="0"/>
          </a:p>
          <a:p>
            <a:pPr marL="171450" indent="-171450">
              <a:buFont typeface="Arial" pitchFamily="34" charset="0"/>
              <a:buChar char="•"/>
              <a:defRPr/>
            </a:pPr>
            <a:r>
              <a:rPr lang="fi-FI" sz="1200" dirty="0" smtClean="0"/>
              <a:t>Nuoren yleisimmät tulot ovat opintoraha ja palkka. Joudut maksamaan tuloistasi veroa kuten muutkin.</a:t>
            </a:r>
          </a:p>
          <a:p>
            <a:pPr marL="171450" indent="-171450">
              <a:buFont typeface="Arial" pitchFamily="34" charset="0"/>
              <a:buChar char="•"/>
              <a:defRPr/>
            </a:pPr>
            <a:r>
              <a:rPr lang="fi-FI" sz="1200" dirty="0" smtClean="0"/>
              <a:t>Verokorttia tarvitset,  kun menet töihin. Annat sen työnantajalle, joka ottaa sen yleensä itselleen siksi aikaa, kun työ kestää. Näin työnantaja tietää kuinka paljon sinulta pidätetään ennakonpidätystä. </a:t>
            </a:r>
          </a:p>
          <a:p>
            <a:pPr marL="171450" indent="-171450">
              <a:buFont typeface="Arial" pitchFamily="34" charset="0"/>
              <a:buChar char="•"/>
              <a:defRPr/>
            </a:pPr>
            <a:r>
              <a:rPr lang="fi-FI" sz="1200" dirty="0" smtClean="0"/>
              <a:t>Ennakonpidätys tarkoittaa veroa, jonka palkanmaksaja vähentää palkastasi ja tilittää Verohallinnolle. </a:t>
            </a:r>
          </a:p>
          <a:p>
            <a:pPr>
              <a:defRPr/>
            </a:pPr>
            <a:endParaRPr lang="fi-FI" sz="1200" dirty="0" smtClean="0"/>
          </a:p>
          <a:p>
            <a:endParaRPr lang="fi-FI" sz="1200" dirty="0"/>
          </a:p>
        </p:txBody>
      </p:sp>
      <p:sp>
        <p:nvSpPr>
          <p:cNvPr id="4" name="Päivämäärän paikkamerkki 3"/>
          <p:cNvSpPr>
            <a:spLocks noGrp="1"/>
          </p:cNvSpPr>
          <p:nvPr>
            <p:ph type="dt" idx="10"/>
          </p:nvPr>
        </p:nvSpPr>
        <p:spPr/>
        <p:txBody>
          <a:bodyPr/>
          <a:lstStyle/>
          <a:p>
            <a:pPr>
              <a:defRPr/>
            </a:pPr>
            <a:fld id="{EAEA87E3-9E1B-4D86-8224-AF1E3769F0EE}"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E1777C3B-DA4B-4A1A-BFC8-11F78EE9E632}" type="slidenum">
              <a:rPr lang="fi-FI" smtClean="0"/>
              <a:pPr>
                <a:defRPr/>
              </a:pPr>
              <a:t>3</a:t>
            </a:fld>
            <a:endParaRPr lang="fi-FI"/>
          </a:p>
        </p:txBody>
      </p:sp>
    </p:spTree>
    <p:extLst>
      <p:ext uri="{BB962C8B-B14F-4D97-AF65-F5344CB8AC3E}">
        <p14:creationId xmlns:p14="http://schemas.microsoft.com/office/powerpoint/2010/main" val="62735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Tx/>
              <a:buChar char="•"/>
            </a:pPr>
            <a:r>
              <a:rPr lang="fi-FI" altLang="fi-FI" dirty="0" smtClean="0">
                <a:latin typeface="Times New Roman" pitchFamily="18" charset="0"/>
              </a:rPr>
              <a:t>Laskurilla voit arvioida, onko veroprosenttisi oikea. </a:t>
            </a:r>
          </a:p>
          <a:p>
            <a:pPr marL="171450" indent="-171450">
              <a:buFontTx/>
              <a:buChar char="•"/>
            </a:pPr>
            <a:r>
              <a:rPr lang="fi-FI" altLang="fi-FI" dirty="0" smtClean="0">
                <a:latin typeface="Times New Roman" pitchFamily="18" charset="0"/>
              </a:rPr>
              <a:t>Sen käyttö ei vaadi </a:t>
            </a:r>
            <a:r>
              <a:rPr lang="fi-FI" altLang="fi-FI" dirty="0" err="1" smtClean="0">
                <a:latin typeface="Times New Roman" pitchFamily="18" charset="0"/>
              </a:rPr>
              <a:t>tunnistautumista</a:t>
            </a:r>
            <a:r>
              <a:rPr lang="fi-FI" altLang="fi-FI" dirty="0" smtClean="0">
                <a:latin typeface="Times New Roman" pitchFamily="18" charset="0"/>
              </a:rPr>
              <a:t>.</a:t>
            </a:r>
          </a:p>
          <a:p>
            <a:pPr marL="171450" indent="-171450">
              <a:buFontTx/>
              <a:buChar char="•"/>
            </a:pPr>
            <a:r>
              <a:rPr lang="fi-FI" altLang="fi-FI" dirty="0" smtClean="0">
                <a:latin typeface="Times New Roman" pitchFamily="18" charset="0"/>
              </a:rPr>
              <a:t>Veroprosenttilaskuri löytyy osoitteesta </a:t>
            </a:r>
            <a:r>
              <a:rPr lang="fi-FI" altLang="fi-FI" dirty="0" err="1" smtClean="0">
                <a:latin typeface="Times New Roman" pitchFamily="18" charset="0"/>
              </a:rPr>
              <a:t>vero.fi/verolaskuri</a:t>
            </a:r>
            <a:r>
              <a:rPr lang="fi-FI" altLang="fi-FI" dirty="0" smtClean="0">
                <a:latin typeface="Times New Roman" pitchFamily="18" charset="0"/>
              </a:rPr>
              <a:t> tai </a:t>
            </a:r>
            <a:r>
              <a:rPr lang="fi-FI" altLang="fi-FI" dirty="0" err="1" smtClean="0">
                <a:latin typeface="Times New Roman" pitchFamily="18" charset="0"/>
              </a:rPr>
              <a:t>vero.fi:n</a:t>
            </a:r>
            <a:r>
              <a:rPr lang="fi-FI" altLang="fi-FI" dirty="0" smtClean="0">
                <a:latin typeface="Times New Roman" pitchFamily="18" charset="0"/>
              </a:rPr>
              <a:t> Asioi verkossa -sivulta.</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4</a:t>
            </a:fld>
            <a:endParaRPr lang="fi-FI"/>
          </a:p>
        </p:txBody>
      </p:sp>
    </p:spTree>
    <p:extLst>
      <p:ext uri="{BB962C8B-B14F-4D97-AF65-F5344CB8AC3E}">
        <p14:creationId xmlns:p14="http://schemas.microsoft.com/office/powerpoint/2010/main" val="62366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Ilmoita uutta verokorttia varten tiedot, jotka vastaavat mahdollisimman hyvin kuluvan vuoden toteutuvia tulojasi ja vähennyksiäsi. Tiedot vaikuttavat veroprosenttiin sekä kuluvan vuoden verotuksen lopputulokseen eli siihen, saatko mahdollisesti veronpalautusta vai jäännösveroa. </a:t>
            </a:r>
          </a:p>
          <a:p>
            <a:pPr>
              <a:defRPr/>
            </a:pPr>
            <a:endParaRPr lang="fi-FI" dirty="0" smtClean="0"/>
          </a:p>
          <a:p>
            <a:pPr marL="171450" indent="-171450">
              <a:buFont typeface="Arial" pitchFamily="34" charset="0"/>
              <a:buChar char="•"/>
              <a:defRPr/>
            </a:pPr>
            <a:r>
              <a:rPr lang="fi-FI" dirty="0" smtClean="0"/>
              <a:t>Vasta seuraavana vuonna selviää, oliko sinulta peritty veroa oikea määrä. Jos sinulta perittiin liikaa veroa, saat veronpalautusta. Jos taas veroa oli peritty liian vähän, joudut maksamaan lisää.</a:t>
            </a:r>
          </a:p>
          <a:p>
            <a:pPr>
              <a:defRPr/>
            </a:pPr>
            <a:endParaRPr lang="fi-FI" dirty="0" smtClean="0"/>
          </a:p>
          <a:p>
            <a:pPr>
              <a:defRPr/>
            </a:pPr>
            <a:r>
              <a:rPr lang="fi-FI" b="1" dirty="0" smtClean="0"/>
              <a:t>Mitä tietoja tarvitset uutta verokorttia varten?</a:t>
            </a:r>
          </a:p>
          <a:p>
            <a:pPr>
              <a:defRPr/>
            </a:pPr>
            <a:endParaRPr lang="fi-FI" dirty="0" smtClean="0"/>
          </a:p>
          <a:p>
            <a:pPr marL="171450" indent="-171450">
              <a:buFont typeface="Arial" pitchFamily="34" charset="0"/>
              <a:buChar char="•"/>
              <a:defRPr/>
            </a:pPr>
            <a:r>
              <a:rPr lang="fi-FI" dirty="0" smtClean="0"/>
              <a:t>Paljonko saat tuloja kuluvan vuoden aikana? </a:t>
            </a:r>
          </a:p>
          <a:p>
            <a:pPr>
              <a:defRPr/>
            </a:pPr>
            <a:r>
              <a:rPr lang="fi-FI" dirty="0" smtClean="0"/>
              <a:t>Arvioi koko vuoden tulosi ja vähennyksesi ajalta 1.1.-31.12.  </a:t>
            </a:r>
          </a:p>
          <a:p>
            <a:pPr>
              <a:defRPr/>
            </a:pPr>
            <a:r>
              <a:rPr lang="fi-FI" dirty="0" smtClean="0"/>
              <a:t>Ilmoita tulotiedot aina bruttomääräisenä. Bruttomäärä on tulon määrä, josta ei ole vähennetty ennakonpidätystä eikä työeläke- ja työttömyysvakuutusmaksuja. Ilmoita tiedot tulolajeittain, eli laita tulotiedot niille kuuluviin kohtiin (esimerkiksi opintoraha opintoraha-kohtaan). Huomioi myös, että jos olet ollut töissä joulukuussa ja saanut palkan tammikuussa, on se palkka tämän vuoden tuloa. Maksupäivä siis ratkaisee, minkä vuoden tuloksi palkka katsotaan. </a:t>
            </a:r>
          </a:p>
          <a:p>
            <a:pPr>
              <a:defRPr/>
            </a:pPr>
            <a:endParaRPr lang="fi-FI" dirty="0" smtClean="0"/>
          </a:p>
          <a:p>
            <a:pPr marL="171450" indent="-171450">
              <a:buFont typeface="Arial" pitchFamily="34" charset="0"/>
              <a:buChar char="•"/>
              <a:defRPr/>
            </a:pPr>
            <a:r>
              <a:rPr lang="fi-FI" dirty="0" smtClean="0"/>
              <a:t>Paljonko olet saanut tuloja tähän mennessä?</a:t>
            </a:r>
          </a:p>
          <a:p>
            <a:pPr>
              <a:defRPr/>
            </a:pPr>
            <a:r>
              <a:rPr lang="fi-FI" dirty="0" smtClean="0"/>
              <a:t>Löydät tiedot maksajien tositteista esimerkiksi työnantajan antamalta palkkalaskelmalta tai Kelan antamasta maksutositteesta. Ilmoita myös nämä tiedot aina bruttomääräisenä. Tiedot näkyvät esimerkiksi palkkalaskelmalta kohdasta tiedot vuoden alusta. Rahapalkka kohdassa on nimensä mukaisesti pelkkä rahana maksettu palkka. Jos olet saanut luontaisetuja esimerkiksi ateria- tai autoedun, katso tieto kohdasta ennakonpidätyksen alainen palkka. </a:t>
            </a:r>
            <a:r>
              <a:rPr lang="fi-FI" dirty="0" smtClean="0">
                <a:solidFill>
                  <a:srgbClr val="FF0000"/>
                </a:solidFill>
              </a:rPr>
              <a:t>Työnantajasi ilmoittaa saamasi</a:t>
            </a:r>
            <a:r>
              <a:rPr lang="fi-FI" baseline="0" dirty="0" smtClean="0">
                <a:solidFill>
                  <a:srgbClr val="FF0000"/>
                </a:solidFill>
              </a:rPr>
              <a:t> palkat myös tulorekisteriin. Näet reaaliaikaisen palkkasi myös </a:t>
            </a:r>
            <a:r>
              <a:rPr lang="fi-FI" baseline="0" dirty="0" err="1" smtClean="0">
                <a:solidFill>
                  <a:srgbClr val="FF0000"/>
                </a:solidFill>
              </a:rPr>
              <a:t>OmaVerossa</a:t>
            </a:r>
            <a:r>
              <a:rPr lang="fi-FI" baseline="0" dirty="0" smtClean="0">
                <a:solidFill>
                  <a:srgbClr val="FF0000"/>
                </a:solidFill>
              </a:rPr>
              <a:t>, kun olet tekemässä uutta verokorttia. Sivulla 2. löytyy painike "Tulorekisterin tiedot".</a:t>
            </a:r>
            <a:endParaRPr lang="fi-FI" dirty="0" smtClean="0">
              <a:solidFill>
                <a:srgbClr val="FF0000"/>
              </a:solidFill>
            </a:endParaRPr>
          </a:p>
          <a:p>
            <a:pPr>
              <a:defRPr/>
            </a:pPr>
            <a:r>
              <a:rPr lang="fi-FI" dirty="0" smtClean="0"/>
              <a:t> </a:t>
            </a:r>
          </a:p>
          <a:p>
            <a:pPr marL="171450" indent="-171450">
              <a:buFont typeface="Arial" pitchFamily="34" charset="0"/>
              <a:buChar char="•"/>
              <a:defRPr/>
            </a:pPr>
            <a:r>
              <a:rPr lang="fi-FI" dirty="0" smtClean="0"/>
              <a:t>Paljonko sinulta on peritty veroa tähän mennessä?</a:t>
            </a:r>
          </a:p>
          <a:p>
            <a:pPr>
              <a:defRPr/>
            </a:pPr>
            <a:r>
              <a:rPr lang="fi-FI" dirty="0" smtClean="0"/>
              <a:t>Myös tämän tiedon löydät maksajien tositteista. Löydät sen yleensä kohdasta tiedot vuoden alusta, nimikkeellä ennakonpidätys tai vero.</a:t>
            </a:r>
          </a:p>
          <a:p>
            <a:pPr>
              <a:defRPr/>
            </a:pPr>
            <a:endParaRPr lang="fi-FI" dirty="0" smtClean="0"/>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5</a:t>
            </a:fld>
            <a:endParaRPr lang="fi-FI"/>
          </a:p>
        </p:txBody>
      </p:sp>
    </p:spTree>
    <p:extLst>
      <p:ext uri="{BB962C8B-B14F-4D97-AF65-F5344CB8AC3E}">
        <p14:creationId xmlns:p14="http://schemas.microsoft.com/office/powerpoint/2010/main" val="197568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750" y="509588"/>
            <a:ext cx="4529138" cy="2549525"/>
          </a:xfrm>
        </p:spPr>
      </p:sp>
      <p:sp>
        <p:nvSpPr>
          <p:cNvPr id="3" name="Huomautusten paikkamerkki 2"/>
          <p:cNvSpPr>
            <a:spLocks noGrp="1"/>
          </p:cNvSpPr>
          <p:nvPr>
            <p:ph type="body" idx="1"/>
          </p:nvPr>
        </p:nvSpPr>
        <p:spPr/>
        <p:txBody>
          <a:bodyPr/>
          <a:lstStyle/>
          <a:p>
            <a:pPr>
              <a:defRPr/>
            </a:pPr>
            <a:r>
              <a:rPr lang="fi-FI" b="1" dirty="0" smtClean="0"/>
              <a:t>Opintoraha</a:t>
            </a:r>
            <a:endParaRPr lang="fi-FI" dirty="0" smtClean="0"/>
          </a:p>
          <a:p>
            <a:pPr>
              <a:defRPr/>
            </a:pPr>
            <a:endParaRPr lang="fi-FI" dirty="0" smtClean="0"/>
          </a:p>
          <a:p>
            <a:pPr marL="171450" indent="-171450">
              <a:buFont typeface="Arial" pitchFamily="34" charset="0"/>
              <a:buChar char="•"/>
              <a:defRPr/>
            </a:pPr>
            <a:r>
              <a:rPr lang="fi-FI" dirty="0" smtClean="0"/>
              <a:t>Opintoraha on veronalaista tuloa. Jos saat opintorahan lisäksi palkkatuloja, sekä palkkatulo että opintoraha tulee molemmat ilmoittaa tuloina. </a:t>
            </a:r>
          </a:p>
          <a:p>
            <a:pPr>
              <a:defRPr/>
            </a:pPr>
            <a:endParaRPr lang="fi-FI" dirty="0" smtClean="0"/>
          </a:p>
          <a:p>
            <a:pPr>
              <a:defRPr/>
            </a:pPr>
            <a:r>
              <a:rPr lang="fi-FI" b="1" dirty="0" smtClean="0"/>
              <a:t>Etuudet</a:t>
            </a:r>
          </a:p>
          <a:p>
            <a:pPr>
              <a:defRPr/>
            </a:pPr>
            <a:endParaRPr lang="fi-FI" dirty="0" smtClean="0"/>
          </a:p>
          <a:p>
            <a:pPr marL="171450" indent="-171450">
              <a:buFont typeface="Arial" pitchFamily="34" charset="0"/>
              <a:buChar char="•"/>
              <a:defRPr/>
            </a:pPr>
            <a:r>
              <a:rPr lang="fi-FI" dirty="0" smtClean="0"/>
              <a:t>Etuudet ovat  yleensä veronalaista tuloa. Jos saat palkan tai opintorahan lisäksi etuuksia, tulee nekin ilmoittaa tuloina. </a:t>
            </a:r>
          </a:p>
          <a:p>
            <a:pPr>
              <a:defRPr/>
            </a:pPr>
            <a:r>
              <a:rPr lang="fi-FI" dirty="0" smtClean="0"/>
              <a:t>Verovapaita etuuksia taas ei ilmoiteta tulona.</a:t>
            </a:r>
          </a:p>
          <a:p>
            <a:pPr>
              <a:defRPr/>
            </a:pPr>
            <a:endParaRPr lang="fi-FI" dirty="0" smtClean="0"/>
          </a:p>
          <a:p>
            <a:pPr marL="171450" indent="-171450">
              <a:buFont typeface="Arial" pitchFamily="34" charset="0"/>
              <a:buChar char="•"/>
              <a:defRPr/>
            </a:pPr>
            <a:r>
              <a:rPr lang="fi-FI" dirty="0" smtClean="0"/>
              <a:t>Äitiys-, isyys- ja vanhempainraha</a:t>
            </a:r>
          </a:p>
          <a:p>
            <a:pPr>
              <a:defRPr/>
            </a:pPr>
            <a:r>
              <a:rPr lang="fi-FI" dirty="0" smtClean="0"/>
              <a:t>Äitiys-, isyys- ja vanhempainrahaa maksaa Kela. Nämä ovat veronalaista tuloa. </a:t>
            </a:r>
          </a:p>
          <a:p>
            <a:pPr>
              <a:defRPr/>
            </a:pPr>
            <a:endParaRPr lang="fi-FI" dirty="0" smtClean="0"/>
          </a:p>
          <a:p>
            <a:pPr marL="171450" indent="-171450">
              <a:buFont typeface="Arial" pitchFamily="34" charset="0"/>
              <a:buChar char="•"/>
              <a:defRPr/>
            </a:pPr>
            <a:r>
              <a:rPr lang="fi-FI" dirty="0" smtClean="0"/>
              <a:t>Työttömyyspäiväraha</a:t>
            </a:r>
          </a:p>
          <a:p>
            <a:pPr>
              <a:defRPr/>
            </a:pPr>
            <a:r>
              <a:rPr lang="fi-FI" dirty="0" smtClean="0"/>
              <a:t>Jos jäät työttömäksi tai opintosi päättyvät eikä sinulla ole työpaikkaa, sinulla saattaa olla oikeus työttömyysturvaan. </a:t>
            </a:r>
          </a:p>
          <a:p>
            <a:pPr>
              <a:defRPr/>
            </a:pPr>
            <a:r>
              <a:rPr lang="fi-FI" dirty="0" smtClean="0"/>
              <a:t>Työttömyysturvaa voivat maksaa työttömyyskassa tai Kela. Ansiopäiväraha (ansiosidonnainen päiväraha), peruspäiväraha ja työmarkkinatuki ovat verotettavia etuuksia. Verottomia etuuksia ovat Kelan maksama ylläpitokorvaus ja asumistuki.</a:t>
            </a:r>
          </a:p>
          <a:p>
            <a:pPr>
              <a:defRPr/>
            </a:pPr>
            <a:endParaRPr lang="fi-FI" dirty="0" smtClean="0"/>
          </a:p>
          <a:p>
            <a:pPr marL="171450" indent="-171450">
              <a:buFont typeface="Arial" pitchFamily="34" charset="0"/>
              <a:buChar char="•"/>
              <a:defRPr/>
            </a:pPr>
            <a:r>
              <a:rPr lang="fi-FI" dirty="0" smtClean="0"/>
              <a:t>Varusmiespäiväraha</a:t>
            </a:r>
          </a:p>
          <a:p>
            <a:pPr>
              <a:defRPr/>
            </a:pPr>
            <a:r>
              <a:rPr lang="fi-FI" dirty="0" smtClean="0"/>
              <a:t>Varusmiehen päiväraha ja sotilasavustus ovat verovapaita sosiaalietuuksia, joten puolustusvoimille ei tarvitse toimittaa verokorttia.</a:t>
            </a:r>
          </a:p>
          <a:p>
            <a:pPr>
              <a:defRPr/>
            </a:pPr>
            <a:r>
              <a:rPr lang="fi-FI" dirty="0" smtClean="0"/>
              <a:t>Siviilipalvelusta suorittavan saamat etuudet käsitellään verotuksessa samoin kuin asevelvollisen etuudet.</a:t>
            </a:r>
          </a:p>
          <a:p>
            <a:pPr>
              <a:defRPr/>
            </a:pPr>
            <a:r>
              <a:rPr lang="fi-FI" dirty="0" smtClean="0"/>
              <a:t>Puolustusvoimilta tai siviilipalveluspaikasta saatu majoitus, muonitus, vaatetus, terveydenhuolto tai maksuttomat matkat eivät ole verotettavia etuuksia. Jos olet ollut varusmiesvuoden aikana töissä, tarkista onko verokorttisi veroprosentti oikea.</a:t>
            </a:r>
          </a:p>
          <a:p>
            <a:pPr>
              <a:defRPr/>
            </a:pPr>
            <a:endParaRPr lang="fi-FI" dirty="0" smtClean="0"/>
          </a:p>
          <a:p>
            <a:pPr>
              <a:defRPr/>
            </a:pPr>
            <a:r>
              <a:rPr lang="fi-FI" dirty="0" smtClean="0"/>
              <a:t>Etuuksien veroprosentit:</a:t>
            </a:r>
          </a:p>
          <a:p>
            <a:pPr marL="171450" indent="-171450">
              <a:buFont typeface="Arial" pitchFamily="34" charset="0"/>
              <a:buChar char="•"/>
              <a:defRPr/>
            </a:pPr>
            <a:r>
              <a:rPr lang="fi-FI" dirty="0" smtClean="0"/>
              <a:t>Kelan maksama työttömyyskorvaus; ennakonpidätys 20 % tai muutosverokortin prosentti</a:t>
            </a:r>
          </a:p>
          <a:p>
            <a:pPr marL="171450" indent="-171450">
              <a:buFont typeface="Arial" pitchFamily="34" charset="0"/>
              <a:buChar char="•"/>
              <a:defRPr/>
            </a:pPr>
            <a:r>
              <a:rPr lang="fi-FI" dirty="0" smtClean="0"/>
              <a:t>ansiosidonnainen päiväraha; pidätysprosentti vähintään 25 % tai muutosverokortin mukaisesti</a:t>
            </a:r>
          </a:p>
          <a:p>
            <a:pPr>
              <a:buFont typeface="Arial" pitchFamily="34" charset="0"/>
              <a:buNone/>
              <a:defRPr/>
            </a:pPr>
            <a:endParaRPr lang="fi-FI" dirty="0" smtClean="0"/>
          </a:p>
          <a:p>
            <a:pPr>
              <a:buFont typeface="Arial" pitchFamily="34" charset="0"/>
              <a:buNone/>
              <a:defRPr/>
            </a:pPr>
            <a:r>
              <a:rPr lang="fi-FI" dirty="0" smtClean="0"/>
              <a:t>Etuuksia varten tarvitset etuusverokortin, sillä palkkaverokorttia ei voi käyttää etuuksille.</a:t>
            </a:r>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6</a:t>
            </a:fld>
            <a:endParaRPr lang="fi-FI"/>
          </a:p>
        </p:txBody>
      </p:sp>
    </p:spTree>
    <p:extLst>
      <p:ext uri="{BB962C8B-B14F-4D97-AF65-F5344CB8AC3E}">
        <p14:creationId xmlns:p14="http://schemas.microsoft.com/office/powerpoint/2010/main" val="36630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2075" y="744538"/>
            <a:ext cx="6613525" cy="3722687"/>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err="1" smtClean="0"/>
              <a:t>OmaVero</a:t>
            </a:r>
            <a:r>
              <a:rPr lang="fi-FI" b="1" dirty="0" smtClean="0"/>
              <a:t>-</a:t>
            </a:r>
            <a:r>
              <a:rPr lang="fi-FI" dirty="0" smtClean="0"/>
              <a:t>palvelussa pääset katsomaan salassa pidettäviä verotustietojasi. Tämän vuoksi sinun tulee kirjautua palveluun henkilökohtaisilla verkkopankkitunnuksillasi, mobiilivarmenteella tai sirullisella henkilökortilla.</a:t>
            </a:r>
          </a:p>
          <a:p>
            <a:pPr>
              <a:buFont typeface="Arial" pitchFamily="34" charset="0"/>
              <a:buNone/>
              <a:defRPr/>
            </a:pPr>
            <a:endParaRPr lang="fi-FI" dirty="0" smtClean="0"/>
          </a:p>
          <a:p>
            <a:pPr marL="171450" indent="-171450">
              <a:buFont typeface="Arial" pitchFamily="34" charset="0"/>
              <a:buChar char="•"/>
              <a:defRPr/>
            </a:pPr>
            <a:r>
              <a:rPr lang="fi-FI" dirty="0" smtClean="0"/>
              <a:t>Voit tulostaa</a:t>
            </a:r>
            <a:r>
              <a:rPr lang="fi-FI" baseline="0" dirty="0" smtClean="0"/>
              <a:t> vanhan verokorttisi </a:t>
            </a:r>
            <a:r>
              <a:rPr lang="fi-FI" baseline="0" dirty="0" err="1" smtClean="0"/>
              <a:t>OmaVerosta</a:t>
            </a:r>
            <a:r>
              <a:rPr lang="fi-FI" dirty="0" smtClean="0"/>
              <a:t>.</a:t>
            </a:r>
          </a:p>
          <a:p>
            <a:pPr>
              <a:buFont typeface="Arial" pitchFamily="34" charset="0"/>
              <a:buNone/>
              <a:defRPr/>
            </a:pPr>
            <a:endParaRPr lang="fi-FI" dirty="0" smtClean="0"/>
          </a:p>
          <a:p>
            <a:pPr marL="171450" indent="-171450">
              <a:buFont typeface="Arial" pitchFamily="34" charset="0"/>
              <a:buChar char="•"/>
              <a:defRPr/>
            </a:pPr>
            <a:r>
              <a:rPr lang="fi-FI" dirty="0" smtClean="0"/>
              <a:t>Palvelu muodostaa verokortista pdf-tiedoston, jonka voit tallentaa omalle koneellesi ja tulostaa. 80% verokorteista on tulostettavia.</a:t>
            </a:r>
          </a:p>
          <a:p>
            <a:pPr>
              <a:buFont typeface="Arial" pitchFamily="34" charset="0"/>
              <a:buNone/>
              <a:defRPr/>
            </a:pPr>
            <a:endParaRPr lang="fi-FI" dirty="0" smtClean="0"/>
          </a:p>
          <a:p>
            <a:pPr marL="171450" indent="-171450">
              <a:buFont typeface="Arial" pitchFamily="34" charset="0"/>
              <a:buChar char="•"/>
              <a:defRPr/>
            </a:pPr>
            <a:r>
              <a:rPr lang="fi-FI" dirty="0" smtClean="0"/>
              <a:t>Jos tilaukseen tarvitaan Verohallinnon virkailijan tekemä tarkistus, saat siitä tiedon ja verokortti toimitetaan postitse. Toimitusaika on yleensä 4-5 työpäivää.</a:t>
            </a:r>
          </a:p>
          <a:p>
            <a:pPr>
              <a:buFont typeface="Arial" pitchFamily="34" charset="0"/>
              <a:buNone/>
              <a:defRPr/>
            </a:pPr>
            <a:endParaRPr lang="fi-FI" dirty="0" smtClean="0"/>
          </a:p>
          <a:p>
            <a:pPr marL="171450" indent="-171450">
              <a:buFont typeface="Arial" pitchFamily="34" charset="0"/>
              <a:buChar char="•"/>
              <a:defRPr/>
            </a:pPr>
            <a:r>
              <a:rPr lang="fi-FI" dirty="0" smtClean="0"/>
              <a:t>Voit myös valita vaihtoehdon, että verokortti lähetetään suoraan haluamaasi osoitteeseen esimerkiksi palkanlaskentaan. </a:t>
            </a:r>
          </a:p>
          <a:p>
            <a:pPr>
              <a:buFont typeface="Arial" pitchFamily="34" charset="0"/>
              <a:buNone/>
              <a:defRPr/>
            </a:pPr>
            <a:endParaRPr lang="fi-FI" dirty="0" smtClean="0"/>
          </a:p>
          <a:p>
            <a:pPr marL="171450" indent="-171450">
              <a:buFont typeface="Arial" pitchFamily="34" charset="0"/>
              <a:buChar char="•"/>
              <a:defRPr/>
            </a:pPr>
            <a:r>
              <a:rPr lang="fi-FI" dirty="0" smtClean="0"/>
              <a:t>Verokortti kannattaa hankkia hyvissä ajoin ja toimittaa palkanlaskentaan.</a:t>
            </a:r>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7</a:t>
            </a:fld>
            <a:endParaRPr lang="fi-FI"/>
          </a:p>
        </p:txBody>
      </p:sp>
    </p:spTree>
    <p:extLst>
      <p:ext uri="{BB962C8B-B14F-4D97-AF65-F5344CB8AC3E}">
        <p14:creationId xmlns:p14="http://schemas.microsoft.com/office/powerpoint/2010/main" val="61558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8</a:t>
            </a:fld>
            <a:endParaRPr lang="fi-FI"/>
          </a:p>
        </p:txBody>
      </p:sp>
    </p:spTree>
    <p:extLst>
      <p:ext uri="{BB962C8B-B14F-4D97-AF65-F5344CB8AC3E}">
        <p14:creationId xmlns:p14="http://schemas.microsoft.com/office/powerpoint/2010/main" val="401025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698750" y="509588"/>
            <a:ext cx="4529138" cy="2549525"/>
          </a:xfrm>
        </p:spPr>
      </p:sp>
      <p:sp>
        <p:nvSpPr>
          <p:cNvPr id="3" name="Huomautusten paikkamerkki 2"/>
          <p:cNvSpPr>
            <a:spLocks noGrp="1"/>
          </p:cNvSpPr>
          <p:nvPr>
            <p:ph type="body" idx="1"/>
          </p:nvPr>
        </p:nvSpPr>
        <p:spPr/>
        <p:txBody>
          <a:bodyPr/>
          <a:lstStyle/>
          <a:p>
            <a:pPr marL="171450" indent="-171450">
              <a:buFont typeface="Arial" pitchFamily="34" charset="0"/>
              <a:buChar char="•"/>
              <a:defRPr/>
            </a:pPr>
            <a:r>
              <a:rPr lang="fi-FI" dirty="0" smtClean="0"/>
              <a:t>Raha pimeään palkanmaksuun saadaan yleensä myynnistä, josta ei anneta kuittia.</a:t>
            </a:r>
          </a:p>
          <a:p>
            <a:pPr marL="171450" indent="-171450">
              <a:buFont typeface="Arial" pitchFamily="34" charset="0"/>
              <a:buChar char="•"/>
              <a:defRPr/>
            </a:pPr>
            <a:r>
              <a:rPr lang="fi-FI" dirty="0" smtClean="0"/>
              <a:t>Palkka maksetaan työnantajan ja työntekijän sopimuksella siten, että veroja ei makseta eikä palkkaa ilmoiteta veroviranomaisille. </a:t>
            </a:r>
          </a:p>
          <a:p>
            <a:pPr marL="171450" indent="-171450">
              <a:buFont typeface="Arial" pitchFamily="34" charset="0"/>
              <a:buChar char="•"/>
              <a:defRPr/>
            </a:pPr>
            <a:r>
              <a:rPr lang="fi-FI" dirty="0" smtClean="0"/>
              <a:t>Usein palkansaaja saa yhtä aikaa osan palkastaan normaalisti ja osan palkastaan pimeästi. </a:t>
            </a:r>
          </a:p>
          <a:p>
            <a:pPr>
              <a:buFont typeface="Arial" pitchFamily="34" charset="0"/>
              <a:buNone/>
              <a:defRPr/>
            </a:pPr>
            <a:endParaRPr lang="fi-FI" dirty="0" smtClean="0"/>
          </a:p>
          <a:p>
            <a:pPr>
              <a:buFont typeface="Arial" pitchFamily="34" charset="0"/>
              <a:buNone/>
              <a:defRPr/>
            </a:pPr>
            <a:r>
              <a:rPr lang="fi-FI" b="1" dirty="0" smtClean="0"/>
              <a:t>Älä tue harmaata taloutta</a:t>
            </a:r>
          </a:p>
          <a:p>
            <a:pPr>
              <a:buFont typeface="Arial" pitchFamily="34" charset="0"/>
              <a:buNone/>
              <a:defRPr/>
            </a:pPr>
            <a:endParaRPr lang="fi-FI" dirty="0" smtClean="0"/>
          </a:p>
          <a:p>
            <a:pPr marL="171450" indent="-171450">
              <a:buFont typeface="Arial" pitchFamily="34" charset="0"/>
              <a:buChar char="•"/>
              <a:defRPr/>
            </a:pPr>
            <a:r>
              <a:rPr lang="fi-FI" dirty="0" smtClean="0"/>
              <a:t>Hanki verokortti ja pyydä aina palkkalaskelma.</a:t>
            </a:r>
          </a:p>
          <a:p>
            <a:pPr marL="171450" indent="-171450">
              <a:buFont typeface="Arial" pitchFamily="34" charset="0"/>
              <a:buChar char="•"/>
              <a:defRPr/>
            </a:pPr>
            <a:r>
              <a:rPr lang="fi-FI" dirty="0" smtClean="0"/>
              <a:t>Tarkista seuraavana vuonna veroilmoitukseltasi, että työnantaja on ilmoittanut Verohallinnolle sinulle maksamansa palkan.</a:t>
            </a:r>
          </a:p>
          <a:p>
            <a:pPr>
              <a:buFont typeface="Arial" pitchFamily="34" charset="0"/>
              <a:buNone/>
              <a:defRPr/>
            </a:pPr>
            <a:endParaRPr lang="fi-FI" dirty="0" smtClean="0"/>
          </a:p>
          <a:p>
            <a:pPr>
              <a:buFont typeface="Arial" pitchFamily="34" charset="0"/>
              <a:buNone/>
              <a:defRPr/>
            </a:pPr>
            <a:r>
              <a:rPr lang="fi-FI" dirty="0" smtClean="0"/>
              <a:t>Tutustu tarkemmin, mitä haittaa pimeästä työstä ja harmaasta taloudesta osoitteessa </a:t>
            </a:r>
            <a:r>
              <a:rPr lang="fi-FI" dirty="0" err="1" smtClean="0"/>
              <a:t>mustatulevaisuus.fi</a:t>
            </a:r>
            <a:r>
              <a:rPr lang="fi-FI" dirty="0" smtClean="0"/>
              <a:t>. Kampanjasivustolle on kerätty paljon aiheeseen liittyvää materiaalia ja sitä kautta voi myös tilata poliisin, tullin ja verottajan luennoimaan harmaan talouden haitoista.</a:t>
            </a:r>
          </a:p>
          <a:p>
            <a:endParaRPr lang="fi-FI" dirty="0"/>
          </a:p>
        </p:txBody>
      </p:sp>
      <p:sp>
        <p:nvSpPr>
          <p:cNvPr id="4" name="Päivämäärän paikkamerkki 3"/>
          <p:cNvSpPr>
            <a:spLocks noGrp="1"/>
          </p:cNvSpPr>
          <p:nvPr>
            <p:ph type="dt" idx="10"/>
          </p:nvPr>
        </p:nvSpPr>
        <p:spPr/>
        <p:txBody>
          <a:bodyPr/>
          <a:lstStyle/>
          <a:p>
            <a:pPr>
              <a:defRPr/>
            </a:pPr>
            <a:fld id="{E2D46252-6D76-4FD1-9BF7-680A80444302}" type="datetime1">
              <a:rPr lang="fi-FI" smtClean="0"/>
              <a:pPr>
                <a:defRPr/>
              </a:pPr>
              <a:t>12.1.2021</a:t>
            </a:fld>
            <a:endParaRPr lang="fi-FI"/>
          </a:p>
        </p:txBody>
      </p:sp>
      <p:sp>
        <p:nvSpPr>
          <p:cNvPr id="5" name="Dian numeron paikkamerkki 4"/>
          <p:cNvSpPr>
            <a:spLocks noGrp="1"/>
          </p:cNvSpPr>
          <p:nvPr>
            <p:ph type="sldNum" sz="quarter" idx="11"/>
          </p:nvPr>
        </p:nvSpPr>
        <p:spPr/>
        <p:txBody>
          <a:bodyPr/>
          <a:lstStyle/>
          <a:p>
            <a:pPr>
              <a:defRPr/>
            </a:pPr>
            <a:fld id="{8C29784E-0C1A-496A-8737-71F70BA78327}" type="slidenum">
              <a:rPr lang="fi-FI" smtClean="0"/>
              <a:pPr>
                <a:defRPr/>
              </a:pPr>
              <a:t>9</a:t>
            </a:fld>
            <a:endParaRPr lang="fi-FI"/>
          </a:p>
        </p:txBody>
      </p:sp>
    </p:spTree>
    <p:extLst>
      <p:ext uri="{BB962C8B-B14F-4D97-AF65-F5344CB8AC3E}">
        <p14:creationId xmlns:p14="http://schemas.microsoft.com/office/powerpoint/2010/main" val="228660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232" y="1557699"/>
            <a:ext cx="6912391"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550792" y="1557699"/>
            <a:ext cx="367299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8" name="Title 7"/>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794" y="1557699"/>
            <a:ext cx="3672449"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4720290" y="1557699"/>
            <a:ext cx="691186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550791" y="1557699"/>
            <a:ext cx="11088831"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8" name="Media Placeholder 7"/>
          <p:cNvSpPr>
            <a:spLocks noGrp="1"/>
          </p:cNvSpPr>
          <p:nvPr>
            <p:ph type="media" sz="quarter" idx="13"/>
          </p:nvPr>
        </p:nvSpPr>
        <p:spPr/>
        <p:txBody>
          <a:bodyPr/>
          <a:lstStyle>
            <a:lvl1pPr marL="0" indent="0">
              <a:buFontTx/>
              <a:buNone/>
              <a:defRPr sz="2400"/>
            </a:lvl1pPr>
          </a:lstStyle>
          <a:p>
            <a:r>
              <a:rPr lang="fi-FI" smtClean="0"/>
              <a:t>Lisää medialeike napsauttamalla kuvaketta</a:t>
            </a:r>
            <a:endParaRPr lang="en-GB"/>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accent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7"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793" y="1710135"/>
            <a:ext cx="9647569"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7"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 y="0"/>
            <a:ext cx="12190412"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9647569" cy="1719660"/>
          </a:xfrm>
        </p:spPr>
        <p:txBody>
          <a:bodyPr anchor="b"/>
          <a:lstStyle>
            <a:lvl1pPr>
              <a:defRPr sz="38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9647569" cy="720246"/>
          </a:xfrm>
        </p:spPr>
        <p:txBody>
          <a:bodyPr/>
          <a:lstStyle>
            <a:lvl1pPr marL="0" indent="0">
              <a:buNone/>
              <a:defRPr sz="2400">
                <a:solidFill>
                  <a:schemeClr val="bg1"/>
                </a:solidFill>
                <a:effectLst>
                  <a:outerShdw blurRad="254000" algn="ctr" rotWithShape="0">
                    <a:prstClr val="black">
                      <a:alpha val="30000"/>
                    </a:prstClr>
                  </a:outerShdw>
                </a:effectLst>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8" name="Text Placeholder 8"/>
          <p:cNvSpPr>
            <a:spLocks noGrp="1" noChangeAspect="1"/>
          </p:cNvSpPr>
          <p:nvPr>
            <p:ph type="body" sz="quarter" idx="14" hasCustomPrompt="1"/>
          </p:nvPr>
        </p:nvSpPr>
        <p:spPr>
          <a:xfrm>
            <a:off x="10463760" y="332227"/>
            <a:ext cx="1175863" cy="360083"/>
          </a:xfrm>
          <a:blipFill>
            <a:blip r:embed="rId2"/>
            <a:stretch>
              <a:fillRect/>
            </a:stretch>
          </a:blipFill>
          <a:effectLst>
            <a:outerShdw blurRad="190500" algn="ctr" rotWithShape="0">
              <a:prstClr val="black">
                <a:alpha val="20000"/>
              </a:prstClr>
            </a:outerShdw>
          </a:effectLst>
        </p:spPr>
        <p:txBody>
          <a:bodyPr/>
          <a:lstStyle>
            <a:lvl1pPr marL="0" indent="0">
              <a:buNone/>
              <a:defRPr sz="500">
                <a:noFill/>
              </a:defRPr>
            </a:lvl1pPr>
          </a:lstStyle>
          <a:p>
            <a:pPr lvl="0"/>
            <a:r>
              <a:rPr lang="en-GB" dirty="0" smtClean="0"/>
              <a:t>placeholder</a:t>
            </a:r>
            <a:endParaRPr lang="en-GB" dirty="0"/>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accent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5209" y="0"/>
            <a:ext cx="6095205"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a:xfrm>
            <a:off x="550793" y="1710135"/>
            <a:ext cx="5040425" cy="1719660"/>
          </a:xfrm>
        </p:spPr>
        <p:txBody>
          <a:bodyPr anchor="b"/>
          <a:lstStyle>
            <a:lvl1pPr>
              <a:defRPr sz="38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793" y="3573846"/>
            <a:ext cx="5040425" cy="720246"/>
          </a:xfrm>
        </p:spPr>
        <p:txBody>
          <a:bodyPr/>
          <a:lstStyle>
            <a:lvl1pPr marL="0" indent="0">
              <a:buNone/>
              <a:defRPr sz="2400">
                <a:solidFill>
                  <a:schemeClr val="bg1"/>
                </a:solidFill>
              </a:defRPr>
            </a:lvl1pPr>
            <a:lvl2pPr marL="544251" indent="0">
              <a:buNone/>
              <a:defRPr sz="2400">
                <a:solidFill>
                  <a:schemeClr val="tx1">
                    <a:tint val="75000"/>
                  </a:schemeClr>
                </a:solidFill>
              </a:defRPr>
            </a:lvl2pPr>
            <a:lvl3pPr marL="1088502" indent="0">
              <a:buNone/>
              <a:defRPr sz="2100">
                <a:solidFill>
                  <a:schemeClr val="tx1">
                    <a:tint val="75000"/>
                  </a:schemeClr>
                </a:solidFill>
              </a:defRPr>
            </a:lvl3pPr>
            <a:lvl4pPr marL="1632753" indent="0">
              <a:buNone/>
              <a:defRPr sz="1900">
                <a:solidFill>
                  <a:schemeClr val="tx1">
                    <a:tint val="75000"/>
                  </a:schemeClr>
                </a:solidFill>
              </a:defRPr>
            </a:lvl4pPr>
            <a:lvl5pPr marL="2177004" indent="0">
              <a:buNone/>
              <a:defRPr sz="1900">
                <a:solidFill>
                  <a:schemeClr val="tx1">
                    <a:tint val="75000"/>
                  </a:schemeClr>
                </a:solidFill>
              </a:defRPr>
            </a:lvl5pPr>
            <a:lvl6pPr marL="2721254" indent="0">
              <a:buNone/>
              <a:defRPr sz="1900">
                <a:solidFill>
                  <a:schemeClr val="tx1">
                    <a:tint val="75000"/>
                  </a:schemeClr>
                </a:solidFill>
              </a:defRPr>
            </a:lvl6pPr>
            <a:lvl7pPr marL="3265505" indent="0">
              <a:buNone/>
              <a:defRPr sz="1900">
                <a:solidFill>
                  <a:schemeClr val="tx1">
                    <a:tint val="75000"/>
                  </a:schemeClr>
                </a:solidFill>
              </a:defRPr>
            </a:lvl7pPr>
            <a:lvl8pPr marL="3809756" indent="0">
              <a:buNone/>
              <a:defRPr sz="1900">
                <a:solidFill>
                  <a:schemeClr val="tx1">
                    <a:tint val="75000"/>
                  </a:schemeClr>
                </a:solidFill>
              </a:defRPr>
            </a:lvl8pPr>
            <a:lvl9pPr marL="4354007" indent="0">
              <a:buNone/>
              <a:defRPr sz="19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50793" y="1557699"/>
            <a:ext cx="5400418" cy="460957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39204" y="1557699"/>
            <a:ext cx="5400420" cy="460957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6" name="Footer Placeholder 5"/>
          <p:cNvSpPr>
            <a:spLocks noGrp="1"/>
          </p:cNvSpPr>
          <p:nvPr>
            <p:ph type="ftr" sz="quarter" idx="11"/>
          </p:nvPr>
        </p:nvSpPr>
        <p:spPr/>
        <p:txBody>
          <a:bodyPr/>
          <a:lstStyle/>
          <a:p>
            <a:pPr>
              <a:defRPr/>
            </a:pPr>
            <a:r>
              <a:rPr lang="fi-FI" smtClean="0"/>
              <a:t>2015</a:t>
            </a:r>
            <a:endParaRPr lang="fi-FI"/>
          </a:p>
        </p:txBody>
      </p:sp>
      <p:sp>
        <p:nvSpPr>
          <p:cNvPr id="7" name="Slide Number Placeholder 6"/>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cxnSp>
        <p:nvCxnSpPr>
          <p:cNvPr id="8" name="Straight Connector 7"/>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792" y="1557700"/>
            <a:ext cx="5400417" cy="575651"/>
          </a:xfrm>
        </p:spPr>
        <p:txBody>
          <a:bodyPr anchor="t" anchorCtr="0"/>
          <a:lstStyle>
            <a:lvl1pPr marL="0" indent="0">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4" name="Content Placeholder 3"/>
          <p:cNvSpPr>
            <a:spLocks noGrp="1"/>
          </p:cNvSpPr>
          <p:nvPr>
            <p:ph sz="half" idx="2"/>
          </p:nvPr>
        </p:nvSpPr>
        <p:spPr>
          <a:xfrm>
            <a:off x="550793" y="2133351"/>
            <a:ext cx="5400418" cy="403392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6239204" y="1557700"/>
            <a:ext cx="5400420" cy="575651"/>
          </a:xfrm>
        </p:spPr>
        <p:txBody>
          <a:bodyPr anchor="t" anchorCtr="0"/>
          <a:lstStyle>
            <a:lvl1pPr marL="0" indent="0">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6" name="Content Placeholder 5"/>
          <p:cNvSpPr>
            <a:spLocks noGrp="1"/>
          </p:cNvSpPr>
          <p:nvPr>
            <p:ph sz="quarter" idx="4"/>
          </p:nvPr>
        </p:nvSpPr>
        <p:spPr>
          <a:xfrm>
            <a:off x="6239204" y="2133351"/>
            <a:ext cx="5400420" cy="403392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8" name="Footer Placeholder 7"/>
          <p:cNvSpPr>
            <a:spLocks noGrp="1"/>
          </p:cNvSpPr>
          <p:nvPr>
            <p:ph type="ftr" sz="quarter" idx="11"/>
          </p:nvPr>
        </p:nvSpPr>
        <p:spPr/>
        <p:txBody>
          <a:bodyPr/>
          <a:lstStyle/>
          <a:p>
            <a:pPr>
              <a:defRPr/>
            </a:pPr>
            <a:r>
              <a:rPr lang="fi-FI" smtClean="0"/>
              <a:t>2015</a:t>
            </a:r>
            <a:endParaRPr lang="fi-FI"/>
          </a:p>
        </p:txBody>
      </p:sp>
      <p:sp>
        <p:nvSpPr>
          <p:cNvPr id="9" name="Slide Number Placeholder 8"/>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harts">
    <p:spTree>
      <p:nvGrpSpPr>
        <p:cNvPr id="1" name=""/>
        <p:cNvGrpSpPr/>
        <p:nvPr/>
      </p:nvGrpSpPr>
      <p:grpSpPr>
        <a:xfrm>
          <a:off x="0" y="0"/>
          <a:ext cx="0" cy="0"/>
          <a:chOff x="0" y="0"/>
          <a:chExt cx="0" cy="0"/>
        </a:xfrm>
      </p:grpSpPr>
      <p:sp>
        <p:nvSpPr>
          <p:cNvPr id="18" name="Rectangle 17"/>
          <p:cNvSpPr/>
          <p:nvPr/>
        </p:nvSpPr>
        <p:spPr>
          <a:xfrm>
            <a:off x="550793" y="2205375"/>
            <a:ext cx="5400418"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19" name="Rectangle 18"/>
          <p:cNvSpPr/>
          <p:nvPr/>
        </p:nvSpPr>
        <p:spPr>
          <a:xfrm>
            <a:off x="6239206" y="2205375"/>
            <a:ext cx="5400418"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792" y="1557700"/>
            <a:ext cx="5400417"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5" name="Text Placeholder 4"/>
          <p:cNvSpPr>
            <a:spLocks noGrp="1"/>
          </p:cNvSpPr>
          <p:nvPr>
            <p:ph type="body" sz="quarter" idx="3"/>
          </p:nvPr>
        </p:nvSpPr>
        <p:spPr>
          <a:xfrm>
            <a:off x="6239204" y="1557700"/>
            <a:ext cx="5400420"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8" name="Footer Placeholder 7"/>
          <p:cNvSpPr>
            <a:spLocks noGrp="1"/>
          </p:cNvSpPr>
          <p:nvPr>
            <p:ph type="ftr" sz="quarter" idx="11"/>
          </p:nvPr>
        </p:nvSpPr>
        <p:spPr/>
        <p:txBody>
          <a:bodyPr/>
          <a:lstStyle/>
          <a:p>
            <a:pPr>
              <a:defRPr/>
            </a:pPr>
            <a:r>
              <a:rPr lang="fi-FI" smtClean="0"/>
              <a:t>2015</a:t>
            </a:r>
            <a:endParaRPr lang="fi-FI"/>
          </a:p>
        </p:txBody>
      </p:sp>
      <p:sp>
        <p:nvSpPr>
          <p:cNvPr id="9" name="Slide Number Placeholder 8"/>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p:nvCxnSpPr>
        <p:spPr>
          <a:xfrm>
            <a:off x="6095207" y="1557699"/>
            <a:ext cx="0" cy="46095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793" y="5374460"/>
            <a:ext cx="5400418"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13" name="Text Placeholder 10"/>
          <p:cNvSpPr>
            <a:spLocks noGrp="1"/>
          </p:cNvSpPr>
          <p:nvPr>
            <p:ph type="body" sz="quarter" idx="14"/>
          </p:nvPr>
        </p:nvSpPr>
        <p:spPr>
          <a:xfrm>
            <a:off x="6239204" y="5374460"/>
            <a:ext cx="5400420"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21" name="Chart Placeholder 20"/>
          <p:cNvSpPr>
            <a:spLocks noGrp="1"/>
          </p:cNvSpPr>
          <p:nvPr>
            <p:ph type="chart" sz="quarter" idx="15"/>
          </p:nvPr>
        </p:nvSpPr>
        <p:spPr>
          <a:xfrm>
            <a:off x="550792" y="2205550"/>
            <a:ext cx="5399972" cy="3096342"/>
          </a:xfrm>
        </p:spPr>
        <p:txBody>
          <a:bodyPr/>
          <a:lstStyle>
            <a:lvl1pPr marL="0" indent="0">
              <a:buFontTx/>
              <a:buNone/>
              <a:defRPr sz="2400"/>
            </a:lvl1pPr>
          </a:lstStyle>
          <a:p>
            <a:r>
              <a:rPr lang="fi-FI" smtClean="0"/>
              <a:t>Lisää kaavio napsauttamalla kuvaketta</a:t>
            </a:r>
            <a:endParaRPr lang="en-GB"/>
          </a:p>
        </p:txBody>
      </p:sp>
      <p:sp>
        <p:nvSpPr>
          <p:cNvPr id="22" name="Chart Placeholder 20"/>
          <p:cNvSpPr>
            <a:spLocks noGrp="1"/>
          </p:cNvSpPr>
          <p:nvPr>
            <p:ph type="chart" sz="quarter" idx="16"/>
          </p:nvPr>
        </p:nvSpPr>
        <p:spPr>
          <a:xfrm>
            <a:off x="6239205" y="2205550"/>
            <a:ext cx="5400420" cy="3096342"/>
          </a:xfrm>
        </p:spPr>
        <p:txBody>
          <a:bodyPr/>
          <a:lstStyle>
            <a:lvl1pPr marL="0" indent="0">
              <a:buFontTx/>
              <a:buNone/>
              <a:defRPr sz="2400"/>
            </a:lvl1pPr>
          </a:lstStyle>
          <a:p>
            <a:r>
              <a:rPr lang="fi-FI" smtClean="0"/>
              <a:t>Lisää kaavio napsauttamalla kuvaketta</a:t>
            </a:r>
            <a:endParaRPr lang="en-GB"/>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8" name="Rectangle 17"/>
          <p:cNvSpPr/>
          <p:nvPr/>
        </p:nvSpPr>
        <p:spPr>
          <a:xfrm>
            <a:off x="550792" y="2205375"/>
            <a:ext cx="11088831" cy="309706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850" tIns="54425" rIns="108850" bIns="54425"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792" y="1557700"/>
            <a:ext cx="11088831" cy="575651"/>
          </a:xfrm>
        </p:spPr>
        <p:txBody>
          <a:bodyPr anchor="t" anchorCtr="0"/>
          <a:lstStyle>
            <a:lvl1pPr marL="0" indent="0">
              <a:lnSpc>
                <a:spcPct val="100000"/>
              </a:lnSpc>
              <a:spcBef>
                <a:spcPts val="0"/>
              </a:spcBef>
              <a:buNone/>
              <a:defRPr sz="2400" b="0">
                <a:solidFill>
                  <a:schemeClr val="accent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8" name="Footer Placeholder 7"/>
          <p:cNvSpPr>
            <a:spLocks noGrp="1"/>
          </p:cNvSpPr>
          <p:nvPr>
            <p:ph type="ftr" sz="quarter" idx="11"/>
          </p:nvPr>
        </p:nvSpPr>
        <p:spPr/>
        <p:txBody>
          <a:bodyPr/>
          <a:lstStyle/>
          <a:p>
            <a:pPr>
              <a:defRPr/>
            </a:pPr>
            <a:r>
              <a:rPr lang="fi-FI" smtClean="0"/>
              <a:t>2015</a:t>
            </a:r>
            <a:endParaRPr lang="fi-FI"/>
          </a:p>
        </p:txBody>
      </p:sp>
      <p:sp>
        <p:nvSpPr>
          <p:cNvPr id="9" name="Slide Number Placeholder 8"/>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10" name="Title 9"/>
          <p:cNvSpPr>
            <a:spLocks noGrp="1"/>
          </p:cNvSpPr>
          <p:nvPr>
            <p:ph type="title"/>
          </p:nvPr>
        </p:nvSpPr>
        <p:spPr/>
        <p:txBody>
          <a:bodyPr/>
          <a:lstStyle/>
          <a:p>
            <a:r>
              <a:rPr lang="fi-FI" smtClean="0"/>
              <a:t>Muokkaa perustyyl. napsautt.</a:t>
            </a:r>
            <a:endParaRPr lang="en-GB"/>
          </a:p>
        </p:txBody>
      </p:sp>
      <p:sp>
        <p:nvSpPr>
          <p:cNvPr id="21" name="Chart Placeholder 20"/>
          <p:cNvSpPr>
            <a:spLocks noGrp="1"/>
          </p:cNvSpPr>
          <p:nvPr>
            <p:ph type="chart" sz="quarter" idx="15"/>
          </p:nvPr>
        </p:nvSpPr>
        <p:spPr>
          <a:xfrm>
            <a:off x="550792" y="2205550"/>
            <a:ext cx="11088831" cy="3096342"/>
          </a:xfrm>
        </p:spPr>
        <p:txBody>
          <a:bodyPr/>
          <a:lstStyle>
            <a:lvl1pPr marL="0" indent="0">
              <a:buFontTx/>
              <a:buNone/>
              <a:defRPr sz="2400"/>
            </a:lvl1pPr>
          </a:lstStyle>
          <a:p>
            <a:r>
              <a:rPr lang="fi-FI" smtClean="0"/>
              <a:t>Lisää kaavio napsauttamalla kuvaketta</a:t>
            </a:r>
            <a:endParaRPr lang="en-GB"/>
          </a:p>
        </p:txBody>
      </p:sp>
      <p:cxnSp>
        <p:nvCxnSpPr>
          <p:cNvPr id="15" name="Straight Connector 14"/>
          <p:cNvCxnSpPr/>
          <p:nvPr/>
        </p:nvCxnSpPr>
        <p:spPr>
          <a:xfrm>
            <a:off x="6095207" y="5374460"/>
            <a:ext cx="0" cy="792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793" y="5374460"/>
            <a:ext cx="5400418"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
        <p:nvSpPr>
          <p:cNvPr id="17" name="Text Placeholder 10"/>
          <p:cNvSpPr>
            <a:spLocks noGrp="1"/>
          </p:cNvSpPr>
          <p:nvPr>
            <p:ph type="body" sz="quarter" idx="14"/>
          </p:nvPr>
        </p:nvSpPr>
        <p:spPr>
          <a:xfrm>
            <a:off x="6239204" y="5374460"/>
            <a:ext cx="5400420" cy="792818"/>
          </a:xfrm>
        </p:spPr>
        <p:txBody>
          <a:bodyPr/>
          <a:lstStyle>
            <a:lvl1pPr>
              <a:lnSpc>
                <a:spcPct val="100000"/>
              </a:lnSpc>
              <a:spcBef>
                <a:spcPts val="238"/>
              </a:spcBef>
              <a:defRPr sz="1900"/>
            </a:lvl1pPr>
            <a:lvl2pPr>
              <a:lnSpc>
                <a:spcPct val="100000"/>
              </a:lnSpc>
              <a:spcBef>
                <a:spcPts val="238"/>
              </a:spcBef>
              <a:defRPr sz="1700"/>
            </a:lvl2pPr>
            <a:lvl3pPr>
              <a:lnSpc>
                <a:spcPct val="100000"/>
              </a:lnSpc>
              <a:spcBef>
                <a:spcPts val="238"/>
              </a:spcBef>
              <a:defRPr sz="1400"/>
            </a:lvl3pPr>
            <a:lvl4pPr>
              <a:lnSpc>
                <a:spcPct val="100000"/>
              </a:lnSpc>
              <a:spcBef>
                <a:spcPts val="238"/>
              </a:spcBef>
              <a:defRPr sz="1300"/>
            </a:lvl4pPr>
            <a:lvl5pPr>
              <a:lnSpc>
                <a:spcPct val="100000"/>
              </a:lnSpc>
              <a:spcBef>
                <a:spcPts val="238"/>
              </a:spcBef>
              <a:defRPr sz="1200"/>
            </a:lvl5pPr>
          </a:lstStyle>
          <a:p>
            <a:pPr lvl="0"/>
            <a:r>
              <a:rPr lang="fi-FI" smtClean="0"/>
              <a:t>Muokkaa tekstin perustyylejä napsauttamalla</a:t>
            </a:r>
          </a:p>
          <a:p>
            <a:pPr lvl="1"/>
            <a:r>
              <a:rPr lang="fi-FI" smtClean="0"/>
              <a:t>toinen taso</a:t>
            </a:r>
          </a:p>
          <a:p>
            <a:pPr lvl="2"/>
            <a:r>
              <a:rPr lang="fi-FI" smtClean="0"/>
              <a:t>kolmas taso</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p:txBody>
          <a:bodyPr/>
          <a:lstStyle/>
          <a:p>
            <a:pPr>
              <a:defRPr/>
            </a:pPr>
            <a:r>
              <a:rPr lang="fi-FI" smtClean="0"/>
              <a:t>2015</a:t>
            </a:r>
            <a:endParaRPr lang="fi-FI"/>
          </a:p>
        </p:txBody>
      </p:sp>
      <p:sp>
        <p:nvSpPr>
          <p:cNvPr id="5" name="Slide Number Placeholder 4"/>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p:txBody>
          <a:bodyPr/>
          <a:lstStyle/>
          <a:p>
            <a:pPr>
              <a:defRPr/>
            </a:pPr>
            <a:r>
              <a:rPr lang="fi-FI" smtClean="0"/>
              <a:t>2015</a:t>
            </a:r>
            <a:endParaRPr lang="fi-FI"/>
          </a:p>
        </p:txBody>
      </p:sp>
      <p:sp>
        <p:nvSpPr>
          <p:cNvPr id="5" name="Slide Number Placeholder 4"/>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0" y="1557699"/>
            <a:ext cx="12190413" cy="5301889"/>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title"/>
          </p:nvPr>
        </p:nvSpPr>
        <p:spPr/>
        <p:txBody>
          <a:bodyPr/>
          <a:lstStyle/>
          <a:p>
            <a:r>
              <a:rPr lang="fi-FI" smtClean="0"/>
              <a:t>Muokkaa perustyyl. napsautt.</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3" name="Footer Placeholder 2"/>
          <p:cNvSpPr>
            <a:spLocks noGrp="1"/>
          </p:cNvSpPr>
          <p:nvPr>
            <p:ph type="ftr" sz="quarter" idx="11"/>
          </p:nvPr>
        </p:nvSpPr>
        <p:spPr/>
        <p:txBody>
          <a:bodyPr/>
          <a:lstStyle/>
          <a:p>
            <a:pPr>
              <a:defRPr/>
            </a:pPr>
            <a:r>
              <a:rPr lang="fi-FI" smtClean="0"/>
              <a:t>2015</a:t>
            </a:r>
            <a:endParaRPr lang="fi-FI"/>
          </a:p>
        </p:txBody>
      </p:sp>
      <p:sp>
        <p:nvSpPr>
          <p:cNvPr id="4" name="Slide Number Placeholder 3"/>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grpSp>
        <p:nvGrpSpPr>
          <p:cNvPr id="58" name="Group 57"/>
          <p:cNvGrpSpPr>
            <a:grpSpLocks noChangeAspect="1"/>
          </p:cNvGrpSpPr>
          <p:nvPr/>
        </p:nvGrpSpPr>
        <p:grpSpPr>
          <a:xfrm>
            <a:off x="3900624" y="2274888"/>
            <a:ext cx="4380739" cy="2077618"/>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grpSp>
        <p:nvGrpSpPr>
          <p:cNvPr id="44" name="Group 43"/>
          <p:cNvGrpSpPr>
            <a:grpSpLocks noChangeAspect="1"/>
          </p:cNvGrpSpPr>
          <p:nvPr/>
        </p:nvGrpSpPr>
        <p:grpSpPr>
          <a:xfrm>
            <a:off x="3964467" y="2325099"/>
            <a:ext cx="4261480" cy="2027057"/>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grpSp>
        <p:nvGrpSpPr>
          <p:cNvPr id="42" name="Group 41"/>
          <p:cNvGrpSpPr>
            <a:grpSpLocks noChangeAspect="1"/>
          </p:cNvGrpSpPr>
          <p:nvPr/>
        </p:nvGrpSpPr>
        <p:grpSpPr>
          <a:xfrm>
            <a:off x="4087098" y="2280122"/>
            <a:ext cx="4016218" cy="237491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005993"/>
            <a:ext cx="12190413" cy="2834145"/>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hasCustomPrompt="1"/>
          </p:nvPr>
        </p:nvSpPr>
        <p:spPr>
          <a:xfrm>
            <a:off x="550793" y="1557699"/>
            <a:ext cx="7415833" cy="1728046"/>
          </a:xfrm>
        </p:spPr>
        <p:txBody>
          <a:bodyPr anchor="b"/>
          <a:lstStyle>
            <a:lvl1pPr algn="l">
              <a:defRPr sz="5200" baseline="0"/>
            </a:lvl1pPr>
          </a:lstStyle>
          <a:p>
            <a:r>
              <a:rPr lang="en-US" dirty="0" smtClean="0"/>
              <a:t>Add your thank you message here.</a:t>
            </a:r>
            <a:endParaRPr lang="en-US" dirty="0"/>
          </a:p>
        </p:txBody>
      </p:sp>
      <p:sp>
        <p:nvSpPr>
          <p:cNvPr id="3" name="Subtitle 2"/>
          <p:cNvSpPr>
            <a:spLocks noGrp="1"/>
          </p:cNvSpPr>
          <p:nvPr>
            <p:ph type="subTitle" idx="1" hasCustomPrompt="1"/>
          </p:nvPr>
        </p:nvSpPr>
        <p:spPr>
          <a:xfrm>
            <a:off x="550793" y="3602872"/>
            <a:ext cx="7415833" cy="1339440"/>
          </a:xfrm>
        </p:spPr>
        <p:txBody>
          <a:bodyPr/>
          <a:lstStyle>
            <a:lvl1pPr marL="0" indent="0" algn="l">
              <a:buNone/>
              <a:defRPr sz="2400" baseline="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en-US" dirty="0" smtClean="0"/>
              <a:t>Your contact details here</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29" name="Freeform 6"/>
          <p:cNvSpPr>
            <a:spLocks noChangeAspect="1" noEditPoints="1"/>
          </p:cNvSpPr>
          <p:nvPr/>
        </p:nvSpPr>
        <p:spPr bwMode="auto">
          <a:xfrm>
            <a:off x="928443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cxnSp>
        <p:nvCxnSpPr>
          <p:cNvPr id="17" name="Straight Connector 16"/>
          <p:cNvCxnSpPr/>
          <p:nvPr/>
        </p:nvCxnSpPr>
        <p:spPr>
          <a:xfrm>
            <a:off x="550791" y="3429794"/>
            <a:ext cx="122397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p:nvSpPr>
        <p:spPr bwMode="auto">
          <a:xfrm>
            <a:off x="911305" y="692856"/>
            <a:ext cx="287963" cy="288067"/>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3" name="Freeform 8">
            <a:hlinkClick r:id="rId3" tooltip="Verohallinto - facebook"/>
          </p:cNvPr>
          <p:cNvSpPr>
            <a:spLocks noChangeAspect="1" noEditPoints="1"/>
          </p:cNvSpPr>
          <p:nvPr/>
        </p:nvSpPr>
        <p:spPr bwMode="auto">
          <a:xfrm>
            <a:off x="550791" y="692310"/>
            <a:ext cx="288477" cy="288067"/>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5" name="Freeform 10">
            <a:hlinkClick r:id="rId4" tooltip="Verohallinto - YouTube Channel"/>
          </p:cNvPr>
          <p:cNvSpPr>
            <a:spLocks noChangeAspect="1" noEditPoints="1"/>
          </p:cNvSpPr>
          <p:nvPr/>
        </p:nvSpPr>
        <p:spPr bwMode="auto">
          <a:xfrm>
            <a:off x="1631291" y="692310"/>
            <a:ext cx="287963" cy="288067"/>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6" name="Freeform 11">
            <a:hlinkClick r:id="rId5" tooltip="Verohallinto - Instagram"/>
          </p:cNvPr>
          <p:cNvSpPr>
            <a:spLocks noChangeAspect="1" noEditPoints="1"/>
          </p:cNvSpPr>
          <p:nvPr/>
        </p:nvSpPr>
        <p:spPr bwMode="auto">
          <a:xfrm>
            <a:off x="2351278" y="692310"/>
            <a:ext cx="287963" cy="288067"/>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27" name="Freeform 12">
            <a:hlinkClick r:id="rId6" tooltip="Verohallinto - LinkedIn"/>
          </p:cNvPr>
          <p:cNvSpPr>
            <a:spLocks noChangeAspect="1" noEditPoints="1"/>
          </p:cNvSpPr>
          <p:nvPr/>
        </p:nvSpPr>
        <p:spPr bwMode="auto">
          <a:xfrm>
            <a:off x="1271298" y="692310"/>
            <a:ext cx="287963" cy="288067"/>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11" name="Freeform 6">
            <a:hlinkClick r:id="rId7"/>
          </p:cNvPr>
          <p:cNvSpPr>
            <a:spLocks noEditPoints="1"/>
          </p:cNvSpPr>
          <p:nvPr/>
        </p:nvSpPr>
        <p:spPr bwMode="auto">
          <a:xfrm>
            <a:off x="1990393" y="692312"/>
            <a:ext cx="288888" cy="288992"/>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15" name="Freeform 11"/>
          <p:cNvSpPr>
            <a:spLocks noEditPoints="1"/>
          </p:cNvSpPr>
          <p:nvPr/>
        </p:nvSpPr>
        <p:spPr bwMode="auto">
          <a:xfrm>
            <a:off x="2711098" y="678020"/>
            <a:ext cx="301586" cy="30328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6" name="Freeform 6"/>
          <p:cNvSpPr>
            <a:spLocks noChangeAspect="1" noEditPoints="1"/>
          </p:cNvSpPr>
          <p:nvPr/>
        </p:nvSpPr>
        <p:spPr bwMode="auto">
          <a:xfrm>
            <a:off x="4239866" y="2781572"/>
            <a:ext cx="3535926" cy="108025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4" name="Footer Placeholder 3"/>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5" name="Slide Number Placeholder 4"/>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6" name="Freeform 6"/>
          <p:cNvSpPr>
            <a:spLocks noChangeAspect="1" noEditPoints="1"/>
          </p:cNvSpPr>
          <p:nvPr/>
        </p:nvSpPr>
        <p:spPr bwMode="auto">
          <a:xfrm>
            <a:off x="4239866" y="2781572"/>
            <a:ext cx="3535926" cy="108025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p:nvGrpSpPr>
        <p:grpSpPr>
          <a:xfrm>
            <a:off x="4223242" y="1557153"/>
            <a:ext cx="3743929" cy="3745283"/>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Freeform 6"/>
          <p:cNvSpPr>
            <a:spLocks noChangeAspect="1" noEditPoints="1"/>
          </p:cNvSpPr>
          <p:nvPr/>
        </p:nvSpPr>
        <p:spPr bwMode="auto">
          <a:xfrm>
            <a:off x="5344462" y="5905455"/>
            <a:ext cx="1326734" cy="40532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2" y="0"/>
            <a:ext cx="12190412"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
        <p:nvSpPr>
          <p:cNvPr id="2" name="Title 1"/>
          <p:cNvSpPr>
            <a:spLocks noGrp="1"/>
          </p:cNvSpPr>
          <p:nvPr>
            <p:ph type="ctrTitle"/>
          </p:nvPr>
        </p:nvSpPr>
        <p:spPr>
          <a:xfrm>
            <a:off x="550793" y="1557699"/>
            <a:ext cx="9647569" cy="1872095"/>
          </a:xfrm>
        </p:spPr>
        <p:txBody>
          <a:bodyPr anchor="b"/>
          <a:lstStyle>
            <a:lvl1pPr algn="l">
              <a:defRPr sz="52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bg1"/>
                </a:solidFill>
                <a:effectLst>
                  <a:outerShdw blurRad="254000" algn="ctr" rotWithShape="0">
                    <a:prstClr val="black">
                      <a:alpha val="30000"/>
                    </a:prstClr>
                  </a:outerShdw>
                </a:effectLst>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11" name="Text Placeholder 8"/>
          <p:cNvSpPr>
            <a:spLocks noGrp="1"/>
          </p:cNvSpPr>
          <p:nvPr>
            <p:ph type="body" sz="quarter" idx="14" hasCustomPrompt="1"/>
          </p:nvPr>
        </p:nvSpPr>
        <p:spPr>
          <a:xfrm>
            <a:off x="550791" y="692213"/>
            <a:ext cx="2354094" cy="720892"/>
          </a:xfrm>
          <a:blipFill>
            <a:blip r:embed="rId2"/>
            <a:stretch>
              <a:fillRect/>
            </a:stretch>
          </a:blipFill>
          <a:effectLst>
            <a:outerShdw blurRad="190500" algn="ctr" rotWithShape="0">
              <a:prstClr val="black">
                <a:alpha val="20000"/>
              </a:prstClr>
            </a:outerShdw>
          </a:effectLst>
        </p:spPr>
        <p:txBody>
          <a:bodyPr/>
          <a:lstStyle>
            <a:lvl1pPr marL="0" indent="0">
              <a:buNone/>
              <a:defRPr sz="500">
                <a:noFill/>
              </a:defRPr>
            </a:lvl1pPr>
          </a:lstStyle>
          <a:p>
            <a:pPr lvl="0"/>
            <a:r>
              <a:rPr lang="en-GB" dirty="0" smtClean="0"/>
              <a:t>placeholder</a:t>
            </a:r>
            <a:endParaRPr lang="en-GB" dirty="0"/>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005993"/>
            <a:ext cx="12190413" cy="2834145"/>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550793" y="1557699"/>
            <a:ext cx="9647569" cy="1872095"/>
          </a:xfrm>
        </p:spPr>
        <p:txBody>
          <a:bodyPr anchor="b"/>
          <a:lstStyle>
            <a:lvl1pPr algn="l">
              <a:defRPr sz="5200"/>
            </a:lvl1pPr>
          </a:lstStyle>
          <a:p>
            <a:r>
              <a:rPr lang="fi-FI" smtClean="0"/>
              <a:t>Muokkaa perustyyl. napsautt.</a:t>
            </a:r>
            <a:endParaRPr lang="en-US" dirty="0"/>
          </a:p>
        </p:txBody>
      </p:sp>
      <p:sp>
        <p:nvSpPr>
          <p:cNvPr id="3" name="Subtitle 2"/>
          <p:cNvSpPr>
            <a:spLocks noGrp="1"/>
          </p:cNvSpPr>
          <p:nvPr>
            <p:ph type="subTitle" idx="1"/>
          </p:nvPr>
        </p:nvSpPr>
        <p:spPr>
          <a:xfrm>
            <a:off x="550793" y="3602872"/>
            <a:ext cx="9647569" cy="690722"/>
          </a:xfrm>
        </p:spPr>
        <p:txBody>
          <a:bodyPr/>
          <a:lstStyle>
            <a:lvl1pPr marL="0" indent="0" algn="l">
              <a:buNone/>
              <a:defRPr sz="2400">
                <a:solidFill>
                  <a:schemeClr val="accent1"/>
                </a:solidFill>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noFill/>
        </p:spPr>
        <p:txBody>
          <a:bodyPr/>
          <a:lstStyle>
            <a:lvl1pPr>
              <a:defRPr>
                <a:noFill/>
              </a:defRPr>
            </a:lvl1pPr>
          </a:lstStyle>
          <a:p>
            <a:pPr>
              <a:defRPr/>
            </a:pPr>
            <a:r>
              <a:rPr lang="fi-FI" smtClean="0"/>
              <a:t>2015</a:t>
            </a:r>
            <a:endParaRPr lang="fi-FI"/>
          </a:p>
        </p:txBody>
      </p:sp>
      <p:sp>
        <p:nvSpPr>
          <p:cNvPr id="6" name="Slide Number Placeholder 5"/>
          <p:cNvSpPr>
            <a:spLocks noGrp="1"/>
          </p:cNvSpPr>
          <p:nvPr>
            <p:ph type="sldNum" sz="quarter" idx="12"/>
          </p:nvPr>
        </p:nvSpPr>
        <p:spPr>
          <a:noFill/>
        </p:spPr>
        <p:txBody>
          <a:bodyPr/>
          <a:lstStyle>
            <a:lvl1pPr>
              <a:defRPr>
                <a:noFill/>
              </a:defRPr>
            </a:lvl1pPr>
          </a:lstStyle>
          <a:p>
            <a:pPr>
              <a:defRPr/>
            </a:pPr>
            <a:fld id="{5479E76C-CE37-4462-A8C6-F61EF4337600}" type="slidenum">
              <a:rPr lang="fi-FI" smtClean="0"/>
              <a:pPr>
                <a:defRPr/>
              </a:pPr>
              <a:t>‹#›</a:t>
            </a:fld>
            <a:endParaRPr lang="fi-FI"/>
          </a:p>
        </p:txBody>
      </p:sp>
      <p:sp>
        <p:nvSpPr>
          <p:cNvPr id="29" name="Freeform 6"/>
          <p:cNvSpPr>
            <a:spLocks noChangeAspect="1" noEditPoints="1"/>
          </p:cNvSpPr>
          <p:nvPr/>
        </p:nvSpPr>
        <p:spPr bwMode="auto">
          <a:xfrm>
            <a:off x="550791" y="692312"/>
            <a:ext cx="2355192" cy="719528"/>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Text Placeholder 7"/>
          <p:cNvSpPr>
            <a:spLocks noGrp="1"/>
          </p:cNvSpPr>
          <p:nvPr>
            <p:ph type="body" sz="quarter" idx="13" hasCustomPrompt="1"/>
          </p:nvPr>
        </p:nvSpPr>
        <p:spPr>
          <a:xfrm>
            <a:off x="550791" y="1916557"/>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8" name="Text Placeholder 7"/>
          <p:cNvSpPr>
            <a:spLocks noGrp="1"/>
          </p:cNvSpPr>
          <p:nvPr>
            <p:ph type="body" sz="quarter" idx="14" hasCustomPrompt="1"/>
          </p:nvPr>
        </p:nvSpPr>
        <p:spPr>
          <a:xfrm>
            <a:off x="550791" y="263752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9" name="Text Placeholder 7"/>
          <p:cNvSpPr>
            <a:spLocks noGrp="1"/>
          </p:cNvSpPr>
          <p:nvPr>
            <p:ph type="body" sz="quarter" idx="15" hasCustomPrompt="1"/>
          </p:nvPr>
        </p:nvSpPr>
        <p:spPr>
          <a:xfrm>
            <a:off x="550791" y="3357770"/>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0" name="Text Placeholder 7"/>
          <p:cNvSpPr>
            <a:spLocks noGrp="1"/>
          </p:cNvSpPr>
          <p:nvPr>
            <p:ph type="body" sz="quarter" idx="16" hasCustomPrompt="1"/>
          </p:nvPr>
        </p:nvSpPr>
        <p:spPr>
          <a:xfrm>
            <a:off x="550791" y="4078016"/>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1" name="Text Placeholder 7"/>
          <p:cNvSpPr>
            <a:spLocks noGrp="1"/>
          </p:cNvSpPr>
          <p:nvPr>
            <p:ph type="body" sz="quarter" idx="17" hasCustomPrompt="1"/>
          </p:nvPr>
        </p:nvSpPr>
        <p:spPr>
          <a:xfrm>
            <a:off x="550791" y="479826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2" name="Text Placeholder 2"/>
          <p:cNvSpPr>
            <a:spLocks noGrp="1"/>
          </p:cNvSpPr>
          <p:nvPr>
            <p:ph type="body" idx="1"/>
          </p:nvPr>
        </p:nvSpPr>
        <p:spPr>
          <a:xfrm>
            <a:off x="1343297" y="192074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3" name="Text Placeholder 2"/>
          <p:cNvSpPr>
            <a:spLocks noGrp="1"/>
          </p:cNvSpPr>
          <p:nvPr>
            <p:ph type="body" idx="18"/>
          </p:nvPr>
        </p:nvSpPr>
        <p:spPr>
          <a:xfrm>
            <a:off x="1343297" y="263752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4" name="Text Placeholder 2"/>
          <p:cNvSpPr>
            <a:spLocks noGrp="1"/>
          </p:cNvSpPr>
          <p:nvPr>
            <p:ph type="body" idx="19"/>
          </p:nvPr>
        </p:nvSpPr>
        <p:spPr>
          <a:xfrm>
            <a:off x="1343297" y="3357771"/>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5" name="Text Placeholder 2"/>
          <p:cNvSpPr>
            <a:spLocks noGrp="1"/>
          </p:cNvSpPr>
          <p:nvPr>
            <p:ph type="body" idx="20"/>
          </p:nvPr>
        </p:nvSpPr>
        <p:spPr>
          <a:xfrm>
            <a:off x="1343297" y="4078017"/>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6" name="Text Placeholder 2"/>
          <p:cNvSpPr>
            <a:spLocks noGrp="1"/>
          </p:cNvSpPr>
          <p:nvPr>
            <p:ph type="body" idx="21"/>
          </p:nvPr>
        </p:nvSpPr>
        <p:spPr>
          <a:xfrm>
            <a:off x="1343297" y="4798264"/>
            <a:ext cx="4607912"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17" name="Text Placeholder 7"/>
          <p:cNvSpPr>
            <a:spLocks noGrp="1"/>
          </p:cNvSpPr>
          <p:nvPr>
            <p:ph type="body" sz="quarter" idx="22" hasCustomPrompt="1"/>
          </p:nvPr>
        </p:nvSpPr>
        <p:spPr>
          <a:xfrm>
            <a:off x="6239206" y="1916557"/>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8" name="Text Placeholder 7"/>
          <p:cNvSpPr>
            <a:spLocks noGrp="1"/>
          </p:cNvSpPr>
          <p:nvPr>
            <p:ph type="body" sz="quarter" idx="23" hasCustomPrompt="1"/>
          </p:nvPr>
        </p:nvSpPr>
        <p:spPr>
          <a:xfrm>
            <a:off x="6239206" y="263752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19" name="Text Placeholder 7"/>
          <p:cNvSpPr>
            <a:spLocks noGrp="1"/>
          </p:cNvSpPr>
          <p:nvPr>
            <p:ph type="body" sz="quarter" idx="24" hasCustomPrompt="1"/>
          </p:nvPr>
        </p:nvSpPr>
        <p:spPr>
          <a:xfrm>
            <a:off x="6239206" y="3357770"/>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0" name="Text Placeholder 7"/>
          <p:cNvSpPr>
            <a:spLocks noGrp="1"/>
          </p:cNvSpPr>
          <p:nvPr>
            <p:ph type="body" sz="quarter" idx="25" hasCustomPrompt="1"/>
          </p:nvPr>
        </p:nvSpPr>
        <p:spPr>
          <a:xfrm>
            <a:off x="6239206" y="4078016"/>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1" name="Text Placeholder 7"/>
          <p:cNvSpPr>
            <a:spLocks noGrp="1"/>
          </p:cNvSpPr>
          <p:nvPr>
            <p:ph type="body" sz="quarter" idx="26" hasCustomPrompt="1"/>
          </p:nvPr>
        </p:nvSpPr>
        <p:spPr>
          <a:xfrm>
            <a:off x="6239206" y="4798263"/>
            <a:ext cx="576188" cy="576395"/>
          </a:xfrm>
          <a:prstGeom prst="rect">
            <a:avLst/>
          </a:prstGeom>
          <a:solidFill>
            <a:schemeClr val="accent3"/>
          </a:solidFill>
        </p:spPr>
        <p:txBody>
          <a:bodyPr wrap="none" anchor="ctr" anchorCtr="0"/>
          <a:lstStyle>
            <a:lvl1pPr marL="0" indent="0" algn="ctr">
              <a:buNone/>
              <a:defRPr sz="2100">
                <a:solidFill>
                  <a:schemeClr val="accent1"/>
                </a:solidFill>
              </a:defRPr>
            </a:lvl1pPr>
          </a:lstStyle>
          <a:p>
            <a:pPr lvl="0"/>
            <a:r>
              <a:rPr lang="en-US" dirty="0" smtClean="0"/>
              <a:t>N</a:t>
            </a:r>
          </a:p>
        </p:txBody>
      </p:sp>
      <p:sp>
        <p:nvSpPr>
          <p:cNvPr id="22" name="Text Placeholder 2"/>
          <p:cNvSpPr>
            <a:spLocks noGrp="1"/>
          </p:cNvSpPr>
          <p:nvPr>
            <p:ph type="body" idx="27"/>
          </p:nvPr>
        </p:nvSpPr>
        <p:spPr>
          <a:xfrm>
            <a:off x="7031189" y="192074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3" name="Text Placeholder 2"/>
          <p:cNvSpPr>
            <a:spLocks noGrp="1"/>
          </p:cNvSpPr>
          <p:nvPr>
            <p:ph type="body" idx="28"/>
          </p:nvPr>
        </p:nvSpPr>
        <p:spPr>
          <a:xfrm>
            <a:off x="7031189" y="263752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4" name="Text Placeholder 2"/>
          <p:cNvSpPr>
            <a:spLocks noGrp="1"/>
          </p:cNvSpPr>
          <p:nvPr>
            <p:ph type="body" idx="29"/>
          </p:nvPr>
        </p:nvSpPr>
        <p:spPr>
          <a:xfrm>
            <a:off x="7031189" y="3357771"/>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5" name="Text Placeholder 2"/>
          <p:cNvSpPr>
            <a:spLocks noGrp="1"/>
          </p:cNvSpPr>
          <p:nvPr>
            <p:ph type="body" idx="30"/>
          </p:nvPr>
        </p:nvSpPr>
        <p:spPr>
          <a:xfrm>
            <a:off x="7031189" y="4078017"/>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
        <p:nvSpPr>
          <p:cNvPr id="26" name="Text Placeholder 2"/>
          <p:cNvSpPr>
            <a:spLocks noGrp="1"/>
          </p:cNvSpPr>
          <p:nvPr>
            <p:ph type="body" idx="31"/>
          </p:nvPr>
        </p:nvSpPr>
        <p:spPr>
          <a:xfrm>
            <a:off x="7031189" y="4798264"/>
            <a:ext cx="4608435" cy="572730"/>
          </a:xfrm>
        </p:spPr>
        <p:txBody>
          <a:bodyPr anchor="ctr" anchorCtr="0"/>
          <a:lstStyle>
            <a:lvl1pPr marL="0" indent="0">
              <a:lnSpc>
                <a:spcPct val="100000"/>
              </a:lnSpc>
              <a:spcBef>
                <a:spcPts val="0"/>
              </a:spcBef>
              <a:buNone/>
              <a:defRPr sz="2400" b="0">
                <a:solidFill>
                  <a:schemeClr val="tx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fi-FI" smtClean="0"/>
              <a:t>Muokkaa tekstin perustyylejä napsauttamalla</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793" y="333453"/>
            <a:ext cx="6912389" cy="935602"/>
          </a:xfrm>
        </p:spPr>
        <p:txBody>
          <a:bodyPr/>
          <a:lstStyle/>
          <a:p>
            <a:r>
              <a:rPr lang="fi-FI" smtClean="0"/>
              <a:t>Muokkaa perustyyl. napsautt.</a:t>
            </a:r>
            <a:endParaRPr lang="en-US" dirty="0"/>
          </a:p>
        </p:txBody>
      </p:sp>
      <p:sp>
        <p:nvSpPr>
          <p:cNvPr id="3" name="Content Placeholder 2"/>
          <p:cNvSpPr>
            <a:spLocks noGrp="1"/>
          </p:cNvSpPr>
          <p:nvPr>
            <p:ph idx="1"/>
          </p:nvPr>
        </p:nvSpPr>
        <p:spPr>
          <a:xfrm>
            <a:off x="550793" y="1557699"/>
            <a:ext cx="6912389"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a:xfrm>
            <a:off x="2207281" y="6382807"/>
            <a:ext cx="5183901" cy="143330"/>
          </a:xfrm>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7966626" y="0"/>
            <a:ext cx="4223787" cy="6859588"/>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793" y="1557699"/>
            <a:ext cx="6912661" cy="460957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pPr>
              <a:defRPr/>
            </a:pPr>
            <a:fld id="{A71C8306-A65B-40A3-B01E-12ECC18B8EE8}" type="datetime1">
              <a:rPr lang="fi-FI" smtClean="0"/>
              <a:t>12.1.2021</a:t>
            </a:fld>
            <a:endParaRPr lang="fi-FI"/>
          </a:p>
        </p:txBody>
      </p:sp>
      <p:sp>
        <p:nvSpPr>
          <p:cNvPr id="5" name="Footer Placeholder 4"/>
          <p:cNvSpPr>
            <a:spLocks noGrp="1"/>
          </p:cNvSpPr>
          <p:nvPr>
            <p:ph type="ftr" sz="quarter" idx="11"/>
          </p:nvPr>
        </p:nvSpPr>
        <p:spPr/>
        <p:txBody>
          <a:bodyPr/>
          <a:lstStyle/>
          <a:p>
            <a:pPr>
              <a:defRPr/>
            </a:pPr>
            <a:r>
              <a:rPr lang="fi-FI" smtClean="0"/>
              <a:t>2015</a:t>
            </a:r>
            <a:endParaRPr lang="fi-FI"/>
          </a:p>
        </p:txBody>
      </p:sp>
      <p:sp>
        <p:nvSpPr>
          <p:cNvPr id="6" name="Slide Number Placeholder 5"/>
          <p:cNvSpPr>
            <a:spLocks noGrp="1"/>
          </p:cNvSpPr>
          <p:nvPr>
            <p:ph type="sldNum" sz="quarter" idx="12"/>
          </p:nvPr>
        </p:nvSpPr>
        <p:spPr/>
        <p:txBody>
          <a:bodyPr/>
          <a:lstStyle/>
          <a:p>
            <a:pPr>
              <a:defRPr/>
            </a:pPr>
            <a:fld id="{5479E76C-CE37-4462-A8C6-F61EF4337600}" type="slidenum">
              <a:rPr lang="fi-FI" smtClean="0"/>
              <a:pPr>
                <a:defRPr/>
              </a:pPr>
              <a:t>‹#›</a:t>
            </a:fld>
            <a:endParaRPr lang="fi-FI"/>
          </a:p>
        </p:txBody>
      </p:sp>
      <p:sp>
        <p:nvSpPr>
          <p:cNvPr id="7" name="Picture Placeholder 6"/>
          <p:cNvSpPr>
            <a:spLocks noGrp="1"/>
          </p:cNvSpPr>
          <p:nvPr>
            <p:ph type="pic" sz="quarter" idx="13"/>
          </p:nvPr>
        </p:nvSpPr>
        <p:spPr>
          <a:xfrm>
            <a:off x="7966626" y="1557699"/>
            <a:ext cx="3672998" cy="4609579"/>
          </a:xfrm>
          <a:solidFill>
            <a:schemeClr val="accent4"/>
          </a:solidFill>
        </p:spPr>
        <p:txBody>
          <a:bodyPr/>
          <a:lstStyle>
            <a:lvl1pPr marL="0" indent="0">
              <a:buFontTx/>
              <a:buNone/>
              <a:defRPr sz="2400"/>
            </a:lvl1pPr>
          </a:lstStyle>
          <a:p>
            <a:r>
              <a:rPr lang="fi-FI" smtClean="0"/>
              <a:t>Lisää kuva napsauttamalla kuvaketta</a:t>
            </a:r>
            <a:endParaRPr lang="en-GB"/>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793" y="333453"/>
            <a:ext cx="9648337" cy="935602"/>
          </a:xfrm>
          <a:prstGeom prst="rect">
            <a:avLst/>
          </a:prstGeom>
        </p:spPr>
        <p:txBody>
          <a:bodyPr vert="horz" lIns="0" tIns="0" rIns="0" bIns="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550792" y="1557699"/>
            <a:ext cx="11088831" cy="4609579"/>
          </a:xfrm>
          <a:prstGeom prst="rect">
            <a:avLst/>
          </a:prstGeom>
        </p:spPr>
        <p:txBody>
          <a:bodyPr vert="horz" lIns="0" tIns="0" rIns="0" bIns="0" rtlCol="0" anchor="t" anchorCtr="0">
            <a:no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11306" y="6382807"/>
            <a:ext cx="1142035" cy="143330"/>
          </a:xfrm>
          <a:prstGeom prst="rect">
            <a:avLst/>
          </a:prstGeom>
        </p:spPr>
        <p:txBody>
          <a:bodyPr vert="horz" lIns="0" tIns="0" rIns="0" bIns="0" rtlCol="0" anchor="ctr" anchorCtr="0">
            <a:noAutofit/>
          </a:bodyPr>
          <a:lstStyle>
            <a:lvl1pPr algn="l">
              <a:defRPr sz="800">
                <a:solidFill>
                  <a:schemeClr val="accent1"/>
                </a:solidFill>
              </a:defRPr>
            </a:lvl1pPr>
          </a:lstStyle>
          <a:p>
            <a:pPr>
              <a:defRPr/>
            </a:pPr>
            <a:fld id="{A71C8306-A65B-40A3-B01E-12ECC18B8EE8}" type="datetime1">
              <a:rPr lang="fi-FI" smtClean="0"/>
              <a:t>12.1.2021</a:t>
            </a:fld>
            <a:endParaRPr lang="fi-FI"/>
          </a:p>
        </p:txBody>
      </p:sp>
      <p:sp>
        <p:nvSpPr>
          <p:cNvPr id="5" name="Footer Placeholder 4"/>
          <p:cNvSpPr>
            <a:spLocks noGrp="1"/>
          </p:cNvSpPr>
          <p:nvPr>
            <p:ph type="ftr" sz="quarter" idx="3"/>
          </p:nvPr>
        </p:nvSpPr>
        <p:spPr>
          <a:xfrm>
            <a:off x="2207281" y="6382807"/>
            <a:ext cx="9432343" cy="143330"/>
          </a:xfrm>
          <a:prstGeom prst="rect">
            <a:avLst/>
          </a:prstGeom>
        </p:spPr>
        <p:txBody>
          <a:bodyPr vert="horz" lIns="0" tIns="0" rIns="0" bIns="0" rtlCol="0" anchor="ctr" anchorCtr="0">
            <a:noAutofit/>
          </a:bodyPr>
          <a:lstStyle>
            <a:lvl1pPr algn="r">
              <a:defRPr sz="800">
                <a:solidFill>
                  <a:schemeClr val="accent1"/>
                </a:solidFill>
              </a:defRPr>
            </a:lvl1pPr>
          </a:lstStyle>
          <a:p>
            <a:pPr>
              <a:defRPr/>
            </a:pPr>
            <a:r>
              <a:rPr lang="fi-FI" smtClean="0"/>
              <a:t>2015</a:t>
            </a:r>
            <a:endParaRPr lang="fi-FI"/>
          </a:p>
        </p:txBody>
      </p:sp>
      <p:sp>
        <p:nvSpPr>
          <p:cNvPr id="6" name="Slide Number Placeholder 5"/>
          <p:cNvSpPr>
            <a:spLocks noGrp="1"/>
          </p:cNvSpPr>
          <p:nvPr>
            <p:ph type="sldNum" sz="quarter" idx="4"/>
          </p:nvPr>
        </p:nvSpPr>
        <p:spPr>
          <a:xfrm>
            <a:off x="541990" y="6382807"/>
            <a:ext cx="225319" cy="143330"/>
          </a:xfrm>
          <a:prstGeom prst="rect">
            <a:avLst/>
          </a:prstGeom>
          <a:solidFill>
            <a:schemeClr val="accent1"/>
          </a:solidFill>
        </p:spPr>
        <p:txBody>
          <a:bodyPr vert="horz" wrap="none" lIns="0" tIns="0" rIns="0" bIns="0" rtlCol="0" anchor="ctr" anchorCtr="0">
            <a:noAutofit/>
          </a:bodyPr>
          <a:lstStyle>
            <a:lvl1pPr algn="ctr">
              <a:defRPr sz="800">
                <a:solidFill>
                  <a:schemeClr val="bg1"/>
                </a:solidFill>
              </a:defRPr>
            </a:lvl1pPr>
          </a:lstStyle>
          <a:p>
            <a:pPr>
              <a:defRPr/>
            </a:pPr>
            <a:fld id="{5479E76C-CE37-4462-A8C6-F61EF4337600}" type="slidenum">
              <a:rPr lang="fi-FI" smtClean="0"/>
              <a:pPr>
                <a:defRPr/>
              </a:pPr>
              <a:t>‹#›</a:t>
            </a:fld>
            <a:endParaRPr lang="fi-FI"/>
          </a:p>
        </p:txBody>
      </p:sp>
      <p:sp>
        <p:nvSpPr>
          <p:cNvPr id="12" name="Freeform 6"/>
          <p:cNvSpPr>
            <a:spLocks noChangeAspect="1" noEditPoints="1"/>
          </p:cNvSpPr>
          <p:nvPr/>
        </p:nvSpPr>
        <p:spPr bwMode="auto">
          <a:xfrm>
            <a:off x="10460982" y="333452"/>
            <a:ext cx="1178641" cy="360083"/>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108850" tIns="54425" rIns="108850" bIns="54425" numCol="1" anchor="t" anchorCtr="0" compatLnSpc="1">
            <a:prstTxWarp prst="textNoShape">
              <a:avLst/>
            </a:prstTxWarp>
          </a:bodyPr>
          <a:lstStyle/>
          <a:p>
            <a:endParaRPr lang="en-GB"/>
          </a:p>
        </p:txBody>
      </p:sp>
      <p:sp>
        <p:nvSpPr>
          <p:cNvPr id="8" name="(c)" hidden="1"/>
          <p:cNvSpPr txBox="1"/>
          <p:nvPr/>
        </p:nvSpPr>
        <p:spPr>
          <a:xfrm>
            <a:off x="11906386" y="6887074"/>
            <a:ext cx="277319"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verohallinto</a:t>
            </a:r>
            <a:endParaRPr lang="en-GB" sz="200" dirty="0" err="1">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hf sldNum="0" hdr="0" dt="0"/>
  <p:txStyles>
    <p:titleStyle>
      <a:lvl1pPr algn="l" defTabSz="1088502" rtl="0" eaLnBrk="1" latinLnBrk="0" hangingPunct="1">
        <a:lnSpc>
          <a:spcPct val="90000"/>
        </a:lnSpc>
        <a:spcBef>
          <a:spcPct val="0"/>
        </a:spcBef>
        <a:buNone/>
        <a:defRPr sz="3800" kern="1200">
          <a:solidFill>
            <a:schemeClr val="accent1"/>
          </a:solidFill>
          <a:latin typeface="+mj-lt"/>
          <a:ea typeface="+mj-ea"/>
          <a:cs typeface="+mj-cs"/>
        </a:defRPr>
      </a:lvl1pPr>
    </p:titleStyle>
    <p:bodyStyle>
      <a:lvl1pPr marL="317480" indent="-317480" algn="l" defTabSz="1088502" rtl="0" eaLnBrk="1" latinLnBrk="0" hangingPunct="1">
        <a:lnSpc>
          <a:spcPct val="110000"/>
        </a:lnSpc>
        <a:spcBef>
          <a:spcPts val="714"/>
        </a:spcBef>
        <a:buClr>
          <a:schemeClr val="accent1"/>
        </a:buClr>
        <a:buFont typeface="Wingdings" panose="05000000000000000000" pitchFamily="2" charset="2"/>
        <a:buChar char="§"/>
        <a:defRPr sz="2900" kern="1200">
          <a:solidFill>
            <a:schemeClr val="tx1"/>
          </a:solidFill>
          <a:latin typeface="+mn-lt"/>
          <a:ea typeface="+mn-ea"/>
          <a:cs typeface="+mn-cs"/>
        </a:defRPr>
      </a:lvl1pPr>
      <a:lvl2pPr marL="642518" indent="-325039" algn="l" defTabSz="1088502" rtl="0" eaLnBrk="1" latinLnBrk="0" hangingPunct="1">
        <a:lnSpc>
          <a:spcPct val="110000"/>
        </a:lnSpc>
        <a:spcBef>
          <a:spcPts val="714"/>
        </a:spcBef>
        <a:buClr>
          <a:schemeClr val="accent1"/>
        </a:buClr>
        <a:buFont typeface="Arial" panose="020B0604020202020204" pitchFamily="34" charset="0"/>
        <a:buChar char="–"/>
        <a:defRPr sz="2400" kern="1200">
          <a:solidFill>
            <a:schemeClr val="tx1"/>
          </a:solidFill>
          <a:latin typeface="+mn-lt"/>
          <a:ea typeface="+mn-ea"/>
          <a:cs typeface="+mn-cs"/>
        </a:defRPr>
      </a:lvl2pPr>
      <a:lvl3pPr marL="959998" indent="-317480" algn="l" defTabSz="1088502" rtl="0" eaLnBrk="1" latinLnBrk="0" hangingPunct="1">
        <a:lnSpc>
          <a:spcPct val="110000"/>
        </a:lnSpc>
        <a:spcBef>
          <a:spcPts val="714"/>
        </a:spcBef>
        <a:buClr>
          <a:schemeClr val="accent1"/>
        </a:buClr>
        <a:buFont typeface="Wingdings" panose="05000000000000000000" pitchFamily="2" charset="2"/>
        <a:buChar char="§"/>
        <a:defRPr sz="2100" kern="1200">
          <a:solidFill>
            <a:schemeClr val="tx1"/>
          </a:solidFill>
          <a:latin typeface="+mn-lt"/>
          <a:ea typeface="+mn-ea"/>
          <a:cs typeface="+mn-cs"/>
        </a:defRPr>
      </a:lvl3pPr>
      <a:lvl4pPr marL="1275589" indent="-315591" algn="l" defTabSz="1088502" rtl="0" eaLnBrk="1" latinLnBrk="0" hangingPunct="1">
        <a:lnSpc>
          <a:spcPct val="110000"/>
        </a:lnSpc>
        <a:spcBef>
          <a:spcPts val="714"/>
        </a:spcBef>
        <a:buClr>
          <a:schemeClr val="accent1"/>
        </a:buClr>
        <a:buFont typeface="Arial" panose="020B0604020202020204" pitchFamily="34" charset="0"/>
        <a:buChar char="–"/>
        <a:defRPr sz="1900" kern="1200">
          <a:solidFill>
            <a:schemeClr val="tx1"/>
          </a:solidFill>
          <a:latin typeface="+mn-lt"/>
          <a:ea typeface="+mn-ea"/>
          <a:cs typeface="+mn-cs"/>
        </a:defRPr>
      </a:lvl4pPr>
      <a:lvl5pPr marL="1602516" indent="-326929" algn="l" defTabSz="1088502" rtl="0" eaLnBrk="1" latinLnBrk="0" hangingPunct="1">
        <a:lnSpc>
          <a:spcPct val="110000"/>
        </a:lnSpc>
        <a:spcBef>
          <a:spcPts val="714"/>
        </a:spcBef>
        <a:buClr>
          <a:schemeClr val="accent1"/>
        </a:buClr>
        <a:buFont typeface="Wingdings" panose="05000000000000000000" pitchFamily="2" charset="2"/>
        <a:buChar char="§"/>
        <a:defRPr sz="1700" kern="1200">
          <a:solidFill>
            <a:schemeClr val="tx1"/>
          </a:solidFill>
          <a:latin typeface="+mn-lt"/>
          <a:ea typeface="+mn-ea"/>
          <a:cs typeface="+mn-cs"/>
        </a:defRPr>
      </a:lvl5pPr>
      <a:lvl6pPr marL="1919996"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235587" indent="-315591"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562515" indent="-326929"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2879994"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9pPr>
    </p:bodyStyle>
    <p:otherStyle>
      <a:defPPr>
        <a:defRPr lang="fi-FI"/>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vero.fi/omavero"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www.yrityssuomi.fi/" TargetMode="External"/><Relationship Id="rId5" Type="http://schemas.openxmlformats.org/officeDocument/2006/relationships/hyperlink" Target="http://uusyrityskeskus.fi/" TargetMode="External"/><Relationship Id="rId4" Type="http://schemas.openxmlformats.org/officeDocument/2006/relationships/hyperlink" Target="http://www.vero.fi/fi-FI/Yritys_ja_yhteisoasiakkaat/Liikkeen_ja_ammatinharjoittaj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vero.fi/omavero"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vero.fi/"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verokampus.fi/"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facebook.com/verohallinto" TargetMode="External"/><Relationship Id="rId7" Type="http://schemas.openxmlformats.org/officeDocument/2006/relationships/hyperlink" Target="https://www.linkedin.com/company/finnish-tax-administr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hyperlink" Target="https://twitter.com/Verouutiset"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youtube.com/channel/UCVGeKHwTsAKYnksI5RArrW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vero.fi/verolaskuri"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www.kela.fi/asiointi"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www.vero.fi/omave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rosentti.vero.fi/Veronumerorekisteri/Tarkistus/VeronumeronTarkistus.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ustatulevaisuus.fi/"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50793" y="1557699"/>
            <a:ext cx="11377061" cy="1872095"/>
          </a:xfrm>
        </p:spPr>
        <p:txBody>
          <a:bodyPr/>
          <a:lstStyle/>
          <a:p>
            <a:pPr eaLnBrk="1" hangingPunct="1"/>
            <a:r>
              <a:rPr lang="fi-FI" dirty="0"/>
              <a:t>Siviilipalvelusvelvollinen </a:t>
            </a:r>
            <a:r>
              <a:rPr lang="fi-FI" dirty="0" smtClean="0"/>
              <a:t>ja </a:t>
            </a:r>
            <a:r>
              <a:rPr lang="fi-FI" dirty="0"/>
              <a:t>verot</a:t>
            </a:r>
          </a:p>
        </p:txBody>
      </p:sp>
      <p:sp>
        <p:nvSpPr>
          <p:cNvPr id="2" name="Alatunnisteen paikkamerkki 1"/>
          <p:cNvSpPr>
            <a:spLocks noGrp="1"/>
          </p:cNvSpPr>
          <p:nvPr>
            <p:ph type="ftr" sz="quarter" idx="11"/>
          </p:nvPr>
        </p:nvSpPr>
        <p:spPr/>
        <p:txBody>
          <a:bodyPr/>
          <a:lstStyle/>
          <a:p>
            <a:pPr>
              <a:defRPr/>
            </a:pPr>
            <a:r>
              <a:rPr lang="fi-FI" dirty="0" smtClean="0"/>
              <a:t>2017</a:t>
            </a:r>
            <a:endParaRPr lang="fi-FI" dirty="0"/>
          </a:p>
        </p:txBody>
      </p:sp>
      <p:sp>
        <p:nvSpPr>
          <p:cNvPr id="3" name="Alaotsikko 2"/>
          <p:cNvSpPr>
            <a:spLocks noGrp="1"/>
          </p:cNvSpPr>
          <p:nvPr>
            <p:ph type="subTitle" idx="1"/>
          </p:nvPr>
        </p:nvSpPr>
        <p:spPr>
          <a:xfrm>
            <a:off x="550590" y="3717826"/>
            <a:ext cx="9647569" cy="690722"/>
          </a:xfrm>
        </p:spPr>
        <p:txBody>
          <a:bodyPr/>
          <a:lstStyle/>
          <a:p>
            <a:r>
              <a:rPr lang="fi-FI" dirty="0" smtClean="0"/>
              <a:t>Verohallinto</a:t>
            </a:r>
          </a:p>
          <a:p>
            <a:r>
              <a:rPr lang="fi-FI" dirty="0" err="1"/>
              <a:t>v</a:t>
            </a:r>
            <a:r>
              <a:rPr lang="fi-FI" dirty="0" err="1" smtClean="0"/>
              <a:t>ero.fi</a:t>
            </a:r>
            <a:endParaRPr lang="fi-FI" dirty="0"/>
          </a:p>
        </p:txBody>
      </p:sp>
      <p:sp>
        <p:nvSpPr>
          <p:cNvPr id="4" name="Tekstiruutu 3"/>
          <p:cNvSpPr txBox="1"/>
          <p:nvPr/>
        </p:nvSpPr>
        <p:spPr>
          <a:xfrm>
            <a:off x="11423798" y="6420172"/>
            <a:ext cx="1054647" cy="384721"/>
          </a:xfrm>
          <a:prstGeom prst="rect">
            <a:avLst/>
          </a:prstGeom>
          <a:noFill/>
        </p:spPr>
        <p:txBody>
          <a:bodyPr wrap="square" rtlCol="0">
            <a:spAutoFit/>
          </a:bodyPr>
          <a:lstStyle/>
          <a:p>
            <a:r>
              <a:rPr lang="fi-FI" sz="1900" b="0" dirty="0" smtClean="0"/>
              <a:t>2021</a:t>
            </a:r>
            <a:endParaRPr lang="fi-FI" sz="1900" b="0" dirty="0"/>
          </a:p>
        </p:txBody>
      </p:sp>
    </p:spTree>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Veroilmoitus verkossa</a:t>
            </a:r>
            <a:endParaRPr lang="fi-FI" dirty="0"/>
          </a:p>
        </p:txBody>
      </p:sp>
      <p:sp>
        <p:nvSpPr>
          <p:cNvPr id="3" name="Sisällön paikkamerkki 2"/>
          <p:cNvSpPr>
            <a:spLocks noGrp="1"/>
          </p:cNvSpPr>
          <p:nvPr>
            <p:ph idx="1"/>
          </p:nvPr>
        </p:nvSpPr>
        <p:spPr/>
        <p:txBody>
          <a:bodyPr/>
          <a:lstStyle/>
          <a:p>
            <a:r>
              <a:rPr lang="fi-FI" dirty="0"/>
              <a:t>Saat esitäytetyn veroilmoituksen postitse huhtikuussa.</a:t>
            </a:r>
          </a:p>
          <a:p>
            <a:r>
              <a:rPr lang="fi-FI" dirty="0"/>
              <a:t>Tarkista ja korjaa tietosi (mm. tulot, vähennykset  ja tilinumero), vaikka saisitkin palautusta.</a:t>
            </a:r>
          </a:p>
          <a:p>
            <a:r>
              <a:rPr lang="fi-FI" dirty="0"/>
              <a:t>Voit ilmoittaa muuttuneen tilinumerosi netissä </a:t>
            </a:r>
            <a:r>
              <a:rPr lang="fi-FI" b="1" dirty="0" err="1">
                <a:hlinkClick r:id="rId3"/>
              </a:rPr>
              <a:t>OmaVerossa</a:t>
            </a:r>
            <a:endParaRPr lang="fi-FI" b="1" dirty="0"/>
          </a:p>
          <a:p>
            <a:r>
              <a:rPr lang="fi-FI" dirty="0"/>
              <a:t>Voit täydentää veroilmoitusta kätevimmin netissä: </a:t>
            </a:r>
            <a:r>
              <a:rPr lang="fi-FI" b="1" dirty="0">
                <a:hlinkClick r:id="rId3"/>
              </a:rPr>
              <a:t>vero.fi/omavero</a:t>
            </a:r>
            <a:endParaRPr lang="fi-FI" b="1" dirty="0"/>
          </a:p>
        </p:txBody>
      </p:sp>
    </p:spTree>
    <p:extLst>
      <p:ext uri="{BB962C8B-B14F-4D97-AF65-F5344CB8AC3E}">
        <p14:creationId xmlns:p14="http://schemas.microsoft.com/office/powerpoint/2010/main" val="2027506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402" y="1269554"/>
            <a:ext cx="2251515" cy="4863121"/>
          </a:xfrm>
          <a:prstGeom prst="rect">
            <a:avLst/>
          </a:prstGeom>
        </p:spPr>
      </p:pic>
      <p:sp>
        <p:nvSpPr>
          <p:cNvPr id="3" name="Sisällön paikkamerkki 2"/>
          <p:cNvSpPr>
            <a:spLocks noGrp="1"/>
          </p:cNvSpPr>
          <p:nvPr>
            <p:ph idx="1"/>
          </p:nvPr>
        </p:nvSpPr>
        <p:spPr>
          <a:xfrm>
            <a:off x="4367014" y="1341562"/>
            <a:ext cx="7272431" cy="4609579"/>
          </a:xfrm>
        </p:spPr>
        <p:txBody>
          <a:bodyPr/>
          <a:lstStyle/>
          <a:p>
            <a:r>
              <a:rPr lang="fi-FI" dirty="0" smtClean="0"/>
              <a:t>Ota avuksi tilitoimisto.</a:t>
            </a:r>
            <a:endParaRPr lang="fi-FI" dirty="0"/>
          </a:p>
          <a:p>
            <a:r>
              <a:rPr lang="fi-FI" dirty="0"/>
              <a:t>Jätä veroilmoitukset </a:t>
            </a:r>
            <a:r>
              <a:rPr lang="fi-FI" dirty="0" smtClean="0"/>
              <a:t>ajoissa.</a:t>
            </a:r>
            <a:endParaRPr lang="fi-FI" dirty="0"/>
          </a:p>
          <a:p>
            <a:r>
              <a:rPr lang="fi-FI" dirty="0"/>
              <a:t>Maksa verot ajallaan ja oikean </a:t>
            </a:r>
            <a:r>
              <a:rPr lang="fi-FI" dirty="0" smtClean="0"/>
              <a:t>suuruisina.</a:t>
            </a:r>
            <a:endParaRPr lang="fi-FI" dirty="0"/>
          </a:p>
          <a:p>
            <a:r>
              <a:rPr lang="fi-FI" dirty="0"/>
              <a:t>Anna aina kuitti asiakkaalle, myös </a:t>
            </a:r>
            <a:r>
              <a:rPr lang="fi-FI" dirty="0" smtClean="0"/>
              <a:t>kaverille.</a:t>
            </a:r>
            <a:endParaRPr lang="fi-FI" dirty="0"/>
          </a:p>
          <a:p>
            <a:r>
              <a:rPr lang="fi-FI" dirty="0"/>
              <a:t>Kysy apua! </a:t>
            </a:r>
          </a:p>
          <a:p>
            <a:pPr lvl="1"/>
            <a:r>
              <a:rPr lang="fi-FI" b="1" dirty="0" smtClean="0">
                <a:hlinkClick r:id="rId4"/>
              </a:rPr>
              <a:t>Vero.fi</a:t>
            </a:r>
            <a:r>
              <a:rPr lang="fi-FI" dirty="0" smtClean="0"/>
              <a:t> </a:t>
            </a:r>
          </a:p>
          <a:p>
            <a:pPr lvl="1"/>
            <a:r>
              <a:rPr lang="fi-FI" b="1" dirty="0" smtClean="0">
                <a:hlinkClick r:id="rId5"/>
              </a:rPr>
              <a:t>www.uusyrityskeskus.fi</a:t>
            </a:r>
            <a:endParaRPr lang="fi-FI" b="1" dirty="0"/>
          </a:p>
          <a:p>
            <a:pPr lvl="1"/>
            <a:r>
              <a:rPr lang="fi-FI" b="1" dirty="0" err="1">
                <a:hlinkClick r:id="rId6"/>
              </a:rPr>
              <a:t>www.yrityssuomi.fi</a:t>
            </a:r>
            <a:r>
              <a:rPr lang="fi-FI" b="1" dirty="0">
                <a:hlinkClick r:id="rId6"/>
              </a:rPr>
              <a:t> </a:t>
            </a:r>
            <a:endParaRPr lang="fi-FI" b="1" dirty="0"/>
          </a:p>
        </p:txBody>
      </p:sp>
      <p:sp>
        <p:nvSpPr>
          <p:cNvPr id="2" name="Otsikko 1"/>
          <p:cNvSpPr>
            <a:spLocks noGrp="1"/>
          </p:cNvSpPr>
          <p:nvPr>
            <p:ph type="title"/>
          </p:nvPr>
        </p:nvSpPr>
        <p:spPr>
          <a:xfrm>
            <a:off x="550590" y="35124"/>
            <a:ext cx="9648337" cy="935602"/>
          </a:xfrm>
        </p:spPr>
        <p:txBody>
          <a:bodyPr/>
          <a:lstStyle/>
          <a:p>
            <a:r>
              <a:rPr lang="fi-FI" dirty="0" smtClean="0"/>
              <a:t>Verottajan vinkit uudelle yrittäjälle</a:t>
            </a:r>
            <a:endParaRPr lang="fi-FI" dirty="0"/>
          </a:p>
        </p:txBody>
      </p:sp>
    </p:spTree>
    <p:extLst>
      <p:ext uri="{BB962C8B-B14F-4D97-AF65-F5344CB8AC3E}">
        <p14:creationId xmlns:p14="http://schemas.microsoft.com/office/powerpoint/2010/main" val="4183813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Pikavipit - </a:t>
            </a:r>
            <a:r>
              <a:rPr lang="fi-FI" dirty="0"/>
              <a:t>ole </a:t>
            </a:r>
            <a:r>
              <a:rPr lang="fi-FI" dirty="0" smtClean="0"/>
              <a:t>tarkkana</a:t>
            </a:r>
            <a:endParaRPr lang="fi-FI" dirty="0"/>
          </a:p>
        </p:txBody>
      </p:sp>
      <p:sp>
        <p:nvSpPr>
          <p:cNvPr id="3" name="Sisällön paikkamerkki 2"/>
          <p:cNvSpPr>
            <a:spLocks noGrp="1"/>
          </p:cNvSpPr>
          <p:nvPr>
            <p:ph idx="1"/>
          </p:nvPr>
        </p:nvSpPr>
        <p:spPr/>
        <p:txBody>
          <a:bodyPr/>
          <a:lstStyle/>
          <a:p>
            <a:r>
              <a:rPr lang="fi-FI" dirty="0"/>
              <a:t>Pikalainoja myöntävät yritykset markkinoivat säännöllisesti pikalainoja veronpalautusta vastaan. </a:t>
            </a:r>
          </a:p>
          <a:p>
            <a:r>
              <a:rPr lang="fi-FI" dirty="0" smtClean="0"/>
              <a:t>Pikavipit </a:t>
            </a:r>
          </a:p>
          <a:p>
            <a:pPr lvl="1"/>
            <a:r>
              <a:rPr lang="fi-FI" b="0" dirty="0" smtClean="0"/>
              <a:t>Verohallinto </a:t>
            </a:r>
            <a:r>
              <a:rPr lang="fi-FI" b="0" dirty="0"/>
              <a:t>ei maksa veronpalautuksia etukäteen.</a:t>
            </a:r>
          </a:p>
          <a:p>
            <a:pPr lvl="1"/>
            <a:r>
              <a:rPr lang="fi-FI" dirty="0"/>
              <a:t>Jos ilmoitat pikalainayrityksen tilinumeron veronpalautuksen saamiseksi etukäteen, tilinumero jää Verohallinnon asiakastietoihin. </a:t>
            </a:r>
          </a:p>
          <a:p>
            <a:pPr lvl="1"/>
            <a:r>
              <a:rPr lang="fi-FI" dirty="0" smtClean="0"/>
              <a:t>Pikalainaa </a:t>
            </a:r>
            <a:r>
              <a:rPr lang="fi-FI" dirty="0"/>
              <a:t>hakeva asiakas toimii omalla riskillään. </a:t>
            </a:r>
            <a:endParaRPr lang="fi-FI" dirty="0" smtClean="0"/>
          </a:p>
          <a:p>
            <a:endParaRPr lang="fi-FI" dirty="0"/>
          </a:p>
        </p:txBody>
      </p:sp>
    </p:spTree>
    <p:extLst>
      <p:ext uri="{BB962C8B-B14F-4D97-AF65-F5344CB8AC3E}">
        <p14:creationId xmlns:p14="http://schemas.microsoft.com/office/powerpoint/2010/main" val="70867323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Jos </a:t>
            </a:r>
            <a:r>
              <a:rPr lang="fi-FI" dirty="0"/>
              <a:t>verojenmaksuvaikeudet yllättävät</a:t>
            </a:r>
          </a:p>
        </p:txBody>
      </p:sp>
      <p:sp>
        <p:nvSpPr>
          <p:cNvPr id="3" name="Sisällön paikkamerkki 2"/>
          <p:cNvSpPr>
            <a:spLocks noGrp="1"/>
          </p:cNvSpPr>
          <p:nvPr>
            <p:ph idx="1"/>
          </p:nvPr>
        </p:nvSpPr>
        <p:spPr/>
        <p:txBody>
          <a:bodyPr/>
          <a:lstStyle/>
          <a:p>
            <a:r>
              <a:rPr lang="fi-FI" kern="0" dirty="0"/>
              <a:t>Veron maksuun voi hakea lisäaikaa tilapäisten maksuvaikeuksien vuoksi.</a:t>
            </a:r>
          </a:p>
          <a:p>
            <a:r>
              <a:rPr lang="fi-FI" kern="0" dirty="0"/>
              <a:t>Miten maksujärjestelyä pyydetään?</a:t>
            </a:r>
          </a:p>
          <a:p>
            <a:pPr lvl="1" hangingPunct="0"/>
            <a:r>
              <a:rPr lang="fi-FI" dirty="0"/>
              <a:t>Voit pyytää maksujärjestelyä </a:t>
            </a:r>
            <a:r>
              <a:rPr lang="fi-FI" dirty="0" err="1">
                <a:hlinkClick r:id="rId3"/>
              </a:rPr>
              <a:t>OmaVerossa</a:t>
            </a:r>
            <a:r>
              <a:rPr lang="fi-FI" dirty="0"/>
              <a:t>.</a:t>
            </a:r>
          </a:p>
          <a:p>
            <a:pPr lvl="1" hangingPunct="0"/>
            <a:r>
              <a:rPr lang="fi-FI" dirty="0"/>
              <a:t>Maksujärjestelyä voit pyytää myös soittamalla palvelunumeroon 029 497 028 (Maksujärjestelyt ja perintä).</a:t>
            </a:r>
          </a:p>
          <a:p>
            <a:endParaRPr lang="fi-FI" dirty="0"/>
          </a:p>
        </p:txBody>
      </p:sp>
    </p:spTree>
    <p:extLst>
      <p:ext uri="{BB962C8B-B14F-4D97-AF65-F5344CB8AC3E}">
        <p14:creationId xmlns:p14="http://schemas.microsoft.com/office/powerpoint/2010/main" val="6451651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Vero.fi</a:t>
            </a:r>
            <a:r>
              <a:rPr lang="fi-FI" dirty="0" smtClean="0"/>
              <a:t> auttaa eteenpäin</a:t>
            </a:r>
            <a:endParaRPr lang="fi-FI" dirty="0"/>
          </a:p>
        </p:txBody>
      </p:sp>
      <p:sp>
        <p:nvSpPr>
          <p:cNvPr id="3" name="Sisällön paikkamerkki 2"/>
          <p:cNvSpPr>
            <a:spLocks noGrp="1"/>
          </p:cNvSpPr>
          <p:nvPr>
            <p:ph idx="1"/>
          </p:nvPr>
        </p:nvSpPr>
        <p:spPr/>
        <p:txBody>
          <a:bodyPr/>
          <a:lstStyle/>
          <a:p>
            <a:pPr>
              <a:defRPr/>
            </a:pPr>
            <a:r>
              <a:rPr lang="fi-FI" dirty="0"/>
              <a:t>Löydät tietoa veroasioista </a:t>
            </a:r>
            <a:r>
              <a:rPr lang="fi-FI" dirty="0" smtClean="0"/>
              <a:t>eri elämäntilanteissa</a:t>
            </a:r>
            <a:endParaRPr lang="fi-FI" dirty="0"/>
          </a:p>
          <a:p>
            <a:pPr lvl="1">
              <a:defRPr/>
            </a:pPr>
            <a:r>
              <a:rPr lang="fi-FI" dirty="0"/>
              <a:t>mm. opiskelu, nuoret, asevelvollisuus</a:t>
            </a:r>
          </a:p>
          <a:p>
            <a:pPr lvl="1">
              <a:defRPr/>
            </a:pPr>
            <a:endParaRPr lang="fi-FI" dirty="0"/>
          </a:p>
          <a:p>
            <a:pPr>
              <a:defRPr/>
            </a:pPr>
            <a:r>
              <a:rPr lang="fi-FI" dirty="0" smtClean="0"/>
              <a:t>Chat-asiakaspalvelu</a:t>
            </a:r>
            <a:endParaRPr lang="fi-FI" dirty="0"/>
          </a:p>
          <a:p>
            <a:pPr lvl="1">
              <a:defRPr/>
            </a:pPr>
            <a:r>
              <a:rPr lang="fi-FI" dirty="0" smtClean="0"/>
              <a:t>Voit </a:t>
            </a:r>
            <a:r>
              <a:rPr lang="fi-FI" dirty="0" err="1" smtClean="0"/>
              <a:t>chattailla</a:t>
            </a:r>
            <a:r>
              <a:rPr lang="fi-FI" dirty="0" smtClean="0"/>
              <a:t> verottajan kanssa. Chatit löydät </a:t>
            </a:r>
            <a:r>
              <a:rPr lang="fi-FI" dirty="0" err="1" smtClean="0">
                <a:hlinkClick r:id="rId3"/>
              </a:rPr>
              <a:t>Vero.fi</a:t>
            </a:r>
            <a:r>
              <a:rPr lang="fi-FI" dirty="0" err="1" smtClean="0"/>
              <a:t>:stä</a:t>
            </a:r>
            <a:r>
              <a:rPr lang="fi-FI" dirty="0" smtClean="0"/>
              <a:t> eri aihealueiden alta.</a:t>
            </a:r>
          </a:p>
        </p:txBody>
      </p:sp>
    </p:spTree>
    <p:extLst>
      <p:ext uri="{BB962C8B-B14F-4D97-AF65-F5344CB8AC3E}">
        <p14:creationId xmlns:p14="http://schemas.microsoft.com/office/powerpoint/2010/main" val="2455661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Verokampus - vero-opetussivusto nuorille </a:t>
            </a:r>
            <a:endParaRPr lang="fi-FI" dirty="0"/>
          </a:p>
        </p:txBody>
      </p:sp>
      <p:sp>
        <p:nvSpPr>
          <p:cNvPr id="5" name="Tekstin paikkamerkki 4"/>
          <p:cNvSpPr>
            <a:spLocks noGrp="1"/>
          </p:cNvSpPr>
          <p:nvPr>
            <p:ph idx="1"/>
          </p:nvPr>
        </p:nvSpPr>
        <p:spPr/>
        <p:txBody>
          <a:bodyPr/>
          <a:lstStyle/>
          <a:p>
            <a:r>
              <a:rPr lang="fi-FI" smtClean="0"/>
              <a:t>Verokampus on perustettu, jotta sinä voisit ottaa veroasiasi alusta alkaen haltuun. </a:t>
            </a:r>
          </a:p>
          <a:p>
            <a:r>
              <a:rPr lang="fi-FI" smtClean="0"/>
              <a:t>Verokampuksella käsitellään sinua koskevia veroasioita mielenkiintoisesti ja käytännönläheisesti. </a:t>
            </a:r>
          </a:p>
          <a:p>
            <a:r>
              <a:rPr lang="fi-FI" smtClean="0"/>
              <a:t>Sivustolta löydät ohjeita verokortin tekoon ja muihin yleisimpiin verotusasioihin liittyen.</a:t>
            </a:r>
          </a:p>
          <a:p>
            <a:r>
              <a:rPr lang="fi-FI" smtClean="0">
                <a:hlinkClick r:id="rId3"/>
              </a:rPr>
              <a:t>www.verokampus.fi</a:t>
            </a:r>
            <a:endParaRPr lang="fi-FI" dirty="0"/>
          </a:p>
        </p:txBody>
      </p:sp>
      <p:pic>
        <p:nvPicPr>
          <p:cNvPr id="11" name="Sisällön paikkamerkki 10"/>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8903518" y="4908109"/>
            <a:ext cx="2809875" cy="1547813"/>
          </a:xfrm>
        </p:spPr>
      </p:pic>
      <p:sp>
        <p:nvSpPr>
          <p:cNvPr id="13" name="Sisällön paikkamerkki 8"/>
          <p:cNvSpPr txBox="1">
            <a:spLocks/>
          </p:cNvSpPr>
          <p:nvPr/>
        </p:nvSpPr>
        <p:spPr>
          <a:xfrm>
            <a:off x="541014" y="1780496"/>
            <a:ext cx="10306720" cy="4033928"/>
          </a:xfrm>
          <a:prstGeom prst="rect">
            <a:avLst/>
          </a:prstGeom>
        </p:spPr>
        <p:txBody>
          <a:bodyPr vert="horz" lIns="0" tIns="0" rIns="0" bIns="0" rtlCol="0" anchor="t" anchorCtr="0">
            <a:noAutofit/>
          </a:bodyPr>
          <a:lstStyle>
            <a:lvl1pPr marL="317480" indent="-317480" algn="l" defTabSz="1088502" rtl="0" eaLnBrk="1" latinLnBrk="0" hangingPunct="1">
              <a:lnSpc>
                <a:spcPct val="110000"/>
              </a:lnSpc>
              <a:spcBef>
                <a:spcPts val="714"/>
              </a:spcBef>
              <a:buClr>
                <a:schemeClr val="accent1"/>
              </a:buClr>
              <a:buFont typeface="Wingdings" panose="05000000000000000000" pitchFamily="2" charset="2"/>
              <a:buChar char="§"/>
              <a:defRPr sz="2900" kern="1200">
                <a:solidFill>
                  <a:schemeClr val="tx1"/>
                </a:solidFill>
                <a:latin typeface="+mn-lt"/>
                <a:ea typeface="+mn-ea"/>
                <a:cs typeface="+mn-cs"/>
              </a:defRPr>
            </a:lvl1pPr>
            <a:lvl2pPr marL="642518" indent="-325039" algn="l" defTabSz="1088502" rtl="0" eaLnBrk="1" latinLnBrk="0" hangingPunct="1">
              <a:lnSpc>
                <a:spcPct val="110000"/>
              </a:lnSpc>
              <a:spcBef>
                <a:spcPts val="714"/>
              </a:spcBef>
              <a:buClr>
                <a:schemeClr val="accent1"/>
              </a:buClr>
              <a:buFont typeface="Arial" panose="020B0604020202020204" pitchFamily="34" charset="0"/>
              <a:buChar char="–"/>
              <a:defRPr sz="2400" kern="1200">
                <a:solidFill>
                  <a:schemeClr val="tx1"/>
                </a:solidFill>
                <a:latin typeface="+mn-lt"/>
                <a:ea typeface="+mn-ea"/>
                <a:cs typeface="+mn-cs"/>
              </a:defRPr>
            </a:lvl2pPr>
            <a:lvl3pPr marL="959998" indent="-317480" algn="l" defTabSz="1088502" rtl="0" eaLnBrk="1" latinLnBrk="0" hangingPunct="1">
              <a:lnSpc>
                <a:spcPct val="110000"/>
              </a:lnSpc>
              <a:spcBef>
                <a:spcPts val="714"/>
              </a:spcBef>
              <a:buClr>
                <a:schemeClr val="accent1"/>
              </a:buClr>
              <a:buFont typeface="Wingdings" panose="05000000000000000000" pitchFamily="2" charset="2"/>
              <a:buChar char="§"/>
              <a:defRPr sz="2100" kern="1200">
                <a:solidFill>
                  <a:schemeClr val="tx1"/>
                </a:solidFill>
                <a:latin typeface="+mn-lt"/>
                <a:ea typeface="+mn-ea"/>
                <a:cs typeface="+mn-cs"/>
              </a:defRPr>
            </a:lvl3pPr>
            <a:lvl4pPr marL="1275589" indent="-315591" algn="l" defTabSz="1088502" rtl="0" eaLnBrk="1" latinLnBrk="0" hangingPunct="1">
              <a:lnSpc>
                <a:spcPct val="110000"/>
              </a:lnSpc>
              <a:spcBef>
                <a:spcPts val="714"/>
              </a:spcBef>
              <a:buClr>
                <a:schemeClr val="accent1"/>
              </a:buClr>
              <a:buFont typeface="Arial" panose="020B0604020202020204" pitchFamily="34" charset="0"/>
              <a:buChar char="–"/>
              <a:defRPr sz="1900" kern="1200">
                <a:solidFill>
                  <a:schemeClr val="tx1"/>
                </a:solidFill>
                <a:latin typeface="+mn-lt"/>
                <a:ea typeface="+mn-ea"/>
                <a:cs typeface="+mn-cs"/>
              </a:defRPr>
            </a:lvl4pPr>
            <a:lvl5pPr marL="1602516" indent="-326929" algn="l" defTabSz="1088502" rtl="0" eaLnBrk="1" latinLnBrk="0" hangingPunct="1">
              <a:lnSpc>
                <a:spcPct val="110000"/>
              </a:lnSpc>
              <a:spcBef>
                <a:spcPts val="714"/>
              </a:spcBef>
              <a:buClr>
                <a:schemeClr val="accent1"/>
              </a:buClr>
              <a:buFont typeface="Wingdings" panose="05000000000000000000" pitchFamily="2" charset="2"/>
              <a:buChar char="§"/>
              <a:defRPr sz="1700" kern="1200">
                <a:solidFill>
                  <a:schemeClr val="tx1"/>
                </a:solidFill>
                <a:latin typeface="+mn-lt"/>
                <a:ea typeface="+mn-ea"/>
                <a:cs typeface="+mn-cs"/>
              </a:defRPr>
            </a:lvl5pPr>
            <a:lvl6pPr marL="1919996"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235587" indent="-315591"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562515" indent="-326929"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2879994" indent="-317480" algn="l" defTabSz="1088502" rtl="0" eaLnBrk="1" latinLnBrk="0" hangingPunct="1">
              <a:lnSpc>
                <a:spcPct val="110000"/>
              </a:lnSpc>
              <a:spcBef>
                <a:spcPts val="714"/>
              </a:spcBef>
              <a:buClr>
                <a:schemeClr val="accent1"/>
              </a:buClr>
              <a:buFont typeface="Wingdings" panose="05000000000000000000" pitchFamily="2" charset="2"/>
              <a:buChar char="§"/>
              <a:defRPr sz="1400" kern="1200">
                <a:solidFill>
                  <a:schemeClr val="tx1"/>
                </a:solidFill>
                <a:latin typeface="+mn-lt"/>
                <a:ea typeface="+mn-ea"/>
                <a:cs typeface="+mn-cs"/>
              </a:defRPr>
            </a:lvl9pPr>
          </a:lstStyle>
          <a:p>
            <a:pPr fontAlgn="auto">
              <a:spcAft>
                <a:spcPts val="0"/>
              </a:spcAft>
            </a:pPr>
            <a:endParaRPr lang="fi-FI" sz="2000" dirty="0"/>
          </a:p>
        </p:txBody>
      </p:sp>
    </p:spTree>
    <p:extLst>
      <p:ext uri="{BB962C8B-B14F-4D97-AF65-F5344CB8AC3E}">
        <p14:creationId xmlns:p14="http://schemas.microsoft.com/office/powerpoint/2010/main" val="2967960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lvl="0"/>
            <a:r>
              <a:rPr lang="fi-FI" dirty="0" smtClean="0"/>
              <a:t>Seuraatko meitä jo sosiaalisessa mediassa?</a:t>
            </a:r>
            <a:endParaRPr lang="fi-FI" dirty="0"/>
          </a:p>
        </p:txBody>
      </p:sp>
      <p:pic>
        <p:nvPicPr>
          <p:cNvPr id="6" name="Picture 1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724" y="1810162"/>
            <a:ext cx="1463074" cy="138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555" y="1824467"/>
            <a:ext cx="1435182" cy="133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84887" y="4339804"/>
            <a:ext cx="1212747" cy="120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568390" y="4305188"/>
            <a:ext cx="1285931" cy="12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iruutu 4"/>
          <p:cNvSpPr txBox="1">
            <a:spLocks noChangeArrowheads="1"/>
          </p:cNvSpPr>
          <p:nvPr/>
        </p:nvSpPr>
        <p:spPr bwMode="auto">
          <a:xfrm>
            <a:off x="7776523" y="3109806"/>
            <a:ext cx="2109093"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@verouutiset</a:t>
            </a:r>
          </a:p>
        </p:txBody>
      </p:sp>
      <p:sp>
        <p:nvSpPr>
          <p:cNvPr id="13" name="Tekstiruutu 5"/>
          <p:cNvSpPr txBox="1">
            <a:spLocks noChangeArrowheads="1"/>
          </p:cNvSpPr>
          <p:nvPr/>
        </p:nvSpPr>
        <p:spPr bwMode="auto">
          <a:xfrm>
            <a:off x="838622" y="5620990"/>
            <a:ext cx="2085199"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4" name="Tekstiruutu 23"/>
          <p:cNvSpPr txBox="1">
            <a:spLocks noChangeArrowheads="1"/>
          </p:cNvSpPr>
          <p:nvPr/>
        </p:nvSpPr>
        <p:spPr bwMode="auto">
          <a:xfrm>
            <a:off x="766614" y="3141695"/>
            <a:ext cx="2014804"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6" name="Tekstiruutu 25"/>
          <p:cNvSpPr txBox="1">
            <a:spLocks noChangeArrowheads="1"/>
          </p:cNvSpPr>
          <p:nvPr/>
        </p:nvSpPr>
        <p:spPr bwMode="auto">
          <a:xfrm>
            <a:off x="4178245" y="3109971"/>
            <a:ext cx="2513479"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sp>
        <p:nvSpPr>
          <p:cNvPr id="19" name="Tekstiruutu 6"/>
          <p:cNvSpPr txBox="1">
            <a:spLocks noChangeArrowheads="1"/>
          </p:cNvSpPr>
          <p:nvPr/>
        </p:nvSpPr>
        <p:spPr bwMode="auto">
          <a:xfrm>
            <a:off x="4376357" y="5592857"/>
            <a:ext cx="2018241" cy="4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lvl1pPr eaLnBrk="0" hangingPunct="0">
              <a:defRPr sz="2000">
                <a:solidFill>
                  <a:srgbClr val="64C6BF"/>
                </a:solidFill>
                <a:latin typeface="Courier New" pitchFamily="49" charset="0"/>
                <a:cs typeface="Arial" charset="0"/>
              </a:defRPr>
            </a:lvl1pPr>
            <a:lvl2pPr marL="742950" indent="-285750" eaLnBrk="0" hangingPunct="0">
              <a:lnSpc>
                <a:spcPts val="2200"/>
              </a:lnSpc>
              <a:spcBef>
                <a:spcPct val="20000"/>
              </a:spcBef>
              <a:defRPr sz="2000">
                <a:solidFill>
                  <a:schemeClr val="tx1"/>
                </a:solidFill>
                <a:latin typeface="Courier New" pitchFamily="49" charset="0"/>
                <a:cs typeface="Arial" charset="0"/>
              </a:defRPr>
            </a:lvl2pPr>
            <a:lvl3pPr marL="1143000" indent="-228600" eaLnBrk="0" hangingPunct="0">
              <a:buChar char="•"/>
              <a:defRPr sz="2000">
                <a:solidFill>
                  <a:srgbClr val="64C6BF"/>
                </a:solidFill>
                <a:latin typeface="Courier New" pitchFamily="49" charset="0"/>
                <a:cs typeface="Arial" charset="0"/>
              </a:defRPr>
            </a:lvl3pPr>
            <a:lvl4pPr marL="1600200" indent="-228600" eaLnBrk="0" hangingPunct="0">
              <a:buChar char="–"/>
              <a:defRPr sz="2000">
                <a:solidFill>
                  <a:srgbClr val="64C6BF"/>
                </a:solidFill>
                <a:latin typeface="Courier New" pitchFamily="49" charset="0"/>
                <a:cs typeface="Arial" charset="0"/>
              </a:defRPr>
            </a:lvl4pPr>
            <a:lvl5pPr marL="2057400" indent="-228600" eaLnBrk="0" hangingPunct="0">
              <a:buChar char="»"/>
              <a:defRPr sz="2000">
                <a:solidFill>
                  <a:srgbClr val="64C6BF"/>
                </a:solidFill>
                <a:latin typeface="Courier New" pitchFamily="49" charset="0"/>
                <a:cs typeface="Arial" charset="0"/>
              </a:defRPr>
            </a:lvl5pPr>
            <a:lvl6pPr marL="2514600" indent="-228600" eaLnBrk="0" fontAlgn="base" hangingPunct="0">
              <a:spcBef>
                <a:spcPct val="0"/>
              </a:spcBef>
              <a:spcAft>
                <a:spcPct val="0"/>
              </a:spcAft>
              <a:buChar char="»"/>
              <a:defRPr sz="2000">
                <a:solidFill>
                  <a:srgbClr val="64C6BF"/>
                </a:solidFill>
                <a:latin typeface="Courier New" pitchFamily="49" charset="0"/>
                <a:cs typeface="Arial" charset="0"/>
              </a:defRPr>
            </a:lvl6pPr>
            <a:lvl7pPr marL="2971800" indent="-228600" eaLnBrk="0" fontAlgn="base" hangingPunct="0">
              <a:spcBef>
                <a:spcPct val="0"/>
              </a:spcBef>
              <a:spcAft>
                <a:spcPct val="0"/>
              </a:spcAft>
              <a:buChar char="»"/>
              <a:defRPr sz="2000">
                <a:solidFill>
                  <a:srgbClr val="64C6BF"/>
                </a:solidFill>
                <a:latin typeface="Courier New" pitchFamily="49" charset="0"/>
                <a:cs typeface="Arial" charset="0"/>
              </a:defRPr>
            </a:lvl7pPr>
            <a:lvl8pPr marL="3429000" indent="-228600" eaLnBrk="0" fontAlgn="base" hangingPunct="0">
              <a:spcBef>
                <a:spcPct val="0"/>
              </a:spcBef>
              <a:spcAft>
                <a:spcPct val="0"/>
              </a:spcAft>
              <a:buChar char="»"/>
              <a:defRPr sz="2000">
                <a:solidFill>
                  <a:srgbClr val="64C6BF"/>
                </a:solidFill>
                <a:latin typeface="Courier New" pitchFamily="49" charset="0"/>
                <a:cs typeface="Arial" charset="0"/>
              </a:defRPr>
            </a:lvl8pPr>
            <a:lvl9pPr marL="3886200" indent="-228600" eaLnBrk="0" fontAlgn="base" hangingPunct="0">
              <a:spcBef>
                <a:spcPct val="0"/>
              </a:spcBef>
              <a:spcAft>
                <a:spcPct val="0"/>
              </a:spcAft>
              <a:buChar char="»"/>
              <a:defRPr sz="2000">
                <a:solidFill>
                  <a:srgbClr val="64C6BF"/>
                </a:solidFill>
                <a:latin typeface="Courier New" pitchFamily="49" charset="0"/>
                <a:cs typeface="Arial" charset="0"/>
              </a:defRPr>
            </a:lvl9pPr>
          </a:lstStyle>
          <a:p>
            <a:pPr eaLnBrk="1" hangingPunct="1"/>
            <a:r>
              <a:rPr lang="fi-FI" altLang="fi-FI" sz="2100" dirty="0">
                <a:solidFill>
                  <a:srgbClr val="FF9933"/>
                </a:solidFill>
                <a:latin typeface="Arial" charset="0"/>
              </a:rPr>
              <a:t>Verohallinto</a:t>
            </a:r>
          </a:p>
        </p:txBody>
      </p:sp>
      <p:pic>
        <p:nvPicPr>
          <p:cNvPr id="1026" name="Picture 2" descr="Kuvahaun tulos haulle instagram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9367" y="1848110"/>
            <a:ext cx="1183978" cy="118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2113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defRPr/>
            </a:pPr>
            <a:fld id="{D145DA88-EC13-4DEC-9EB6-098FF74714B1}" type="datetime1">
              <a:rPr lang="fi-FI" smtClean="0"/>
              <a:pPr>
                <a:defRPr/>
              </a:pPr>
              <a:t>12.1.2021</a:t>
            </a:fld>
            <a:endParaRPr lang="fi-FI"/>
          </a:p>
        </p:txBody>
      </p:sp>
      <p:sp>
        <p:nvSpPr>
          <p:cNvPr id="5" name="Dian numeron paikkamerkki 4"/>
          <p:cNvSpPr>
            <a:spLocks noGrp="1"/>
          </p:cNvSpPr>
          <p:nvPr>
            <p:ph type="sldNum" sz="quarter" idx="12"/>
          </p:nvPr>
        </p:nvSpPr>
        <p:spPr/>
        <p:txBody>
          <a:bodyPr/>
          <a:lstStyle/>
          <a:p>
            <a:pPr>
              <a:defRPr/>
            </a:pPr>
            <a:fld id="{1C5293CD-A2C5-44B6-A844-6CA8F720F93A}" type="slidenum">
              <a:rPr lang="fi-FI" smtClean="0"/>
              <a:pPr>
                <a:defRPr/>
              </a:pPr>
              <a:t>17</a:t>
            </a:fld>
            <a:endParaRPr lang="fi-FI"/>
          </a:p>
        </p:txBody>
      </p:sp>
      <p:sp>
        <p:nvSpPr>
          <p:cNvPr id="6" name="Tekstiruutu 5"/>
          <p:cNvSpPr txBox="1"/>
          <p:nvPr/>
        </p:nvSpPr>
        <p:spPr>
          <a:xfrm>
            <a:off x="4727054" y="1341562"/>
            <a:ext cx="2232248" cy="830997"/>
          </a:xfrm>
          <a:prstGeom prst="rect">
            <a:avLst/>
          </a:prstGeom>
          <a:noFill/>
        </p:spPr>
        <p:txBody>
          <a:bodyPr wrap="square" rtlCol="0">
            <a:spAutoFit/>
          </a:bodyPr>
          <a:lstStyle/>
          <a:p>
            <a:r>
              <a:rPr lang="fi-FI" sz="4800" dirty="0" smtClean="0">
                <a:solidFill>
                  <a:schemeClr val="accent4"/>
                </a:solidFill>
              </a:rPr>
              <a:t>Kiitos!</a:t>
            </a:r>
            <a:endParaRPr lang="fi-FI" sz="4800" dirty="0">
              <a:solidFill>
                <a:schemeClr val="accent4"/>
              </a:solidFill>
            </a:endParaRPr>
          </a:p>
        </p:txBody>
      </p:sp>
    </p:spTree>
    <p:extLst>
      <p:ext uri="{BB962C8B-B14F-4D97-AF65-F5344CB8AC3E}">
        <p14:creationId xmlns:p14="http://schemas.microsoft.com/office/powerpoint/2010/main" val="124046016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lstStyle/>
          <a:p>
            <a:r>
              <a:rPr lang="fi-FI" dirty="0" smtClean="0"/>
              <a:t>Verovaroilla kustannetaan</a:t>
            </a:r>
            <a:endParaRPr lang="fi-FI" dirty="0"/>
          </a:p>
        </p:txBody>
      </p:sp>
      <p:sp>
        <p:nvSpPr>
          <p:cNvPr id="8" name="Sisällön paikkamerkki 7"/>
          <p:cNvSpPr>
            <a:spLocks noGrp="1"/>
          </p:cNvSpPr>
          <p:nvPr>
            <p:ph sz="half" idx="2"/>
          </p:nvPr>
        </p:nvSpPr>
        <p:spPr/>
        <p:txBody>
          <a:bodyPr/>
          <a:lstStyle/>
          <a:p>
            <a:r>
              <a:rPr lang="fi-FI" dirty="0" smtClean="0"/>
              <a:t>Esimerkkejä käyttökohteista:</a:t>
            </a:r>
          </a:p>
          <a:p>
            <a:pPr lvl="1">
              <a:buFont typeface="Arial" panose="020B0604020202020204" pitchFamily="34" charset="0"/>
              <a:buChar char="−"/>
            </a:pPr>
            <a:r>
              <a:rPr lang="fi-FI" sz="2000" dirty="0" smtClean="0"/>
              <a:t>terveydenhoito </a:t>
            </a:r>
            <a:r>
              <a:rPr lang="fi-FI" sz="2000" dirty="0"/>
              <a:t>eli sairaalat, terveysasemat ja palvelutalot</a:t>
            </a:r>
          </a:p>
          <a:p>
            <a:pPr lvl="1">
              <a:buFont typeface="Arial" panose="020B0604020202020204" pitchFamily="34" charset="0"/>
              <a:buChar char="−"/>
            </a:pPr>
            <a:r>
              <a:rPr lang="fi-FI" sz="2000" dirty="0"/>
              <a:t>koulutus, opettajien palkat, kouluruoka ja </a:t>
            </a:r>
            <a:r>
              <a:rPr lang="fi-FI" sz="2000" dirty="0" smtClean="0"/>
              <a:t>opintoraha</a:t>
            </a:r>
          </a:p>
          <a:p>
            <a:pPr lvl="1">
              <a:buFont typeface="Arial" panose="020B0604020202020204" pitchFamily="34" charset="0"/>
              <a:buChar char="−"/>
            </a:pPr>
            <a:r>
              <a:rPr lang="fi-FI" sz="2000" dirty="0" smtClean="0"/>
              <a:t>maanpuolustus</a:t>
            </a:r>
            <a:endParaRPr lang="fi-FI" sz="2000" dirty="0"/>
          </a:p>
          <a:p>
            <a:pPr lvl="1">
              <a:buFont typeface="Arial" panose="020B0604020202020204" pitchFamily="34" charset="0"/>
              <a:buChar char="−"/>
            </a:pPr>
            <a:r>
              <a:rPr lang="fi-FI" sz="2000" dirty="0" smtClean="0"/>
              <a:t>sosiaaliset </a:t>
            </a:r>
            <a:r>
              <a:rPr lang="fi-FI" sz="2000" dirty="0"/>
              <a:t>tuet ja </a:t>
            </a:r>
            <a:r>
              <a:rPr lang="fi-FI" sz="2000" dirty="0" smtClean="0"/>
              <a:t>avustukset</a:t>
            </a:r>
            <a:endParaRPr lang="fi-FI" sz="2000" dirty="0"/>
          </a:p>
          <a:p>
            <a:pPr lvl="1">
              <a:buFont typeface="Arial" panose="020B0604020202020204" pitchFamily="34" charset="0"/>
              <a:buChar char="−"/>
            </a:pPr>
            <a:r>
              <a:rPr lang="fi-FI" sz="2000" dirty="0" smtClean="0"/>
              <a:t>tiet</a:t>
            </a:r>
            <a:r>
              <a:rPr lang="fi-FI" sz="2000" dirty="0"/>
              <a:t>, sillat ja katuvalot</a:t>
            </a:r>
          </a:p>
          <a:p>
            <a:pPr lvl="1">
              <a:buFont typeface="Arial" panose="020B0604020202020204" pitchFamily="34" charset="0"/>
              <a:buChar char="−"/>
            </a:pPr>
            <a:r>
              <a:rPr lang="fi-FI" sz="2000" dirty="0"/>
              <a:t>kirjastot</a:t>
            </a:r>
          </a:p>
          <a:p>
            <a:pPr lvl="1">
              <a:buFont typeface="Arial" panose="020B0604020202020204" pitchFamily="34" charset="0"/>
              <a:buChar char="−"/>
            </a:pPr>
            <a:r>
              <a:rPr lang="fi-FI" sz="2000" dirty="0"/>
              <a:t>liikuntahallit ja </a:t>
            </a:r>
            <a:r>
              <a:rPr lang="fi-FI" sz="2000" dirty="0" smtClean="0"/>
              <a:t>muut harrastustilat</a:t>
            </a:r>
          </a:p>
          <a:p>
            <a:pPr lvl="1">
              <a:buFont typeface="Arial" panose="020B0604020202020204" pitchFamily="34" charset="0"/>
              <a:buChar char="−"/>
            </a:pPr>
            <a:r>
              <a:rPr lang="fi-FI" sz="2000" dirty="0"/>
              <a:t>päivähoito</a:t>
            </a:r>
          </a:p>
          <a:p>
            <a:pPr marL="317479" lvl="1" indent="0">
              <a:buNone/>
            </a:pPr>
            <a:endParaRPr lang="fi-FI" sz="2000" dirty="0"/>
          </a:p>
          <a:p>
            <a:endParaRPr lang="fi-FI" dirty="0"/>
          </a:p>
        </p:txBody>
      </p:sp>
      <p:pic>
        <p:nvPicPr>
          <p:cNvPr id="9"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694606" y="1305794"/>
            <a:ext cx="5040560" cy="5040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vuosikertomus2017.vero.fi/content/uploads/2018/02/veropuu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82" y="1485578"/>
            <a:ext cx="5505785" cy="520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4097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Verokortti</a:t>
            </a:r>
            <a:endParaRPr lang="fi-FI" dirty="0">
              <a:solidFill>
                <a:srgbClr val="FF9933"/>
              </a:solidFill>
            </a:endParaRPr>
          </a:p>
        </p:txBody>
      </p:sp>
      <p:sp>
        <p:nvSpPr>
          <p:cNvPr id="3" name="Sisällön paikkamerkki 2"/>
          <p:cNvSpPr>
            <a:spLocks noGrp="1"/>
          </p:cNvSpPr>
          <p:nvPr>
            <p:ph idx="1"/>
          </p:nvPr>
        </p:nvSpPr>
        <p:spPr/>
        <p:txBody>
          <a:bodyPr/>
          <a:lstStyle/>
          <a:p>
            <a:pPr>
              <a:defRPr/>
            </a:pPr>
            <a:r>
              <a:rPr lang="fi-FI" dirty="0">
                <a:solidFill>
                  <a:srgbClr val="000000"/>
                </a:solidFill>
              </a:rPr>
              <a:t>Verokortista näkyy veroprosenttisi</a:t>
            </a:r>
          </a:p>
          <a:p>
            <a:pPr>
              <a:defRPr/>
            </a:pPr>
            <a:r>
              <a:rPr lang="fi-FI" dirty="0">
                <a:solidFill>
                  <a:srgbClr val="000000"/>
                </a:solidFill>
              </a:rPr>
              <a:t>Vie verokortti töihin ja seuraa tuloja sekä ennakonpidätyksen määrää palkkalaskelmiltasi</a:t>
            </a:r>
          </a:p>
          <a:p>
            <a:pPr>
              <a:defRPr/>
            </a:pPr>
            <a:r>
              <a:rPr lang="fi-FI" dirty="0">
                <a:solidFill>
                  <a:srgbClr val="000000"/>
                </a:solidFill>
              </a:rPr>
              <a:t>Ilman verokorttia palkastasi pidätetään 60% veroa</a:t>
            </a:r>
          </a:p>
          <a:p>
            <a:pPr>
              <a:defRPr/>
            </a:pPr>
            <a:r>
              <a:rPr lang="fi-FI" dirty="0">
                <a:solidFill>
                  <a:srgbClr val="000000"/>
                </a:solidFill>
              </a:rPr>
              <a:t>Oikeansuuruisella veroprosentilla vältyt mätkyiltä</a:t>
            </a:r>
          </a:p>
          <a:p>
            <a:pPr>
              <a:defRPr/>
            </a:pPr>
            <a:r>
              <a:rPr lang="fi-FI" dirty="0"/>
              <a:t>Ennakonpidätys</a:t>
            </a:r>
          </a:p>
          <a:p>
            <a:pPr lvl="1">
              <a:defRPr/>
            </a:pPr>
            <a:r>
              <a:rPr lang="fi-FI" sz="2600" dirty="0"/>
              <a:t>tarkoittaa veroa, jonka palkanmaksaja vähentää palkastasi ja tilittää Verohallinnolle.</a:t>
            </a:r>
          </a:p>
          <a:p>
            <a:endParaRPr lang="fi-FI" dirty="0"/>
          </a:p>
        </p:txBody>
      </p:sp>
    </p:spTree>
    <p:extLst>
      <p:ext uri="{BB962C8B-B14F-4D97-AF65-F5344CB8AC3E}">
        <p14:creationId xmlns:p14="http://schemas.microsoft.com/office/powerpoint/2010/main" val="303601127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Tarvitsen uuden verokortin</a:t>
            </a:r>
            <a:endParaRPr lang="fi-FI" dirty="0"/>
          </a:p>
        </p:txBody>
      </p:sp>
      <p:sp>
        <p:nvSpPr>
          <p:cNvPr id="3" name="Sisällön paikkamerkki 2"/>
          <p:cNvSpPr>
            <a:spLocks noGrp="1"/>
          </p:cNvSpPr>
          <p:nvPr>
            <p:ph idx="1"/>
          </p:nvPr>
        </p:nvSpPr>
        <p:spPr>
          <a:xfrm>
            <a:off x="550793" y="1557699"/>
            <a:ext cx="8136702" cy="4609579"/>
          </a:xfrm>
        </p:spPr>
        <p:txBody>
          <a:bodyPr/>
          <a:lstStyle/>
          <a:p>
            <a:r>
              <a:rPr lang="fi-FI" dirty="0"/>
              <a:t>Verohallinto lähettää verokortin vuodenvaihteessa.</a:t>
            </a:r>
          </a:p>
          <a:p>
            <a:r>
              <a:rPr lang="fi-FI" dirty="0"/>
              <a:t>Saatat tarvita uuden verokortin, jos tulosi, vähennyksesi tai elämäntilanteesi muuttuvat.</a:t>
            </a:r>
          </a:p>
          <a:p>
            <a:r>
              <a:rPr lang="fi-FI" dirty="0"/>
              <a:t>Tarkista veroprosenttilaskurilla, onko veroprosenttisi oikea: </a:t>
            </a:r>
            <a:r>
              <a:rPr lang="fi-FI" b="1" dirty="0">
                <a:hlinkClick r:id="rId3"/>
              </a:rPr>
              <a:t>vero.fi/verolaskuri</a:t>
            </a:r>
            <a:endParaRPr lang="fi-FI" b="1" dirty="0"/>
          </a:p>
          <a:p>
            <a:endParaRPr lang="fi-FI"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42946" y="1569288"/>
            <a:ext cx="3312367" cy="459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584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tietoja tarvitsen uutta verokorttia varten? </a:t>
            </a:r>
            <a:endParaRPr lang="fi-FI" dirty="0"/>
          </a:p>
        </p:txBody>
      </p:sp>
      <p:sp>
        <p:nvSpPr>
          <p:cNvPr id="3" name="Sisällön paikkamerkki 2"/>
          <p:cNvSpPr>
            <a:spLocks noGrp="1"/>
          </p:cNvSpPr>
          <p:nvPr>
            <p:ph idx="1"/>
          </p:nvPr>
        </p:nvSpPr>
        <p:spPr/>
        <p:txBody>
          <a:bodyPr/>
          <a:lstStyle/>
          <a:p>
            <a:r>
              <a:rPr lang="fi-FI" dirty="0"/>
              <a:t>Tarvitset</a:t>
            </a:r>
          </a:p>
          <a:p>
            <a:pPr lvl="1"/>
            <a:r>
              <a:rPr lang="fi-FI" dirty="0"/>
              <a:t>arvion koko vuoden tuloista 1.1.–31.12.</a:t>
            </a:r>
          </a:p>
          <a:p>
            <a:pPr lvl="1"/>
            <a:r>
              <a:rPr lang="fi-FI" dirty="0"/>
              <a:t>tiedot alkuvuonna saaduista tuloista ja  niistä tehdyistä ennakonpidätyksistä </a:t>
            </a:r>
          </a:p>
          <a:p>
            <a:r>
              <a:rPr lang="fi-FI" dirty="0"/>
              <a:t>Mistä löydät tiedot?</a:t>
            </a:r>
          </a:p>
          <a:p>
            <a:pPr lvl="1"/>
            <a:r>
              <a:rPr lang="fi-FI" dirty="0"/>
              <a:t>palkoista: </a:t>
            </a:r>
          </a:p>
          <a:p>
            <a:pPr lvl="2"/>
            <a:r>
              <a:rPr lang="fi-FI" dirty="0"/>
              <a:t>palkkalaskelmasta kohdasta ”tiedot vuoden alusta”</a:t>
            </a:r>
          </a:p>
          <a:p>
            <a:pPr lvl="2"/>
            <a:r>
              <a:rPr lang="fi-FI" dirty="0" err="1"/>
              <a:t>OmaVerossa</a:t>
            </a:r>
            <a:r>
              <a:rPr lang="fi-FI" dirty="0"/>
              <a:t> uutta verokorttia tehtäessä kohdassa 2., linkissä Tulorekisterin tiedot</a:t>
            </a:r>
          </a:p>
          <a:p>
            <a:pPr lvl="1"/>
            <a:r>
              <a:rPr lang="fi-FI" dirty="0"/>
              <a:t>Kelan maksamista tuloista: </a:t>
            </a:r>
            <a:r>
              <a:rPr lang="fi-FI" b="1" dirty="0">
                <a:hlinkClick r:id="rId3"/>
              </a:rPr>
              <a:t>Kelan sivuilta</a:t>
            </a:r>
            <a:endParaRPr lang="fi-FI" b="1" dirty="0"/>
          </a:p>
          <a:p>
            <a:endParaRPr lang="fi-FI" dirty="0"/>
          </a:p>
        </p:txBody>
      </p:sp>
    </p:spTree>
    <p:extLst>
      <p:ext uri="{BB962C8B-B14F-4D97-AF65-F5344CB8AC3E}">
        <p14:creationId xmlns:p14="http://schemas.microsoft.com/office/powerpoint/2010/main" val="272399801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Opintoraha ja etuudet</a:t>
            </a:r>
            <a:endParaRPr lang="fi-FI" dirty="0"/>
          </a:p>
        </p:txBody>
      </p:sp>
      <p:sp>
        <p:nvSpPr>
          <p:cNvPr id="3" name="Sisällön paikkamerkki 2"/>
          <p:cNvSpPr>
            <a:spLocks noGrp="1"/>
          </p:cNvSpPr>
          <p:nvPr>
            <p:ph idx="1"/>
          </p:nvPr>
        </p:nvSpPr>
        <p:spPr/>
        <p:txBody>
          <a:bodyPr/>
          <a:lstStyle/>
          <a:p>
            <a:r>
              <a:rPr lang="fi-FI" dirty="0"/>
              <a:t>Verovapaita etuuksia ovat mm.</a:t>
            </a:r>
          </a:p>
          <a:p>
            <a:pPr lvl="1"/>
            <a:r>
              <a:rPr lang="fi-FI" dirty="0"/>
              <a:t>siviilipalvelusvelvollisen päiväraha</a:t>
            </a:r>
          </a:p>
          <a:p>
            <a:pPr lvl="1"/>
            <a:r>
              <a:rPr lang="fi-FI" dirty="0" smtClean="0"/>
              <a:t>sotilasavustus</a:t>
            </a:r>
            <a:endParaRPr lang="fi-FI" dirty="0"/>
          </a:p>
          <a:p>
            <a:pPr lvl="1"/>
            <a:r>
              <a:rPr lang="fi-FI" dirty="0"/>
              <a:t>asumislisä</a:t>
            </a:r>
          </a:p>
          <a:p>
            <a:r>
              <a:rPr lang="fi-FI" dirty="0"/>
              <a:t>Veronalaista tuloa ovat mm.</a:t>
            </a:r>
          </a:p>
          <a:p>
            <a:pPr lvl="1"/>
            <a:r>
              <a:rPr lang="fi-FI" dirty="0"/>
              <a:t>opintoraha </a:t>
            </a:r>
            <a:endParaRPr lang="fi-FI" dirty="0" smtClean="0"/>
          </a:p>
          <a:p>
            <a:pPr lvl="1"/>
            <a:r>
              <a:rPr lang="fi-FI" dirty="0" smtClean="0"/>
              <a:t>työttömyyspäiväraha</a:t>
            </a:r>
            <a:endParaRPr lang="fi-FI" dirty="0"/>
          </a:p>
          <a:p>
            <a:pPr lvl="1"/>
            <a:r>
              <a:rPr lang="fi-FI" dirty="0"/>
              <a:t>äitiys-, isyys- ja vanhempainraha</a:t>
            </a:r>
          </a:p>
          <a:p>
            <a:r>
              <a:rPr lang="fi-FI" dirty="0" smtClean="0"/>
              <a:t>Etuuksia </a:t>
            </a:r>
            <a:r>
              <a:rPr lang="fi-FI" dirty="0"/>
              <a:t>varten tarvitset etuusverokortin.</a:t>
            </a:r>
          </a:p>
          <a:p>
            <a:endParaRPr lang="fi-FI" dirty="0"/>
          </a:p>
        </p:txBody>
      </p:sp>
    </p:spTree>
    <p:extLst>
      <p:ext uri="{BB962C8B-B14F-4D97-AF65-F5344CB8AC3E}">
        <p14:creationId xmlns:p14="http://schemas.microsoft.com/office/powerpoint/2010/main" val="23403266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678" y="1269054"/>
            <a:ext cx="2376264" cy="4726238"/>
          </a:xfrm>
          <a:prstGeom prst="rect">
            <a:avLst/>
          </a:prstGeom>
        </p:spPr>
      </p:pic>
      <p:sp>
        <p:nvSpPr>
          <p:cNvPr id="3" name="Sisällön paikkamerkki 2"/>
          <p:cNvSpPr>
            <a:spLocks noGrp="1"/>
          </p:cNvSpPr>
          <p:nvPr>
            <p:ph idx="1"/>
          </p:nvPr>
        </p:nvSpPr>
        <p:spPr>
          <a:xfrm>
            <a:off x="4727232" y="1700535"/>
            <a:ext cx="6912391" cy="4609579"/>
          </a:xfrm>
        </p:spPr>
        <p:txBody>
          <a:bodyPr/>
          <a:lstStyle/>
          <a:p>
            <a:r>
              <a:rPr lang="fi-FI" dirty="0"/>
              <a:t>Saat uuden verokortin vaivattomimmin netistä: </a:t>
            </a:r>
            <a:r>
              <a:rPr lang="fi-FI" b="1" dirty="0">
                <a:hlinkClick r:id="rId4"/>
              </a:rPr>
              <a:t>vero.fi/omavero</a:t>
            </a:r>
            <a:r>
              <a:rPr lang="fi-FI" dirty="0"/>
              <a:t>.</a:t>
            </a:r>
          </a:p>
          <a:p>
            <a:r>
              <a:rPr lang="fi-FI" dirty="0"/>
              <a:t>Uuden verokortin voi tulostaa itsekin.</a:t>
            </a:r>
          </a:p>
          <a:p>
            <a:r>
              <a:rPr lang="fi-FI" dirty="0" err="1"/>
              <a:t>Tunnistautuminen</a:t>
            </a:r>
            <a:r>
              <a:rPr lang="fi-FI" dirty="0"/>
              <a:t> palveluun onnistuu verkkopankkitunnuksilla.</a:t>
            </a:r>
          </a:p>
        </p:txBody>
      </p:sp>
      <p:sp>
        <p:nvSpPr>
          <p:cNvPr id="2" name="Otsikko 1"/>
          <p:cNvSpPr>
            <a:spLocks noGrp="1"/>
          </p:cNvSpPr>
          <p:nvPr>
            <p:ph type="title"/>
          </p:nvPr>
        </p:nvSpPr>
        <p:spPr/>
        <p:txBody>
          <a:bodyPr/>
          <a:lstStyle/>
          <a:p>
            <a:r>
              <a:rPr lang="fi-FI" dirty="0" smtClean="0"/>
              <a:t>Tee uusi verokortti netissä</a:t>
            </a:r>
            <a:endParaRPr lang="fi-FI" dirty="0"/>
          </a:p>
        </p:txBody>
      </p:sp>
    </p:spTree>
    <p:extLst>
      <p:ext uri="{BB962C8B-B14F-4D97-AF65-F5344CB8AC3E}">
        <p14:creationId xmlns:p14="http://schemas.microsoft.com/office/powerpoint/2010/main" val="420578624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uselli_Raksi"/>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727055" y="981522"/>
            <a:ext cx="7344816" cy="3113769"/>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p:txBody>
          <a:bodyPr/>
          <a:lstStyle/>
          <a:p>
            <a:r>
              <a:rPr lang="fi-FI" dirty="0" smtClean="0"/>
              <a:t>Veronumero</a:t>
            </a:r>
            <a:endParaRPr lang="fi-FI" dirty="0"/>
          </a:p>
        </p:txBody>
      </p:sp>
      <p:sp>
        <p:nvSpPr>
          <p:cNvPr id="3" name="Sisällön paikkamerkki 2"/>
          <p:cNvSpPr>
            <a:spLocks noGrp="1"/>
          </p:cNvSpPr>
          <p:nvPr>
            <p:ph idx="1"/>
          </p:nvPr>
        </p:nvSpPr>
        <p:spPr/>
        <p:txBody>
          <a:bodyPr/>
          <a:lstStyle/>
          <a:p>
            <a:r>
              <a:rPr lang="fi-FI" altLang="fi-FI" dirty="0"/>
              <a:t>on pakollinen kaikilla rakennustyömailla työskentelevillä</a:t>
            </a:r>
          </a:p>
          <a:p>
            <a:r>
              <a:rPr lang="fi-FI" altLang="fi-FI" dirty="0"/>
              <a:t>täytyy olla näkyvissä kuvallisessa tunnistekortissa</a:t>
            </a:r>
          </a:p>
          <a:p>
            <a:r>
              <a:rPr lang="fi-FI" altLang="fi-FI" dirty="0"/>
              <a:t>löytyy verokortista ja </a:t>
            </a:r>
            <a:r>
              <a:rPr lang="fi-FI" altLang="fi-FI" dirty="0" err="1"/>
              <a:t>OmaVerosta</a:t>
            </a:r>
            <a:endParaRPr lang="fi-FI" altLang="fi-FI" dirty="0"/>
          </a:p>
          <a:p>
            <a:r>
              <a:rPr lang="fi-FI" altLang="fi-FI" dirty="0"/>
              <a:t>Teetkö töitä rakennustyömaalla? </a:t>
            </a:r>
          </a:p>
          <a:p>
            <a:pPr lvl="1"/>
            <a:r>
              <a:rPr lang="fi-FI" altLang="fi-FI" dirty="0"/>
              <a:t>tarkista onko veronumerosi rekisteröity julkiseen veronumerorekisteriin: </a:t>
            </a:r>
            <a:r>
              <a:rPr lang="fi-FI" altLang="fi-FI" b="1" dirty="0">
                <a:hlinkClick r:id="rId4"/>
              </a:rPr>
              <a:t>vero.fi/veronumerorekisteri</a:t>
            </a:r>
            <a:endParaRPr lang="fi-FI" altLang="fi-FI" b="1" dirty="0"/>
          </a:p>
          <a:p>
            <a:pPr lvl="1"/>
            <a:r>
              <a:rPr lang="fi-FI" altLang="fi-FI" dirty="0"/>
              <a:t>jos et tiedä veronumeroasi tai sitä ei ole rekisteröity, käy </a:t>
            </a:r>
            <a:r>
              <a:rPr lang="fi-FI" altLang="fi-FI" dirty="0" err="1"/>
              <a:t>OmaVerossa</a:t>
            </a:r>
            <a:endParaRPr lang="fi-FI" dirty="0"/>
          </a:p>
        </p:txBody>
      </p:sp>
    </p:spTree>
    <p:extLst>
      <p:ext uri="{BB962C8B-B14F-4D97-AF65-F5344CB8AC3E}">
        <p14:creationId xmlns:p14="http://schemas.microsoft.com/office/powerpoint/2010/main" val="1596009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chemeClr val="bg1"/>
                </a:solidFill>
              </a:rPr>
              <a:t>Pimeä työ ei kannata</a:t>
            </a:r>
            <a:endParaRPr lang="fi-FI" dirty="0">
              <a:solidFill>
                <a:schemeClr val="bg1"/>
              </a:solidFill>
            </a:endParaRPr>
          </a:p>
        </p:txBody>
      </p:sp>
      <p:sp>
        <p:nvSpPr>
          <p:cNvPr id="3" name="Sisällön paikkamerkki 2"/>
          <p:cNvSpPr>
            <a:spLocks noGrp="1"/>
          </p:cNvSpPr>
          <p:nvPr>
            <p:ph idx="1"/>
          </p:nvPr>
        </p:nvSpPr>
        <p:spPr/>
        <p:txBody>
          <a:bodyPr/>
          <a:lstStyle/>
          <a:p>
            <a:pPr>
              <a:buClr>
                <a:schemeClr val="accent2"/>
              </a:buClr>
            </a:pPr>
            <a:r>
              <a:rPr lang="fi-FI" dirty="0">
                <a:solidFill>
                  <a:schemeClr val="bg1"/>
                </a:solidFill>
              </a:rPr>
              <a:t>Pimeä työ</a:t>
            </a:r>
          </a:p>
          <a:p>
            <a:pPr lvl="1">
              <a:buClr>
                <a:schemeClr val="accent2"/>
              </a:buClr>
            </a:pPr>
            <a:r>
              <a:rPr lang="fi-FI" dirty="0">
                <a:solidFill>
                  <a:schemeClr val="bg1"/>
                </a:solidFill>
              </a:rPr>
              <a:t>On tyypillistä aloilla, </a:t>
            </a:r>
            <a:r>
              <a:rPr lang="fi-FI" dirty="0" smtClean="0">
                <a:solidFill>
                  <a:schemeClr val="bg1"/>
                </a:solidFill>
              </a:rPr>
              <a:t>joissa </a:t>
            </a:r>
            <a:r>
              <a:rPr lang="fi-FI" dirty="0">
                <a:solidFill>
                  <a:schemeClr val="bg1"/>
                </a:solidFill>
              </a:rPr>
              <a:t>työntekijöiden </a:t>
            </a:r>
            <a:r>
              <a:rPr lang="fi-FI" dirty="0" smtClean="0">
                <a:solidFill>
                  <a:schemeClr val="bg1"/>
                </a:solidFill>
              </a:rPr>
              <a:t>vaihtuvuus on </a:t>
            </a:r>
            <a:r>
              <a:rPr lang="fi-FI" dirty="0">
                <a:solidFill>
                  <a:schemeClr val="bg1"/>
                </a:solidFill>
              </a:rPr>
              <a:t>suurta ja työsuhteen kesto lyhyt.</a:t>
            </a:r>
          </a:p>
          <a:p>
            <a:pPr lvl="1">
              <a:buClr>
                <a:schemeClr val="accent2"/>
              </a:buClr>
            </a:pPr>
            <a:r>
              <a:rPr lang="fi-FI" dirty="0">
                <a:solidFill>
                  <a:schemeClr val="bg1"/>
                </a:solidFill>
              </a:rPr>
              <a:t>Palkka maksetaan yleensä käteisellä. </a:t>
            </a:r>
          </a:p>
          <a:p>
            <a:pPr>
              <a:buClr>
                <a:schemeClr val="accent2"/>
              </a:buClr>
            </a:pPr>
            <a:r>
              <a:rPr lang="fi-FI" dirty="0" smtClean="0">
                <a:solidFill>
                  <a:schemeClr val="bg1"/>
                </a:solidFill>
              </a:rPr>
              <a:t>Pimeän työn tekijä ja teettäjä voivat syyllistyä veropetokseen.</a:t>
            </a:r>
            <a:endParaRPr lang="fi-FI" dirty="0">
              <a:solidFill>
                <a:schemeClr val="bg1"/>
              </a:solidFill>
            </a:endParaRPr>
          </a:p>
          <a:p>
            <a:pPr>
              <a:buClr>
                <a:schemeClr val="accent2"/>
              </a:buClr>
            </a:pPr>
            <a:r>
              <a:rPr lang="fi-FI" dirty="0">
                <a:solidFill>
                  <a:schemeClr val="bg1"/>
                </a:solidFill>
              </a:rPr>
              <a:t>Lue lisää harmaan talouden </a:t>
            </a:r>
            <a:r>
              <a:rPr lang="fi-FI" dirty="0" smtClean="0">
                <a:solidFill>
                  <a:schemeClr val="bg1"/>
                </a:solidFill>
              </a:rPr>
              <a:t>haitoista: </a:t>
            </a:r>
            <a:r>
              <a:rPr lang="fi-FI" b="1" dirty="0">
                <a:solidFill>
                  <a:schemeClr val="bg1"/>
                </a:solidFill>
                <a:hlinkClick r:id="rId3"/>
              </a:rPr>
              <a:t>M</a:t>
            </a:r>
            <a:r>
              <a:rPr lang="fi-FI" b="1" dirty="0" smtClean="0">
                <a:solidFill>
                  <a:schemeClr val="bg1"/>
                </a:solidFill>
                <a:hlinkClick r:id="rId3"/>
              </a:rPr>
              <a:t>ustatulevaisuus.fi</a:t>
            </a:r>
            <a:endParaRPr lang="fi-FI" b="1" dirty="0">
              <a:solidFill>
                <a:schemeClr val="bg1"/>
              </a:solidFill>
            </a:endParaRPr>
          </a:p>
          <a:p>
            <a:endParaRPr lang="fi-FI" dirty="0">
              <a:solidFill>
                <a:schemeClr val="bg1"/>
              </a:solidFill>
            </a:endParaRPr>
          </a:p>
        </p:txBody>
      </p:sp>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638" y="23689"/>
            <a:ext cx="2051057" cy="1150597"/>
          </a:xfrm>
          <a:prstGeom prst="rect">
            <a:avLst/>
          </a:prstGeom>
        </p:spPr>
      </p:pic>
    </p:spTree>
    <p:extLst>
      <p:ext uri="{BB962C8B-B14F-4D97-AF65-F5344CB8AC3E}">
        <p14:creationId xmlns:p14="http://schemas.microsoft.com/office/powerpoint/2010/main" val="282426867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0800 Verohallinto laajakuva 16.9">
  <a:themeElements>
    <a:clrScheme name="Verohallinto">
      <a:dk1>
        <a:srgbClr val="000000"/>
      </a:dk1>
      <a:lt1>
        <a:srgbClr val="FFFFFF"/>
      </a:lt1>
      <a:dk2>
        <a:srgbClr val="006600"/>
      </a:dk2>
      <a:lt2>
        <a:srgbClr val="E5EFE5"/>
      </a:lt2>
      <a:accent1>
        <a:srgbClr val="006600"/>
      </a:accent1>
      <a:accent2>
        <a:srgbClr val="FF9933"/>
      </a:accent2>
      <a:accent3>
        <a:srgbClr val="FFFFFF"/>
      </a:accent3>
      <a:accent4>
        <a:srgbClr val="000000"/>
      </a:accent4>
      <a:accent5>
        <a:srgbClr val="66A366"/>
      </a:accent5>
      <a:accent6>
        <a:srgbClr val="FFCC99"/>
      </a:accent6>
      <a:hlink>
        <a:srgbClr val="FF9933"/>
      </a:hlink>
      <a:folHlink>
        <a:srgbClr val="FFCC99"/>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D6B185EDE997545AA5D34955222287F" ma:contentTypeVersion="9" ma:contentTypeDescription="Luo uusi asiakirja." ma:contentTypeScope="" ma:versionID="a11d9999903674889d0b67e8fca71f83">
  <xsd:schema xmlns:xsd="http://www.w3.org/2001/XMLSchema" xmlns:xs="http://www.w3.org/2001/XMLSchema" xmlns:p="http://schemas.microsoft.com/office/2006/metadata/properties" xmlns:ns1="http://schemas.microsoft.com/sharepoint/v3" xmlns:ns2="367061aa-9e88-40f9-a868-f658d075011e" xmlns:ns3="7b78b0f7-9cd3-4b9c-b5c8-b0d1ace4bafb" targetNamespace="http://schemas.microsoft.com/office/2006/metadata/properties" ma:root="true" ma:fieldsID="16236b2d12cae08adb24dd154caaffb6" ns1:_="" ns2:_="" ns3:_="">
    <xsd:import namespace="http://schemas.microsoft.com/sharepoint/v3"/>
    <xsd:import namespace="367061aa-9e88-40f9-a868-f658d075011e"/>
    <xsd:import namespace="7b78b0f7-9cd3-4b9c-b5c8-b0d1ace4bafb"/>
    <xsd:element name="properties">
      <xsd:complexType>
        <xsd:sequence>
          <xsd:element name="documentManagement">
            <xsd:complexType>
              <xsd:all>
                <xsd:element ref="ns2:TaxCatchAll" minOccurs="0"/>
                <xsd:element ref="ns2:TaxKeywordTaxHTField" minOccurs="0"/>
                <xsd:element ref="ns3:VeroDocumentType" minOccurs="0"/>
                <xsd:element ref="ns1:_dlc_ExpireDateSaved" minOccurs="0"/>
                <xsd:element ref="ns1:_dlc_ExpireDate" minOccurs="0"/>
                <xsd:element ref="ns1:_dlc_Exempt" minOccurs="0"/>
                <xsd:element ref="ns3:P_x00e4_iv_x00e4_m_x00e4__x00e4_r_x00e4_" minOccurs="0"/>
                <xsd:element ref="ns3:Prosessivastaavien_x0020_vastuualueet" minOccurs="0"/>
                <xsd:element ref="ns3:VeroLanguag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Alkuperäinen vanhenemispäivämäärä" ma:description="" ma:hidden="true" ma:internalName="_dlc_ExpireDateSaved" ma:readOnly="true">
      <xsd:simpleType>
        <xsd:restriction base="dms:DateTime"/>
      </xsd:simpleType>
    </xsd:element>
    <xsd:element name="_dlc_ExpireDate" ma:index="13" nillable="true" ma:displayName="Vanhenemispäivämäärä" ma:description="" ma:hidden="true" ma:indexed="true" ma:internalName="_dlc_ExpireDate" ma:readOnly="true">
      <xsd:simpleType>
        <xsd:restriction base="dms:DateTime"/>
      </xsd:simpleType>
    </xsd:element>
    <xsd:element name="_dlc_Exempt" ma:index="14" nillable="true" ma:displayName="Vapauta käytännöstä"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061aa-9e88-40f9-a868-f658d075011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896f630-5c56-4175-bc2c-1a3cffb8a478}" ma:internalName="TaxCatchAll" ma:showField="CatchAllData" ma:web="{27cc39b1-588c-4adb-b21f-4d75dad92ca0}">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Yrityksen avainsanat" ma:fieldId="{23f27201-bee3-471e-b2e7-b64fd8b7ca38}" ma:taxonomyMulti="true" ma:sspId="f4ad869e-8771-4c47-8567-6d44bf76f8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78b0f7-9cd3-4b9c-b5c8-b0d1ace4bafb" elementFormDefault="qualified">
    <xsd:import namespace="http://schemas.microsoft.com/office/2006/documentManagement/types"/>
    <xsd:import namespace="http://schemas.microsoft.com/office/infopath/2007/PartnerControls"/>
    <xsd:element name="VeroDocumentType" ma:index="11" nillable="true" ma:displayName="Dokumentin tyyppi" ma:internalName="VeroDocumentType">
      <xsd:simpleType>
        <xsd:restriction base="dms:Choice">
          <xsd:enumeration value="Aikataulu"/>
          <xsd:enumeration value="Asettamispäätös"/>
          <xsd:enumeration value="Demo"/>
          <xsd:enumeration value="Esityslista"/>
          <xsd:enumeration value="Esitysmateriaali"/>
          <xsd:enumeration value="Kansilehti"/>
          <xsd:enumeration value="Kirje"/>
          <xsd:enumeration value="Kirjepohja"/>
          <xsd:enumeration value="Kutsu"/>
          <xsd:enumeration value="Kuva"/>
          <xsd:enumeration value="Laskelma"/>
          <xsd:enumeration value="Laskuri"/>
          <xsd:enumeration value="Lausunto"/>
          <xsd:enumeration value="Luonnos"/>
          <xsd:enumeration value="Muistio"/>
          <xsd:enumeration value="Muutoslomake"/>
          <xsd:enumeration value="Määrittely"/>
          <xsd:enumeration value="Ohje"/>
          <xsd:enumeration value="Päätös"/>
          <xsd:enumeration value="Pöytäkirja"/>
          <xsd:enumeration value="Raportti"/>
          <xsd:enumeration value="Ratkaisu"/>
          <xsd:enumeration value="Saate"/>
          <xsd:enumeration value="Suunnitelma"/>
          <xsd:enumeration value="Tiedote"/>
          <xsd:enumeration value="Tilasto"/>
          <xsd:enumeration value="Uutinen"/>
          <xsd:enumeration value="Uutiskirje"/>
        </xsd:restriction>
      </xsd:simpleType>
    </xsd:element>
    <xsd:element name="P_x00e4_iv_x00e4_m_x00e4__x00e4_r_x00e4_" ma:index="15" nillable="true" ma:displayName="Päivämäärä" ma:format="DateOnly" ma:internalName="P_x00e4_iv_x00e4_m_x00e4__x00e4_r_x00e4_">
      <xsd:simpleType>
        <xsd:restriction base="dms:DateTime"/>
      </xsd:simpleType>
    </xsd:element>
    <xsd:element name="Prosessivastaavien_x0020_vastuualueet" ma:index="16" nillable="true" ma:displayName="Prosessivastaavien vastuualueet" ma:internalName="Prosessivastaavien_x0020_vastuualueet">
      <xsd:complexType>
        <xsd:complexContent>
          <xsd:extension base="dms:MultiChoice">
            <xsd:sequence>
              <xsd:element name="Value" maxOccurs="unbounded" minOccurs="0" nillable="true">
                <xsd:simpleType>
                  <xsd:restriction base="dms:Choice">
                    <xsd:enumeration value="Palkan- ja eläkkeensaajat"/>
                    <xsd:enumeration value="Yrittäjät ja maa- ja metsätaloudenharjoittajat"/>
                    <xsd:enumeration value="Muut henkilöasiakkaat"/>
                    <xsd:enumeration value="Ahvenanmaan asiakkaat"/>
                    <xsd:enumeration value="Suuret yritykset"/>
                    <xsd:enumeration value="Keskisuuret yritykset"/>
                    <xsd:enumeration value="Julkisyhteisöt, yhdistykset ja muut yhteisöt"/>
                    <xsd:enumeration value="Pienet ja uudet yritykset"/>
                    <xsd:enumeration value="Maksuliikenne ja perintä"/>
                  </xsd:restriction>
                </xsd:simpleType>
              </xsd:element>
            </xsd:sequence>
          </xsd:extension>
        </xsd:complexContent>
      </xsd:complexType>
    </xsd:element>
    <xsd:element name="VeroLanguage" ma:index="17" ma:displayName="Kieli" ma:default="Suomi" ma:format="Dropdown" ma:internalName="VeroLanguage">
      <xsd:simpleType>
        <xsd:restriction base="dms:Choice">
          <xsd:enumeration value="Suomi"/>
          <xsd:enumeration value="Svenska"/>
          <xsd:enumeration value="English"/>
          <xsd:enumeration value="Saame"/>
          <xsd:enumeration value="Muu / Ann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67061aa-9e88-40f9-a868-f658d075011e">
      <Value>44</Value>
      <Value>43</Value>
      <Value>42</Value>
    </TaxCatchAll>
    <TaxKeywordTaxHTField xmlns="367061aa-9e88-40f9-a868-f658d075011e">
      <Terms xmlns="http://schemas.microsoft.com/office/infopath/2007/PartnerControls">
        <TermInfo xmlns="http://schemas.microsoft.com/office/infopath/2007/PartnerControls">
          <TermName xmlns="http://schemas.microsoft.com/office/infopath/2007/PartnerControls">varuskunta</TermName>
          <TermId xmlns="http://schemas.microsoft.com/office/infopath/2007/PartnerControls">8f17363b-4069-4836-bc73-a9693b767054</TermId>
        </TermInfo>
        <TermInfo xmlns="http://schemas.microsoft.com/office/infopath/2007/PartnerControls">
          <TermName xmlns="http://schemas.microsoft.com/office/infopath/2007/PartnerControls">nuoriso</TermName>
          <TermId xmlns="http://schemas.microsoft.com/office/infopath/2007/PartnerControls">84c985e8-f2c4-470b-92ad-00ff04f900ff</TermId>
        </TermInfo>
        <TermInfo xmlns="http://schemas.microsoft.com/office/infopath/2007/PartnerControls">
          <TermName xmlns="http://schemas.microsoft.com/office/infopath/2007/PartnerControls">nuoret</TermName>
          <TermId xmlns="http://schemas.microsoft.com/office/infopath/2007/PartnerControls">4f460ec4-18dd-4161-a30b-4c53b49b93b1</TermId>
        </TermInfo>
      </Terms>
    </TaxKeywordTaxHTField>
    <_dlc_ExpireDateSaved xmlns="http://schemas.microsoft.com/sharepoint/v3" xsi:nil="true"/>
    <_dlc_ExpireDate xmlns="http://schemas.microsoft.com/sharepoint/v3">2020-12-16T08:04:09+00:00</_dlc_ExpireDate>
    <VeroDocumentType xmlns="7b78b0f7-9cd3-4b9c-b5c8-b0d1ace4bafb" xsi:nil="true"/>
    <VeroLanguage xmlns="7b78b0f7-9cd3-4b9c-b5c8-b0d1ace4bafb">Suomi</VeroLanguage>
    <P_x00e4_iv_x00e4_m_x00e4__x00e4_r_x00e4_ xmlns="7b78b0f7-9cd3-4b9c-b5c8-b0d1ace4bafb" xsi:nil="true"/>
    <Prosessivastaavien_x0020_vastuualueet xmlns="7b78b0f7-9cd3-4b9c-b5c8-b0d1ace4bafb">
      <Value>Muut henkilöasiakkaat</Value>
    </Prosessivastaavien_x0020_vastuualueet>
  </documentManagement>
</p:properties>
</file>

<file path=customXml/itemProps1.xml><?xml version="1.0" encoding="utf-8"?>
<ds:datastoreItem xmlns:ds="http://schemas.openxmlformats.org/officeDocument/2006/customXml" ds:itemID="{0BF71AAB-378B-432E-AD56-904C87DBD2A8}">
  <ds:schemaRefs>
    <ds:schemaRef ds:uri="http://schemas.microsoft.com/sharepoint/v3/contenttype/forms"/>
  </ds:schemaRefs>
</ds:datastoreItem>
</file>

<file path=customXml/itemProps2.xml><?xml version="1.0" encoding="utf-8"?>
<ds:datastoreItem xmlns:ds="http://schemas.openxmlformats.org/officeDocument/2006/customXml" ds:itemID="{CA663F2A-CD79-4829-895C-F2142CF866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7061aa-9e88-40f9-a868-f658d075011e"/>
    <ds:schemaRef ds:uri="7b78b0f7-9cd3-4b9c-b5c8-b0d1ace4b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78A534-1DA0-45A3-B5EB-907DCE76B45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7b78b0f7-9cd3-4b9c-b5c8-b0d1ace4bafb"/>
    <ds:schemaRef ds:uri="367061aa-9e88-40f9-a868-f658d07501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Esitys2</Template>
  <TotalTime>1032</TotalTime>
  <Words>1999</Words>
  <Application>Microsoft Office PowerPoint</Application>
  <PresentationFormat>Mukautettu</PresentationFormat>
  <Paragraphs>278</Paragraphs>
  <Slides>17</Slides>
  <Notes>16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Times New Roman</vt:lpstr>
      <vt:lpstr>Wingdings</vt:lpstr>
      <vt:lpstr>0800 Verohallinto laajakuva 16.9</vt:lpstr>
      <vt:lpstr>Siviilipalvelusvelvollinen ja verot</vt:lpstr>
      <vt:lpstr>Verovaroilla kustannetaan</vt:lpstr>
      <vt:lpstr>Verokortti</vt:lpstr>
      <vt:lpstr>Tarvitsen uuden verokortin</vt:lpstr>
      <vt:lpstr>Mitä tietoja tarvitsen uutta verokorttia varten? </vt:lpstr>
      <vt:lpstr>Opintoraha ja etuudet</vt:lpstr>
      <vt:lpstr>Tee uusi verokortti netissä</vt:lpstr>
      <vt:lpstr>Veronumero</vt:lpstr>
      <vt:lpstr>Pimeä työ ei kannata</vt:lpstr>
      <vt:lpstr>Veroilmoitus verkossa</vt:lpstr>
      <vt:lpstr>Verottajan vinkit uudelle yrittäjälle</vt:lpstr>
      <vt:lpstr>Pikavipit - ole tarkkana</vt:lpstr>
      <vt:lpstr>Jos verojenmaksuvaikeudet yllättävät</vt:lpstr>
      <vt:lpstr>Vero.fi auttaa eteenpäin</vt:lpstr>
      <vt:lpstr>Verokampus - vero-opetussivusto nuorille </vt:lpstr>
      <vt:lpstr>Seuraatko meitä jo sosiaalisessa mediassa?</vt:lpstr>
      <vt:lpstr>PowerPoint-esitys</vt:lpstr>
    </vt:vector>
  </TitlesOfParts>
  <Manager>Verohallinto</Manager>
  <Company>Verohallinto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Siviilipalvelusvelvollinen ja verot</dc:title>
  <dc:subject>Verohallinnon PowerPoint-esityspohja</dc:subject>
  <dc:creator>Harriet Mallenius</dc:creator>
  <cp:keywords>nuoret; nuoriso; varuskunta</cp:keywords>
  <cp:lastModifiedBy>Kohtamäki Riikka (Viestintä/Seinäjoki)</cp:lastModifiedBy>
  <cp:revision>111</cp:revision>
  <cp:lastPrinted>2013-05-27T10:50:07Z</cp:lastPrinted>
  <dcterms:created xsi:type="dcterms:W3CDTF">2013-05-22T10:48:38Z</dcterms:created>
  <dcterms:modified xsi:type="dcterms:W3CDTF">2021-01-12T07:47:21Z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0x0101004D6B185EDE997545AA5D34955222287F</vt:lpwstr>
  </property>
  <property fmtid="{D5CDD505-2E9C-101B-9397-08002B2CF9AE}" pid="3" name="_dlc_policyId">
    <vt:lpwstr>/tyotilat/eo/Jaetut asiakirjat</vt:lpwstr>
  </property>
  <property fmtid="{D5CDD505-2E9C-101B-9397-08002B2CF9AE}" pid="4"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5" name="TaxKeyword">
    <vt:lpwstr>44;#varuskunta|8f17363b-4069-4836-bc73-a9693b767054;#43;#nuoriso|84c985e8-f2c4-470b-92ad-00ff04f900ff;#42;#nuoret|4f460ec4-18dd-4161-a30b-4c53b49b93b1</vt:lpwstr>
  </property>
  <property fmtid="{D5CDD505-2E9C-101B-9397-08002B2CF9AE}" pid="6" name="IsMyDocuments">
    <vt:bool>true</vt:bool>
  </property>
</Properties>
</file>