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5" r:id="rId6"/>
    <p:sldId id="277" r:id="rId7"/>
    <p:sldId id="276" r:id="rId8"/>
    <p:sldId id="279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3" r:id="rId17"/>
    <p:sldId id="265" r:id="rId18"/>
    <p:sldId id="266" r:id="rId19"/>
    <p:sldId id="267" r:id="rId20"/>
    <p:sldId id="268" r:id="rId21"/>
    <p:sldId id="269" r:id="rId22"/>
    <p:sldId id="270" r:id="rId23"/>
    <p:sldId id="272" r:id="rId24"/>
    <p:sldId id="271" r:id="rId25"/>
    <p:sldId id="273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347">
          <p15:clr>
            <a:srgbClr val="A4A3A4"/>
          </p15:clr>
        </p15:guide>
        <p15:guide id="6" pos="73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0CC"/>
    <a:srgbClr val="E5E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4" autoAdjust="0"/>
    <p:restoredTop sz="94660"/>
  </p:normalViewPr>
  <p:slideViewPr>
    <p:cSldViewPr showGuides="1">
      <p:cViewPr varScale="1">
        <p:scale>
          <a:sx n="75" d="100"/>
          <a:sy n="75" d="100"/>
        </p:scale>
        <p:origin x="518" y="48"/>
      </p:cViewPr>
      <p:guideLst>
        <p:guide orient="horz" pos="2160"/>
        <p:guide pos="3840"/>
        <p:guide orient="horz" pos="981"/>
        <p:guide orient="horz" pos="3884"/>
        <p:guide pos="347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58622-11CD-4778-A0E0-304E94DE8553}" type="datetimeFigureOut">
              <a:rPr lang="en-GB" sz="800" smtClean="0"/>
              <a:t>16/11/2017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DB31-10C7-4D6C-96E2-36394A4847F2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315033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7CC1B8C-6899-405B-94D6-1C512023955B}" type="datetimeFigureOut">
              <a:rPr lang="en-GB" smtClean="0"/>
              <a:pPr/>
              <a:t>16/11/2017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48DCB88-824E-4CE8-81C9-5F4E91378A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71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48" y="1557338"/>
            <a:ext cx="691329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1557338"/>
            <a:ext cx="3672927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557338"/>
            <a:ext cx="11090275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65122" y="332150"/>
            <a:ext cx="1176016" cy="360000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 smtClean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3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608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132857"/>
            <a:ext cx="5401121" cy="40329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132857"/>
            <a:ext cx="5401122" cy="40329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6240017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3" y="2205038"/>
            <a:ext cx="5400675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40017" y="2205038"/>
            <a:ext cx="5401122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50863" y="2204864"/>
            <a:ext cx="11090275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11090274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4" y="2205038"/>
            <a:ext cx="11090274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00" y="5373216"/>
            <a:ext cx="0" cy="7926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9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338"/>
            <a:ext cx="12192000" cy="530066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8" name="Group 57"/>
          <p:cNvGrpSpPr>
            <a:grpSpLocks noChangeAspect="1"/>
          </p:cNvGrpSpPr>
          <p:nvPr userDrawn="1"/>
        </p:nvGrpSpPr>
        <p:grpSpPr>
          <a:xfrm>
            <a:off x="3901131" y="2274360"/>
            <a:ext cx="4381309" cy="2077137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289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 userDrawn="1"/>
        </p:nvGrpSpPr>
        <p:grpSpPr>
          <a:xfrm>
            <a:off x="3964982" y="2324561"/>
            <a:ext cx="4262035" cy="2026588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15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 userDrawn="1"/>
        </p:nvGrpSpPr>
        <p:grpSpPr>
          <a:xfrm>
            <a:off x="4087629" y="2279594"/>
            <a:ext cx="4016741" cy="237436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49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557338"/>
            <a:ext cx="7416799" cy="1727646"/>
          </a:xfr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 dirty="0" smtClean="0"/>
              <a:t>Add your thank you message here.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3" y="3602038"/>
            <a:ext cx="7416799" cy="133913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Your contact details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9285640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50863" y="3429000"/>
            <a:ext cx="12241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 userDrawn="1"/>
        </p:nvSpPr>
        <p:spPr bwMode="auto">
          <a:xfrm>
            <a:off x="911424" y="69269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 userDrawn="1"/>
        </p:nvSpPr>
        <p:spPr bwMode="auto">
          <a:xfrm>
            <a:off x="550863" y="69215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 userDrawn="1"/>
        </p:nvSpPr>
        <p:spPr bwMode="auto">
          <a:xfrm>
            <a:off x="1631504" y="692150"/>
            <a:ext cx="288000" cy="288000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 userDrawn="1"/>
        </p:nvSpPr>
        <p:spPr bwMode="auto">
          <a:xfrm>
            <a:off x="2351584" y="692150"/>
            <a:ext cx="288000" cy="288000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 userDrawn="1"/>
        </p:nvSpPr>
        <p:spPr bwMode="auto">
          <a:xfrm>
            <a:off x="1271464" y="69215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 userDrawn="1"/>
        </p:nvSpPr>
        <p:spPr bwMode="auto">
          <a:xfrm>
            <a:off x="1990651" y="692150"/>
            <a:ext cx="288925" cy="288925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1"/>
          <p:cNvSpPr>
            <a:spLocks noEditPoints="1"/>
          </p:cNvSpPr>
          <p:nvPr userDrawn="1"/>
        </p:nvSpPr>
        <p:spPr bwMode="auto">
          <a:xfrm>
            <a:off x="2711450" y="677863"/>
            <a:ext cx="301625" cy="30321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223792" y="1556792"/>
            <a:ext cx="3744416" cy="3744416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0" name="Freeform 6"/>
          <p:cNvSpPr>
            <a:spLocks noChangeAspect="1" noEditPoints="1"/>
          </p:cNvSpPr>
          <p:nvPr userDrawn="1"/>
        </p:nvSpPr>
        <p:spPr bwMode="auto">
          <a:xfrm>
            <a:off x="5345158" y="5904088"/>
            <a:ext cx="1326906" cy="405232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92051"/>
            <a:ext cx="23544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 smtClean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1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6"/>
          <p:cNvSpPr>
            <a:spLocks noChangeAspect="1" noEditPoints="1"/>
          </p:cNvSpPr>
          <p:nvPr userDrawn="1"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43472" y="1920298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343472" y="263691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343472" y="335699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343472" y="407707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343472" y="479715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032104" y="1920298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032104" y="263691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032104" y="335699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032104" y="407707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032104" y="479715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6913289" cy="935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557338"/>
            <a:ext cx="6913289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381328"/>
            <a:ext cx="5184576" cy="1432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2" y="0"/>
            <a:ext cx="4224337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557338"/>
            <a:ext cx="6913561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96F-8FB3-45CA-B8AC-1736963B475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9353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557338"/>
            <a:ext cx="11090275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381328"/>
            <a:ext cx="1142184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7AF4796F-8FB3-45CA-B8AC-1736963B475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568" y="6381328"/>
            <a:ext cx="943357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60" y="6381328"/>
            <a:ext cx="225348" cy="14329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(c)" hidden="1"/>
          <p:cNvSpPr txBox="1"/>
          <p:nvPr/>
        </p:nvSpPr>
        <p:spPr>
          <a:xfrm>
            <a:off x="11928810" y="6885480"/>
            <a:ext cx="25648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</a:t>
            </a:r>
            <a:r>
              <a:rPr lang="fi-FI" sz="200" baseline="0" dirty="0" smtClean="0">
                <a:solidFill>
                  <a:schemeClr val="bg1"/>
                </a:solidFill>
              </a:rPr>
              <a:t>verohallinto</a:t>
            </a:r>
            <a:endParaRPr lang="en-GB" sz="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5" r:id="rId3"/>
    <p:sldLayoutId id="2147483672" r:id="rId4"/>
    <p:sldLayoutId id="2147483668" r:id="rId5"/>
    <p:sldLayoutId id="2147483650" r:id="rId6"/>
    <p:sldLayoutId id="2147483674" r:id="rId7"/>
    <p:sldLayoutId id="2147483659" r:id="rId8"/>
    <p:sldLayoutId id="2147483666" r:id="rId9"/>
    <p:sldLayoutId id="2147483667" r:id="rId10"/>
    <p:sldLayoutId id="2147483678" r:id="rId11"/>
    <p:sldLayoutId id="2147483673" r:id="rId12"/>
    <p:sldLayoutId id="2147483682" r:id="rId13"/>
    <p:sldLayoutId id="2147483651" r:id="rId14"/>
    <p:sldLayoutId id="2147483664" r:id="rId15"/>
    <p:sldLayoutId id="2147483676" r:id="rId16"/>
    <p:sldLayoutId id="2147483661" r:id="rId17"/>
    <p:sldLayoutId id="2147483660" r:id="rId18"/>
    <p:sldLayoutId id="2147483665" r:id="rId19"/>
    <p:sldLayoutId id="2147483677" r:id="rId20"/>
    <p:sldLayoutId id="2147483652" r:id="rId21"/>
    <p:sldLayoutId id="2147483653" r:id="rId22"/>
    <p:sldLayoutId id="2147483656" r:id="rId23"/>
    <p:sldLayoutId id="2147483657" r:id="rId24"/>
    <p:sldLayoutId id="2147483654" r:id="rId25"/>
    <p:sldLayoutId id="2147483658" r:id="rId26"/>
    <p:sldLayoutId id="2147483655" r:id="rId27"/>
    <p:sldLayoutId id="2147483679" r:id="rId28"/>
    <p:sldLayoutId id="2147483680" r:id="rId29"/>
    <p:sldLayoutId id="2147483681" r:id="rId30"/>
    <p:sldLayoutId id="2147483669" r:id="rId31"/>
    <p:sldLayoutId id="2147483670" r:id="rId32"/>
    <p:sldLayoutId id="2147483671" r:id="rId33"/>
    <p:sldLayoutId id="2147483684" r:id="rId34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vero.fi/sahkoiset-asiointipalvelut/omavero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.fi/omaver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OmaVero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89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43"/>
            <a:ext cx="7068108" cy="6800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5548" y="1500184"/>
            <a:ext cx="4207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i-FI" sz="2000" dirty="0" smtClean="0"/>
              <a:t>Oikealla </a:t>
            </a:r>
            <a:r>
              <a:rPr lang="fi-FI" sz="2000" dirty="0"/>
              <a:t>näet listan kaikista veroista, joita tällä </a:t>
            </a:r>
            <a:r>
              <a:rPr lang="fi-FI" sz="2000" dirty="0" smtClean="0"/>
              <a:t>hetkellä voit </a:t>
            </a:r>
            <a:r>
              <a:rPr lang="fi-FI" sz="2000" dirty="0" err="1"/>
              <a:t>OmaVerossa</a:t>
            </a:r>
            <a:r>
              <a:rPr lang="fi-FI" sz="2000" dirty="0"/>
              <a:t> ilmoittaa. </a:t>
            </a:r>
            <a:endParaRPr lang="fi-FI" sz="2000" dirty="0" smtClean="0"/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fi-FI" sz="2000" dirty="0"/>
          </a:p>
          <a:p>
            <a:pPr marL="0" lvl="1"/>
            <a:r>
              <a:rPr lang="fi-FI" sz="2000" dirty="0" smtClean="0"/>
              <a:t>Kohdassa </a:t>
            </a:r>
            <a:r>
              <a:rPr lang="fi-FI" sz="2000" dirty="0"/>
              <a:t>Arvonlisävero </a:t>
            </a:r>
            <a:r>
              <a:rPr lang="fi-FI" sz="2000" dirty="0" smtClean="0"/>
              <a:t>klikkaa kohtaa: </a:t>
            </a:r>
            <a:r>
              <a:rPr lang="fi-FI" sz="2000" b="1" dirty="0" smtClean="0"/>
              <a:t>Valitse </a:t>
            </a:r>
            <a:r>
              <a:rPr lang="fi-FI" sz="2000" b="1" dirty="0"/>
              <a:t>kausi</a:t>
            </a:r>
            <a:r>
              <a:rPr lang="fi-FI" sz="2000" dirty="0"/>
              <a:t>. 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6841265" y="2072089"/>
            <a:ext cx="504056" cy="2880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6"/>
            <a:ext cx="8700196" cy="6830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2304" y="932857"/>
            <a:ext cx="29204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Valitse </a:t>
            </a:r>
            <a:r>
              <a:rPr lang="fi-FI" sz="2000" dirty="0"/>
              <a:t>oikea verokausi ja klikkaa </a:t>
            </a:r>
            <a:r>
              <a:rPr lang="fi-FI" sz="2000" dirty="0" smtClean="0"/>
              <a:t>kohtaa:</a:t>
            </a:r>
          </a:p>
          <a:p>
            <a:r>
              <a:rPr lang="fi-FI" sz="2000" b="1" dirty="0" smtClean="0"/>
              <a:t>Tee </a:t>
            </a:r>
            <a:r>
              <a:rPr lang="fi-FI" sz="2000" b="1" dirty="0"/>
              <a:t>ilmoitus</a:t>
            </a:r>
            <a:r>
              <a:rPr lang="fi-FI" sz="2000" dirty="0"/>
              <a:t>.</a:t>
            </a:r>
          </a:p>
          <a:p>
            <a:endParaRPr lang="fi-FI" sz="1400" dirty="0"/>
          </a:p>
          <a:p>
            <a:endParaRPr lang="fi-FI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600" dirty="0" err="1" smtClean="0"/>
              <a:t>OmaVerossa</a:t>
            </a:r>
            <a:r>
              <a:rPr lang="fi-FI" sz="1600" dirty="0" smtClean="0"/>
              <a:t> </a:t>
            </a:r>
            <a:r>
              <a:rPr lang="fi-FI" sz="1600" dirty="0"/>
              <a:t>verokausi näytetään kauden päättymispäivän mukaan</a:t>
            </a:r>
            <a:r>
              <a:rPr lang="fi-FI" sz="16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600" dirty="0" smtClean="0"/>
              <a:t>Jos </a:t>
            </a:r>
            <a:r>
              <a:rPr lang="fi-FI" sz="1600" dirty="0"/>
              <a:t>olet vuosimenettelyssä, kausia on luettelossa vain yksi, </a:t>
            </a:r>
            <a:r>
              <a:rPr lang="fi-FI" sz="1600" dirty="0" smtClean="0"/>
              <a:t>31.12.2017. </a:t>
            </a:r>
          </a:p>
          <a:p>
            <a:endParaRPr lang="fi-FI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600" dirty="0"/>
              <a:t>Jos olet tehnyt Omavero-palvelussa arvonlisäveroilmoituksia aiemminkin, ne </a:t>
            </a:r>
            <a:r>
              <a:rPr lang="fi-FI" sz="1600" dirty="0" smtClean="0"/>
              <a:t>näkyvät </a:t>
            </a:r>
            <a:r>
              <a:rPr lang="fi-FI" sz="1600" dirty="0"/>
              <a:t>tämän sivun luettelossa.</a:t>
            </a:r>
          </a:p>
          <a:p>
            <a:endParaRPr lang="fi-FI" dirty="0"/>
          </a:p>
          <a:p>
            <a:endParaRPr lang="fi-FI" b="1" dirty="0" smtClean="0"/>
          </a:p>
          <a:p>
            <a:endParaRPr lang="fi-FI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3719736" y="2132856"/>
            <a:ext cx="783405" cy="2880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1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4"/>
            <a:ext cx="6526346" cy="6735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4072" y="332656"/>
            <a:ext cx="4466213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Täytä ilmoituksen tiedot</a:t>
            </a:r>
          </a:p>
          <a:p>
            <a:endParaRPr lang="fi-FI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dirty="0"/>
              <a:t>Omat tietosi ovat ilmoituksella valmiina</a:t>
            </a:r>
            <a:r>
              <a:rPr lang="fi-FI" sz="1400" dirty="0" smtClean="0"/>
              <a:t>.</a:t>
            </a:r>
          </a:p>
          <a:p>
            <a:endParaRPr lang="fi-FI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dirty="0" smtClean="0"/>
              <a:t>Jos </a:t>
            </a:r>
            <a:r>
              <a:rPr lang="fi-FI" sz="1400" dirty="0"/>
              <a:t>sinulla ei ole ollut arvonlisäverollista toimintaa vuonna </a:t>
            </a:r>
            <a:r>
              <a:rPr lang="fi-FI" sz="1400" dirty="0" smtClean="0"/>
              <a:t>2017, </a:t>
            </a:r>
            <a:r>
              <a:rPr lang="fi-FI" sz="1400" dirty="0"/>
              <a:t>ruksaa </a:t>
            </a:r>
            <a:r>
              <a:rPr lang="fi-FI" sz="1400" b="1" dirty="0"/>
              <a:t>Ei toimintaa verokaudella -ruutu</a:t>
            </a:r>
            <a:r>
              <a:rPr lang="fi-FI" sz="1400" dirty="0"/>
              <a:t>. Pääset tämän jälkeen lähettämään ilmoituksen</a:t>
            </a:r>
            <a:r>
              <a:rPr lang="fi-FI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sz="1400" dirty="0"/>
          </a:p>
          <a:p>
            <a:pPr lvl="1"/>
            <a:r>
              <a:rPr lang="fi-FI" sz="1200" dirty="0" smtClean="0"/>
              <a:t>Huomaa, että pelkkää </a:t>
            </a:r>
            <a:r>
              <a:rPr lang="fi-FI" sz="1200" dirty="0"/>
              <a:t>metsätaloutta harjoittavan tarvitse antaa lainkaan ilmoitusta, jos </a:t>
            </a:r>
            <a:r>
              <a:rPr lang="fi-FI" sz="1200" dirty="0" smtClean="0"/>
              <a:t>verokauden aikana ei </a:t>
            </a:r>
            <a:r>
              <a:rPr lang="fi-FI" sz="1200" dirty="0"/>
              <a:t>ole ollut </a:t>
            </a:r>
            <a:r>
              <a:rPr lang="fi-FI" sz="1200" dirty="0" smtClean="0"/>
              <a:t>arvonlisäverollisia </a:t>
            </a:r>
            <a:r>
              <a:rPr lang="fi-FI" sz="1200" dirty="0"/>
              <a:t>myyntejä tai </a:t>
            </a:r>
            <a:r>
              <a:rPr lang="fi-FI" sz="1200" dirty="0" smtClean="0"/>
              <a:t>hankintoja!</a:t>
            </a:r>
            <a:endParaRPr lang="fi-FI" sz="1200" dirty="0"/>
          </a:p>
          <a:p>
            <a:r>
              <a:rPr lang="fi-FI" sz="14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dirty="0" smtClean="0"/>
              <a:t>Jos </a:t>
            </a:r>
            <a:r>
              <a:rPr lang="fi-FI" sz="1400" dirty="0"/>
              <a:t>sinulla on ollut arvonlisäverollista toimintaa, täytä saamasi arvonlisäverot </a:t>
            </a:r>
            <a:r>
              <a:rPr lang="fi-FI" sz="1400" dirty="0" smtClean="0"/>
              <a:t>kohtaan </a:t>
            </a:r>
            <a:r>
              <a:rPr lang="fi-FI" sz="1400" dirty="0"/>
              <a:t>Vero kotimaan myynneistä verokannoittain</a:t>
            </a:r>
            <a:r>
              <a:rPr lang="fi-FI" sz="1400" dirty="0" smtClean="0"/>
              <a:t>.</a:t>
            </a:r>
          </a:p>
          <a:p>
            <a:endParaRPr lang="fi-FI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400" dirty="0" smtClean="0"/>
              <a:t>Jos </a:t>
            </a:r>
            <a:r>
              <a:rPr lang="fi-FI" sz="1400" dirty="0"/>
              <a:t>olet ostanut tavaroita tai palveluita muista EU-maista tai sinulla on ollut käännetyn arvonlisäveron alaista toimintaa, täytä tiedot niistä Vero ostoista -kohtaan. Kohta Vero rakentamispalveluista ja metalliromun ostoista tarkoittaa siis näitä ostettaessa maksetun arvonlisäveron osuutta</a:t>
            </a:r>
            <a:r>
              <a:rPr lang="fi-FI" sz="1400" dirty="0" smtClean="0"/>
              <a:t>.</a:t>
            </a:r>
          </a:p>
          <a:p>
            <a:endParaRPr lang="fi-FI" sz="1400" dirty="0" smtClean="0"/>
          </a:p>
          <a:p>
            <a:pPr marL="457200" lvl="2"/>
            <a:r>
              <a:rPr lang="fi-FI" sz="1200" dirty="0"/>
              <a:t>Huomaa, että ilmoituksella on pakollisia tietopareja. Esimerkiksi, jos ilmoitat veron EU-ostoista, sinun on täytettävä myös sitä koskeva lisätietokenttä (Myynnit ja ostot)! Muuten et voi lähettää ilmoitusta.</a:t>
            </a:r>
          </a:p>
          <a:p>
            <a:endParaRPr lang="fi-FI" sz="1400" dirty="0"/>
          </a:p>
          <a:p>
            <a:r>
              <a:rPr lang="fi-FI" sz="1400" dirty="0" smtClean="0"/>
              <a:t> </a:t>
            </a:r>
            <a:endParaRPr lang="fi-FI" sz="1400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dirty="0"/>
          </a:p>
          <a:p>
            <a:endParaRPr lang="fi-FI" b="1" dirty="0" smtClean="0"/>
          </a:p>
          <a:p>
            <a:endParaRPr lang="fi-FI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1559496" y="1652327"/>
            <a:ext cx="504056" cy="2880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ight Arrow 3"/>
          <p:cNvSpPr/>
          <p:nvPr/>
        </p:nvSpPr>
        <p:spPr>
          <a:xfrm rot="10800000">
            <a:off x="2706010" y="3204585"/>
            <a:ext cx="504056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8"/>
          <p:cNvSpPr/>
          <p:nvPr/>
        </p:nvSpPr>
        <p:spPr>
          <a:xfrm rot="10800000">
            <a:off x="4511824" y="4365104"/>
            <a:ext cx="567680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ight Arrow 9"/>
          <p:cNvSpPr/>
          <p:nvPr/>
        </p:nvSpPr>
        <p:spPr>
          <a:xfrm rot="10800000">
            <a:off x="4530280" y="5089241"/>
            <a:ext cx="576064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583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46752"/>
            <a:ext cx="6408712" cy="6827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6283" y="548679"/>
            <a:ext cx="49685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/>
              <a:t>Täytä ilmoituksen tiedot</a:t>
            </a:r>
          </a:p>
          <a:p>
            <a:endParaRPr lang="fi-FI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smtClean="0"/>
              <a:t>Merkitse </a:t>
            </a:r>
            <a:r>
              <a:rPr lang="fi-FI" dirty="0"/>
              <a:t>ostoissa maksamasi arvonlisäveron määrä kohtaan Verokauden vähennettävä </a:t>
            </a:r>
            <a:r>
              <a:rPr lang="fi-FI" dirty="0" smtClean="0"/>
              <a:t>vero.</a:t>
            </a:r>
          </a:p>
          <a:p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smtClean="0"/>
              <a:t>Jos </a:t>
            </a:r>
            <a:r>
              <a:rPr lang="fi-FI" dirty="0"/>
              <a:t>olet oikeutettu alarajahuojennukseen, valitse tätä koskevasta kohdasta vaihtoehto </a:t>
            </a:r>
            <a:r>
              <a:rPr lang="fi-FI" b="1" dirty="0" smtClean="0"/>
              <a:t>Kyllä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smtClean="0"/>
              <a:t>Jos </a:t>
            </a:r>
            <a:r>
              <a:rPr lang="fi-FI" dirty="0"/>
              <a:t>haluat keskeyttää veroilmoituksen täytön ja palata täyttämään sitä myöhemmin, voit klikata sivun alareunassa olevaa </a:t>
            </a:r>
            <a:r>
              <a:rPr lang="fi-FI" b="1" dirty="0"/>
              <a:t>Tallenna ja keskeytä -</a:t>
            </a:r>
            <a:r>
              <a:rPr lang="fi-FI" b="1" dirty="0" smtClean="0"/>
              <a:t>painiketta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smtClean="0"/>
              <a:t>Kun </a:t>
            </a:r>
            <a:r>
              <a:rPr lang="fi-FI" dirty="0"/>
              <a:t>olet täyttänyt kaikki tarpeelliset tiedot ja ilmoitus on valmis, pääset lähettämään ilmoitusta sivun alareunan </a:t>
            </a:r>
            <a:r>
              <a:rPr lang="fi-FI" b="1" dirty="0"/>
              <a:t>Lähetä-painikkeella</a:t>
            </a:r>
            <a:r>
              <a:rPr lang="fi-FI" dirty="0"/>
              <a:t>.</a:t>
            </a:r>
            <a:r>
              <a:rPr lang="fi-FI" dirty="0" smtClean="0"/>
              <a:t> </a:t>
            </a:r>
            <a:endParaRPr lang="fi-FI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dirty="0"/>
          </a:p>
          <a:p>
            <a:endParaRPr lang="fi-FI" b="1" dirty="0" smtClean="0"/>
          </a:p>
          <a:p>
            <a:endParaRPr lang="fi-FI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4439816" y="50336"/>
            <a:ext cx="648072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ight Arrow 5"/>
          <p:cNvSpPr/>
          <p:nvPr/>
        </p:nvSpPr>
        <p:spPr>
          <a:xfrm rot="10800000">
            <a:off x="5879976" y="548680"/>
            <a:ext cx="648072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ight Arrow 5"/>
          <p:cNvSpPr/>
          <p:nvPr/>
        </p:nvSpPr>
        <p:spPr>
          <a:xfrm rot="10800000">
            <a:off x="6330112" y="6453336"/>
            <a:ext cx="648072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49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61" y="836712"/>
            <a:ext cx="5156647" cy="2671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08168" y="836712"/>
            <a:ext cx="31219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Palvelu </a:t>
            </a:r>
            <a:r>
              <a:rPr lang="fi-FI" sz="2400" dirty="0"/>
              <a:t>kysyy vielä varmistuksen, että olet varmasti halukas lähettämään ilmoituksen. 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Klikkaa </a:t>
            </a:r>
            <a:r>
              <a:rPr lang="fi-FI" sz="2400" b="1" dirty="0"/>
              <a:t>OK</a:t>
            </a:r>
            <a:r>
              <a:rPr lang="fi-FI" sz="2400" b="1" dirty="0" smtClean="0"/>
              <a:t>.</a:t>
            </a:r>
          </a:p>
          <a:p>
            <a:endParaRPr lang="fi-FI" b="1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dirty="0"/>
          </a:p>
          <a:p>
            <a:endParaRPr lang="fi-FI" b="1" dirty="0" smtClean="0"/>
          </a:p>
          <a:p>
            <a:endParaRPr lang="fi-FI" dirty="0"/>
          </a:p>
        </p:txBody>
      </p:sp>
      <p:sp>
        <p:nvSpPr>
          <p:cNvPr id="10" name="Right Arrow 9"/>
          <p:cNvSpPr/>
          <p:nvPr/>
        </p:nvSpPr>
        <p:spPr>
          <a:xfrm rot="13200140">
            <a:off x="4881840" y="3216334"/>
            <a:ext cx="1008112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3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4874" cy="6531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9544" y="769910"/>
            <a:ext cx="27156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2000" dirty="0"/>
          </a:p>
          <a:p>
            <a:r>
              <a:rPr lang="fi-FI" sz="2000" dirty="0" smtClean="0"/>
              <a:t>Sivulle </a:t>
            </a:r>
            <a:r>
              <a:rPr lang="fi-FI" sz="2000" dirty="0"/>
              <a:t>avautuu vielä kuittausilmoitus onnistuneesti palautetusta ilmoituksesta. </a:t>
            </a:r>
            <a:endParaRPr lang="fi-FI" sz="2000" dirty="0" smtClean="0"/>
          </a:p>
          <a:p>
            <a:endParaRPr lang="fi-FI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2000" dirty="0" smtClean="0"/>
          </a:p>
          <a:p>
            <a:r>
              <a:rPr lang="fi-FI" sz="2000" dirty="0"/>
              <a:t>I</a:t>
            </a:r>
            <a:r>
              <a:rPr lang="fi-FI" sz="2000" dirty="0" smtClean="0"/>
              <a:t>lmoituksen </a:t>
            </a:r>
            <a:r>
              <a:rPr lang="fi-FI" sz="2000" dirty="0"/>
              <a:t>voi halutessaan tulostaa </a:t>
            </a:r>
            <a:r>
              <a:rPr lang="fi-FI" sz="2000" b="1" dirty="0"/>
              <a:t>Tulosta ilmoitus </a:t>
            </a:r>
            <a:endParaRPr lang="fi-FI" sz="2000" b="1" dirty="0" smtClean="0"/>
          </a:p>
          <a:p>
            <a:r>
              <a:rPr lang="fi-FI" sz="2000" dirty="0" smtClean="0"/>
              <a:t>-</a:t>
            </a:r>
            <a:r>
              <a:rPr lang="fi-FI" sz="2000" dirty="0"/>
              <a:t>painikkeesta.</a:t>
            </a:r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b="1" dirty="0" smtClean="0"/>
          </a:p>
          <a:p>
            <a:endParaRPr lang="fi-FI" sz="2000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9371856" y="5949280"/>
            <a:ext cx="555376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2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70842" y="548680"/>
            <a:ext cx="28083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b="1" dirty="0"/>
          </a:p>
          <a:p>
            <a:endParaRPr lang="fi-FI" b="1" dirty="0"/>
          </a:p>
          <a:p>
            <a:r>
              <a:rPr lang="fi-FI" dirty="0" smtClean="0"/>
              <a:t>Jos </a:t>
            </a:r>
            <a:r>
              <a:rPr lang="fi-FI" dirty="0"/>
              <a:t>sinun pitää maksaa arvonlisäveroa, siirry nyt maksamaan se</a:t>
            </a:r>
            <a:r>
              <a:rPr lang="fi-FI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/>
          </a:p>
          <a:p>
            <a:r>
              <a:rPr lang="fi-FI" dirty="0" smtClean="0"/>
              <a:t>Pääset takaisin etusivulle klikkaamalla kohtaa </a:t>
            </a:r>
            <a:r>
              <a:rPr lang="fi-FI" b="1" dirty="0" smtClean="0"/>
              <a:t>Etusivu</a:t>
            </a:r>
            <a:r>
              <a:rPr lang="fi-FI" dirty="0" smtClean="0"/>
              <a:t>.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b="1" dirty="0" smtClean="0"/>
          </a:p>
          <a:p>
            <a:endParaRPr lang="fi-FI" b="1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dirty="0"/>
          </a:p>
          <a:p>
            <a:endParaRPr lang="fi-FI" b="1" dirty="0" smtClean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5" y="116632"/>
            <a:ext cx="9116448" cy="62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21384" y="1988840"/>
            <a:ext cx="2939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b="1" dirty="0"/>
          </a:p>
          <a:p>
            <a:endParaRPr lang="fi-FI" sz="2000" b="1" dirty="0"/>
          </a:p>
          <a:p>
            <a:r>
              <a:rPr lang="fi-FI" sz="2000" dirty="0"/>
              <a:t>Pääset maksamaan veroja </a:t>
            </a:r>
            <a:r>
              <a:rPr lang="fi-FI" sz="2000" dirty="0" err="1"/>
              <a:t>OmaVerossa</a:t>
            </a:r>
            <a:r>
              <a:rPr lang="fi-FI" sz="2000" dirty="0"/>
              <a:t> kohdasta </a:t>
            </a:r>
            <a:r>
              <a:rPr lang="fi-FI" sz="2000" dirty="0" smtClean="0"/>
              <a:t>Toiminnot &gt; </a:t>
            </a:r>
            <a:r>
              <a:rPr lang="fi-FI" sz="2000" b="1" dirty="0" smtClean="0"/>
              <a:t>Verojen maksaminen</a:t>
            </a:r>
            <a:r>
              <a:rPr lang="fi-FI" sz="2000" dirty="0" smtClean="0"/>
              <a:t>. </a:t>
            </a:r>
            <a:endParaRPr lang="fi-FI" sz="2000" b="1" dirty="0" smtClean="0"/>
          </a:p>
          <a:p>
            <a:endParaRPr lang="fi-FI" b="1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dirty="0"/>
          </a:p>
          <a:p>
            <a:endParaRPr lang="fi-FI" b="1" dirty="0" smtClean="0"/>
          </a:p>
          <a:p>
            <a:endParaRPr lang="fi-FI" dirty="0"/>
          </a:p>
        </p:txBody>
      </p:sp>
      <p:sp>
        <p:nvSpPr>
          <p:cNvPr id="4" name="Right Arrow 3"/>
          <p:cNvSpPr/>
          <p:nvPr/>
        </p:nvSpPr>
        <p:spPr>
          <a:xfrm>
            <a:off x="6023992" y="2420888"/>
            <a:ext cx="576064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116632"/>
            <a:ext cx="923004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9390"/>
            <a:ext cx="9104629" cy="6293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4822" y="1412776"/>
            <a:ext cx="300717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b="1" dirty="0"/>
          </a:p>
          <a:p>
            <a:endParaRPr lang="fi-FI" b="1" dirty="0"/>
          </a:p>
          <a:p>
            <a:pPr hangingPunct="0"/>
            <a:r>
              <a:rPr lang="fi-FI" dirty="0"/>
              <a:t>Jos haluat maksaa veroja muulla tavalla kuin </a:t>
            </a:r>
            <a:r>
              <a:rPr lang="fi-FI" dirty="0" err="1"/>
              <a:t>OmaVerossa</a:t>
            </a:r>
            <a:r>
              <a:rPr lang="fi-FI" dirty="0"/>
              <a:t> verkkomaksuna, näet tältä sivulta viitenumerot ja Verohallinnon tilinumeron</a:t>
            </a:r>
            <a:r>
              <a:rPr lang="fi-FI" dirty="0" smtClean="0"/>
              <a:t>.</a:t>
            </a:r>
          </a:p>
          <a:p>
            <a:pPr marL="342900" indent="-342900" hangingPunct="0">
              <a:buFont typeface="Wingdings" panose="05000000000000000000" pitchFamily="2" charset="2"/>
              <a:buChar char="ü"/>
            </a:pPr>
            <a:endParaRPr lang="fi-FI" sz="1400" dirty="0"/>
          </a:p>
          <a:p>
            <a:pPr lvl="1" hangingPunct="0"/>
            <a:r>
              <a:rPr lang="fi-FI" sz="1400" dirty="0" err="1" smtClean="0">
                <a:solidFill>
                  <a:srgbClr val="FF0000"/>
                </a:solidFill>
              </a:rPr>
              <a:t>Huom</a:t>
            </a:r>
            <a:r>
              <a:rPr lang="fi-FI" sz="1400" dirty="0" smtClean="0">
                <a:solidFill>
                  <a:srgbClr val="FF0000"/>
                </a:solidFill>
              </a:rPr>
              <a:t>! Kuvassa eivät ole Verohallinnon oikeat tilinumerot</a:t>
            </a:r>
            <a:r>
              <a:rPr lang="fi-FI" sz="1400" dirty="0" smtClean="0"/>
              <a:t>. </a:t>
            </a:r>
            <a:endParaRPr lang="fi-FI" sz="1400" dirty="0"/>
          </a:p>
          <a:p>
            <a:endParaRPr lang="fi-FI" b="1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dirty="0"/>
          </a:p>
          <a:p>
            <a:endParaRPr lang="fi-FI" b="1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06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38504" y="1844824"/>
            <a:ext cx="28719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b="1" dirty="0"/>
          </a:p>
          <a:p>
            <a:endParaRPr lang="fi-FI" b="1" dirty="0"/>
          </a:p>
          <a:p>
            <a:pPr hangingPunct="0"/>
            <a:r>
              <a:rPr lang="fi-FI" dirty="0" smtClean="0"/>
              <a:t>Siirry maksamaan </a:t>
            </a:r>
            <a:r>
              <a:rPr lang="fi-FI" b="1" dirty="0" smtClean="0"/>
              <a:t>Maksa oma-aloitteisia veroja </a:t>
            </a:r>
          </a:p>
          <a:p>
            <a:pPr hangingPunct="0"/>
            <a:r>
              <a:rPr lang="fi-FI" b="1" dirty="0"/>
              <a:t>-</a:t>
            </a:r>
            <a:r>
              <a:rPr lang="fi-FI" b="1" dirty="0" smtClean="0"/>
              <a:t>linkistä.</a:t>
            </a:r>
            <a:endParaRPr lang="fi-FI" b="1" dirty="0"/>
          </a:p>
          <a:p>
            <a:endParaRPr lang="fi-FI" b="1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dirty="0"/>
          </a:p>
          <a:p>
            <a:endParaRPr lang="fi-FI" b="1" dirty="0" smtClean="0"/>
          </a:p>
          <a:p>
            <a:endParaRPr lang="fi-FI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7490994" y="2147255"/>
            <a:ext cx="549222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" y="32859"/>
            <a:ext cx="9032621" cy="62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OmaVero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Verohallinnon </a:t>
            </a:r>
            <a:r>
              <a:rPr lang="fi-FI" dirty="0"/>
              <a:t>nykyiset sähköiset asiointipalvelut siirtyvät </a:t>
            </a:r>
            <a:r>
              <a:rPr lang="fi-FI" dirty="0" err="1">
                <a:hlinkClick r:id="rId2"/>
              </a:rPr>
              <a:t>OmaVeroon</a:t>
            </a:r>
            <a:r>
              <a:rPr lang="fi-FI" dirty="0">
                <a:hlinkClick r:id="rId2"/>
              </a:rPr>
              <a:t> </a:t>
            </a:r>
            <a:r>
              <a:rPr lang="fi-FI" dirty="0" smtClean="0"/>
              <a:t>(</a:t>
            </a:r>
            <a:r>
              <a:rPr lang="fi-FI" dirty="0" err="1" smtClean="0"/>
              <a:t>vero.fi/omavero</a:t>
            </a:r>
            <a:r>
              <a:rPr lang="fi-FI" dirty="0" smtClean="0"/>
              <a:t>) vaiheittain.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74" y="2492896"/>
            <a:ext cx="6486468" cy="35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0427"/>
            <a:ext cx="7094789" cy="6676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152" y="853263"/>
            <a:ext cx="45333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endParaRPr lang="fi-FI" dirty="0" smtClean="0">
              <a:solidFill>
                <a:srgbClr val="FF0000"/>
              </a:solidFill>
            </a:endParaRPr>
          </a:p>
          <a:p>
            <a:pPr hangingPunct="0"/>
            <a:r>
              <a:rPr lang="fi-FI" dirty="0" smtClean="0"/>
              <a:t>Maksamisessa </a:t>
            </a:r>
            <a:r>
              <a:rPr lang="fi-FI" dirty="0"/>
              <a:t>on </a:t>
            </a:r>
            <a:r>
              <a:rPr lang="fi-FI" dirty="0" smtClean="0"/>
              <a:t>kaksi vaihetta:</a:t>
            </a:r>
          </a:p>
          <a:p>
            <a:r>
              <a:rPr lang="fi-FI" dirty="0"/>
              <a:t> </a:t>
            </a:r>
          </a:p>
          <a:p>
            <a:pPr lvl="0"/>
            <a:r>
              <a:rPr lang="fi-FI" dirty="0"/>
              <a:t>Ensimmäisessä vaiheessa  syötä se summa, jonka aiot maksaa.</a:t>
            </a:r>
          </a:p>
          <a:p>
            <a:r>
              <a:rPr lang="fi-FI" dirty="0"/>
              <a:t> </a:t>
            </a:r>
          </a:p>
          <a:p>
            <a:pPr lvl="1"/>
            <a:r>
              <a:rPr lang="fi-FI" sz="1400" dirty="0"/>
              <a:t>Maksun määrä -kentässä on automaattisesti erääntyneiden verojen määrä. Kenttä on tyhjä, jos sinulla ei ole erääntyneitä veroja maksettavana. </a:t>
            </a:r>
          </a:p>
          <a:p>
            <a:r>
              <a:rPr lang="fi-FI" dirty="0"/>
              <a:t> </a:t>
            </a:r>
          </a:p>
          <a:p>
            <a:pPr lvl="0"/>
            <a:r>
              <a:rPr lang="fi-FI" dirty="0"/>
              <a:t>Eteenpäin pääset valitsemalla</a:t>
            </a:r>
            <a:r>
              <a:rPr lang="fi-FI" b="1" dirty="0"/>
              <a:t> Seuraava</a:t>
            </a:r>
            <a:r>
              <a:rPr lang="fi-FI" dirty="0"/>
              <a:t>.</a:t>
            </a:r>
          </a:p>
          <a:p>
            <a:pPr hangingPunct="0"/>
            <a:endParaRPr lang="fi-FI" dirty="0"/>
          </a:p>
          <a:p>
            <a:endParaRPr lang="fi-FI" b="1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dirty="0"/>
          </a:p>
          <a:p>
            <a:endParaRPr lang="fi-FI" b="1" dirty="0" smtClean="0"/>
          </a:p>
          <a:p>
            <a:endParaRPr lang="fi-FI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5015880" y="2996952"/>
            <a:ext cx="589488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ight Arrow 4"/>
          <p:cNvSpPr/>
          <p:nvPr/>
        </p:nvSpPr>
        <p:spPr>
          <a:xfrm rot="10800000">
            <a:off x="5310624" y="5733256"/>
            <a:ext cx="837253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85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9521801" cy="5229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360" y="5229200"/>
            <a:ext cx="114812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b="1" dirty="0"/>
          </a:p>
          <a:p>
            <a:pPr hangingPunct="0"/>
            <a:r>
              <a:rPr lang="fi-FI" dirty="0"/>
              <a:t>T</a:t>
            </a:r>
            <a:r>
              <a:rPr lang="fi-FI" dirty="0" smtClean="0"/>
              <a:t>arkista </a:t>
            </a:r>
            <a:r>
              <a:rPr lang="fi-FI" dirty="0"/>
              <a:t>syöttämäsi summa. </a:t>
            </a:r>
            <a:r>
              <a:rPr lang="fi-FI" dirty="0" smtClean="0"/>
              <a:t>Jos </a:t>
            </a:r>
            <a:r>
              <a:rPr lang="fi-FI" dirty="0"/>
              <a:t>huomaat virheen, pääset korjaamaan sen valitsemalla </a:t>
            </a:r>
            <a:r>
              <a:rPr lang="fi-FI" b="1" dirty="0"/>
              <a:t>Edellinen</a:t>
            </a:r>
            <a:r>
              <a:rPr lang="fi-FI" dirty="0"/>
              <a:t>. </a:t>
            </a:r>
          </a:p>
          <a:p>
            <a:pPr hangingPunct="0"/>
            <a:endParaRPr lang="fi-FI" dirty="0"/>
          </a:p>
          <a:p>
            <a:endParaRPr lang="fi-FI" b="1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dirty="0"/>
          </a:p>
          <a:p>
            <a:endParaRPr lang="fi-FI" b="1" dirty="0" smtClean="0"/>
          </a:p>
          <a:p>
            <a:endParaRPr lang="fi-FI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9480376" y="4872142"/>
            <a:ext cx="504057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8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" y="181000"/>
            <a:ext cx="9521801" cy="5229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352" y="5229200"/>
            <a:ext cx="11352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b="1" dirty="0"/>
          </a:p>
          <a:p>
            <a:pPr hangingPunct="0"/>
            <a:r>
              <a:rPr lang="fi-FI" dirty="0"/>
              <a:t>Kun tiedot ovat kunnossa, </a:t>
            </a:r>
            <a:r>
              <a:rPr lang="fi-FI" b="1" dirty="0"/>
              <a:t>siirry </a:t>
            </a:r>
            <a:r>
              <a:rPr lang="fi-FI" b="1" dirty="0" smtClean="0"/>
              <a:t>verkkopankkiin</a:t>
            </a:r>
            <a:r>
              <a:rPr lang="fi-FI" dirty="0" smtClean="0"/>
              <a:t>. Kun </a:t>
            </a:r>
            <a:r>
              <a:rPr lang="fi-FI" dirty="0"/>
              <a:t>olet maksanut veron, maksu näkyy </a:t>
            </a:r>
            <a:r>
              <a:rPr lang="fi-FI" dirty="0" err="1"/>
              <a:t>OmaVerossa</a:t>
            </a:r>
            <a:r>
              <a:rPr lang="fi-FI" dirty="0"/>
              <a:t> 1-2 päivän kuluttua.</a:t>
            </a:r>
            <a:endParaRPr lang="fi-FI" dirty="0" smtClean="0"/>
          </a:p>
          <a:p>
            <a:endParaRPr lang="fi-FI" dirty="0"/>
          </a:p>
          <a:p>
            <a:endParaRPr lang="fi-FI" b="1" dirty="0" smtClean="0"/>
          </a:p>
          <a:p>
            <a:endParaRPr lang="fi-FI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6023992" y="4154214"/>
            <a:ext cx="504056" cy="335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2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1384" y="476672"/>
            <a:ext cx="9649593" cy="935385"/>
          </a:xfrm>
        </p:spPr>
        <p:txBody>
          <a:bodyPr/>
          <a:lstStyle/>
          <a:p>
            <a:r>
              <a:rPr lang="fi-FI" b="1" dirty="0" err="1"/>
              <a:t>OmaVerossa</a:t>
            </a:r>
            <a:r>
              <a:rPr lang="fi-FI" b="1" dirty="0"/>
              <a:t> voit tällä hetkellä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377" y="1268760"/>
            <a:ext cx="11161762" cy="4897090"/>
          </a:xfrm>
        </p:spPr>
        <p:txBody>
          <a:bodyPr/>
          <a:lstStyle/>
          <a:p>
            <a:r>
              <a:rPr lang="fi-FI" sz="1800" dirty="0" smtClean="0"/>
              <a:t>antaa </a:t>
            </a:r>
            <a:r>
              <a:rPr lang="fi-FI" sz="1800" dirty="0"/>
              <a:t>yhteisöjen ja yhteisetuuksien tuloveroilmoituksen</a:t>
            </a:r>
          </a:p>
          <a:p>
            <a:r>
              <a:rPr lang="fi-FI" sz="1800" dirty="0" smtClean="0"/>
              <a:t>hakea ennakkoveroa tai lisäennakkoa yhteisöille</a:t>
            </a:r>
            <a:endParaRPr lang="fi-FI" sz="1800" dirty="0"/>
          </a:p>
          <a:p>
            <a:r>
              <a:rPr lang="fi-FI" sz="1800" dirty="0" smtClean="0"/>
              <a:t>antaa </a:t>
            </a:r>
            <a:r>
              <a:rPr lang="fi-FI" sz="1800" dirty="0"/>
              <a:t>ilmoituksen oma-aloitteisista veroista (esim. arvonlisäverosta tai työnantajasuorituksista)</a:t>
            </a:r>
          </a:p>
          <a:p>
            <a:r>
              <a:rPr lang="fi-FI" sz="1800" dirty="0" smtClean="0"/>
              <a:t>tilata </a:t>
            </a:r>
            <a:r>
              <a:rPr lang="fi-FI" sz="1800" dirty="0"/>
              <a:t>verovelkatodistuksen</a:t>
            </a:r>
          </a:p>
          <a:p>
            <a:r>
              <a:rPr lang="fi-FI" sz="1800" dirty="0" smtClean="0"/>
              <a:t>tehdä </a:t>
            </a:r>
            <a:r>
              <a:rPr lang="fi-FI" sz="1800" dirty="0"/>
              <a:t>maksujärjestelypyynnön (koskee toistaiseksi vain oma-aloitteisia veroja, yhteisön tuloveroja, lahjaveroa ja perintöveroa)</a:t>
            </a:r>
            <a:endParaRPr lang="fi-FI" sz="1800" dirty="0" smtClean="0"/>
          </a:p>
          <a:p>
            <a:r>
              <a:rPr lang="fi-FI" sz="1800" dirty="0" smtClean="0"/>
              <a:t>antaa </a:t>
            </a:r>
            <a:r>
              <a:rPr lang="fi-FI" sz="1800" dirty="0"/>
              <a:t>lahjaveroilmoituksen</a:t>
            </a:r>
          </a:p>
          <a:p>
            <a:r>
              <a:rPr lang="fi-FI" sz="1800" dirty="0" smtClean="0"/>
              <a:t>ilmoittaa tilinumeron</a:t>
            </a:r>
            <a:endParaRPr lang="fi-FI" sz="1400" dirty="0" smtClean="0"/>
          </a:p>
          <a:p>
            <a:pPr marL="0" indent="0">
              <a:buNone/>
            </a:pPr>
            <a:r>
              <a:rPr lang="fi-FI" sz="2000" b="1" dirty="0" smtClean="0"/>
              <a:t>Tuloveron</a:t>
            </a:r>
            <a:r>
              <a:rPr lang="fi-FI" sz="2000" b="1" dirty="0"/>
              <a:t>, oma-aloitteisten verojen ja lahjaveron osalta voit myös</a:t>
            </a:r>
          </a:p>
          <a:p>
            <a:r>
              <a:rPr lang="fi-FI" sz="1800" dirty="0" smtClean="0"/>
              <a:t>lukea </a:t>
            </a:r>
            <a:r>
              <a:rPr lang="fi-FI" sz="1800" dirty="0"/>
              <a:t>päätöksiä </a:t>
            </a:r>
          </a:p>
          <a:p>
            <a:r>
              <a:rPr lang="fi-FI" sz="1800" dirty="0" smtClean="0"/>
              <a:t>vastata </a:t>
            </a:r>
            <a:r>
              <a:rPr lang="fi-FI" sz="1800" dirty="0"/>
              <a:t>selvityspyyntöihin</a:t>
            </a:r>
          </a:p>
          <a:p>
            <a:r>
              <a:rPr lang="fi-FI" sz="1800" dirty="0" smtClean="0"/>
              <a:t>tehdä </a:t>
            </a:r>
            <a:r>
              <a:rPr lang="fi-FI" sz="1800" dirty="0"/>
              <a:t>oikaisuvaatimuksen</a:t>
            </a:r>
          </a:p>
          <a:p>
            <a:r>
              <a:rPr lang="fi-FI" sz="1800" dirty="0" smtClean="0"/>
              <a:t>tarkistaa </a:t>
            </a:r>
            <a:r>
              <a:rPr lang="fi-FI" sz="1800" dirty="0"/>
              <a:t>maksuyhteystiedot tai siirtyä suoraan maksamaan.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7000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392" y="764704"/>
            <a:ext cx="9649072" cy="1080119"/>
          </a:xfrm>
        </p:spPr>
        <p:txBody>
          <a:bodyPr/>
          <a:lstStyle/>
          <a:p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err="1" smtClean="0"/>
              <a:t>OmaVeroon</a:t>
            </a:r>
            <a:r>
              <a:rPr lang="fi-FI" b="1" dirty="0" smtClean="0"/>
              <a:t> </a:t>
            </a:r>
            <a:r>
              <a:rPr lang="fi-FI" b="1" dirty="0"/>
              <a:t>kirjaudutaan samalla tavalla kuin nykyisiin palveluihin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7368" y="1772816"/>
            <a:ext cx="11090275" cy="4608512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Yksityishenkilöt </a:t>
            </a:r>
            <a:r>
              <a:rPr lang="fi-FI" b="1" dirty="0"/>
              <a:t>ja ammatinharjoittajat kirjautuvat pankkitunnuksilla.</a:t>
            </a:r>
            <a:endParaRPr lang="fi-FI" dirty="0"/>
          </a:p>
          <a:p>
            <a:pPr lvl="1"/>
            <a:r>
              <a:rPr lang="fi-FI" dirty="0"/>
              <a:t>Voit </a:t>
            </a:r>
            <a:r>
              <a:rPr lang="fi-FI" dirty="0" err="1"/>
              <a:t>tunnistautua</a:t>
            </a:r>
            <a:r>
              <a:rPr lang="fi-FI" dirty="0"/>
              <a:t> </a:t>
            </a:r>
            <a:r>
              <a:rPr lang="fi-FI" dirty="0" err="1"/>
              <a:t>OmaVeroon</a:t>
            </a:r>
            <a:r>
              <a:rPr lang="fi-FI" dirty="0"/>
              <a:t> henkilökohtaisilla verkkopankkitunnuksillasi tai </a:t>
            </a:r>
            <a:r>
              <a:rPr lang="fi-FI" dirty="0" err="1" smtClean="0"/>
              <a:t>mobiilivarmenteella</a:t>
            </a:r>
            <a:r>
              <a:rPr lang="fi-FI" dirty="0" smtClean="0"/>
              <a:t>, </a:t>
            </a:r>
            <a:r>
              <a:rPr lang="fi-FI" dirty="0"/>
              <a:t>jos olet</a:t>
            </a:r>
          </a:p>
          <a:p>
            <a:pPr lvl="2"/>
            <a:r>
              <a:rPr lang="fi-FI" dirty="0"/>
              <a:t>yksityishenkilö</a:t>
            </a:r>
          </a:p>
          <a:p>
            <a:pPr lvl="2"/>
            <a:r>
              <a:rPr lang="fi-FI" dirty="0"/>
              <a:t>liikkeen ja ammatinharjoittaja</a:t>
            </a:r>
          </a:p>
          <a:p>
            <a:pPr lvl="2"/>
            <a:r>
              <a:rPr lang="fi-FI" dirty="0"/>
              <a:t>maa- tai metsätaloudenharjoittaja.</a:t>
            </a:r>
          </a:p>
          <a:p>
            <a:pPr marL="0" indent="0">
              <a:buNone/>
            </a:pPr>
            <a:r>
              <a:rPr lang="fi-FI" b="1" dirty="0"/>
              <a:t>Seuraavat asiakasryhmät tarvitsevat </a:t>
            </a:r>
            <a:r>
              <a:rPr lang="fi-FI" b="1" dirty="0" err="1"/>
              <a:t>Katso-tunnisteen</a:t>
            </a:r>
            <a:r>
              <a:rPr lang="fi-FI" b="1" dirty="0"/>
              <a:t>:</a:t>
            </a:r>
            <a:endParaRPr lang="fi-FI" dirty="0"/>
          </a:p>
          <a:p>
            <a:pPr lvl="2"/>
            <a:r>
              <a:rPr lang="fi-FI" b="1" dirty="0"/>
              <a:t>yhtiöt</a:t>
            </a:r>
            <a:r>
              <a:rPr lang="fi-FI" dirty="0"/>
              <a:t> (mm. osakeyhtiöt ja asunto- ja kiinteistöosakeyhtiöt)</a:t>
            </a:r>
          </a:p>
          <a:p>
            <a:pPr lvl="2"/>
            <a:r>
              <a:rPr lang="fi-FI" b="1" dirty="0"/>
              <a:t>yhteisöt </a:t>
            </a:r>
            <a:r>
              <a:rPr lang="fi-FI" dirty="0"/>
              <a:t>(mm. säätiöt ja yhdistykset)</a:t>
            </a:r>
          </a:p>
          <a:p>
            <a:pPr lvl="2"/>
            <a:r>
              <a:rPr lang="fi-FI" b="1" dirty="0"/>
              <a:t>julkishallinnon organisaatiot</a:t>
            </a:r>
            <a:r>
              <a:rPr lang="fi-FI" dirty="0"/>
              <a:t> (mm. kunnat ja seurakunnat)</a:t>
            </a:r>
          </a:p>
          <a:p>
            <a:pPr lvl="2"/>
            <a:r>
              <a:rPr lang="fi-FI" b="1" dirty="0"/>
              <a:t>yhtymät </a:t>
            </a:r>
            <a:r>
              <a:rPr lang="fi-FI" dirty="0"/>
              <a:t>(mm. maatalous-, metsä- ja elinkeinoyhtymät)</a:t>
            </a:r>
          </a:p>
          <a:p>
            <a:pPr lvl="2"/>
            <a:r>
              <a:rPr lang="fi-FI" b="1" dirty="0"/>
              <a:t>kuolinpesät </a:t>
            </a:r>
            <a:r>
              <a:rPr lang="fi-FI" dirty="0"/>
              <a:t>(joilla on Y-tunnus).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75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9376" y="2996952"/>
            <a:ext cx="9648825" cy="936104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Näin </a:t>
            </a:r>
            <a:r>
              <a:rPr lang="fi-FI" dirty="0"/>
              <a:t>ilmoitat ja maksat arvonlisäveron 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79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24744"/>
            <a:ext cx="11403632" cy="5112568"/>
          </a:xfrm>
        </p:spPr>
      </p:pic>
      <p:sp>
        <p:nvSpPr>
          <p:cNvPr id="6" name="Right Arrow 5"/>
          <p:cNvSpPr/>
          <p:nvPr/>
        </p:nvSpPr>
        <p:spPr>
          <a:xfrm rot="10800000">
            <a:off x="2999656" y="4077072"/>
            <a:ext cx="1008112" cy="2880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263352" y="476672"/>
            <a:ext cx="10225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Kirjaudu </a:t>
            </a:r>
            <a:r>
              <a:rPr lang="fi-FI" sz="2400" b="1" dirty="0" err="1" smtClean="0"/>
              <a:t>OmaVero-palveluun</a:t>
            </a:r>
            <a:r>
              <a:rPr lang="fi-FI" sz="2400" b="1" dirty="0" smtClean="0"/>
              <a:t> osoitteessa </a:t>
            </a:r>
            <a:r>
              <a:rPr lang="fi-FI" sz="2400" dirty="0" err="1">
                <a:hlinkClick r:id="rId3"/>
              </a:rPr>
              <a:t>www.vero.fi/omavero</a:t>
            </a:r>
            <a:r>
              <a:rPr lang="fi-FI" sz="2400" dirty="0"/>
              <a:t>. </a:t>
            </a:r>
            <a:endParaRPr lang="fi-FI" sz="2400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013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8" y="260648"/>
            <a:ext cx="6469579" cy="657268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1775520" y="1906893"/>
            <a:ext cx="576065" cy="2880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7176120" y="798948"/>
            <a:ext cx="4871864" cy="562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Kirjautumisen </a:t>
            </a:r>
            <a:r>
              <a:rPr lang="fi-FI" b="1" dirty="0"/>
              <a:t>jälkeen näytölle avautuu </a:t>
            </a:r>
            <a:r>
              <a:rPr lang="fi-FI" b="1" dirty="0" err="1" smtClean="0"/>
              <a:t>OmaVero-palvelun</a:t>
            </a:r>
            <a:r>
              <a:rPr lang="fi-FI" b="1" dirty="0" smtClean="0"/>
              <a:t> </a:t>
            </a:r>
            <a:r>
              <a:rPr lang="fi-FI" b="1" dirty="0"/>
              <a:t>etusivu</a:t>
            </a:r>
            <a:r>
              <a:rPr lang="fi-FI" b="1" dirty="0" smtClean="0"/>
              <a:t>.</a:t>
            </a:r>
            <a:endParaRPr lang="fi-FI" b="1" dirty="0"/>
          </a:p>
          <a:p>
            <a:endParaRPr lang="fi-FI" sz="13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i-FI" sz="1500" dirty="0" smtClean="0"/>
              <a:t>Sen </a:t>
            </a:r>
            <a:r>
              <a:rPr lang="fi-FI" sz="1500" dirty="0"/>
              <a:t>vasemmassa yläreunassa näkyvät omat tietosi, joko henkilökohtaiset tietosi tai yrityksesi tiedot riippuen siitä, oletko kirjautunut pankkitunnuksilla vai </a:t>
            </a:r>
            <a:r>
              <a:rPr lang="fi-FI" sz="1500" dirty="0" err="1" smtClean="0"/>
              <a:t>Katso-tunnisteella</a:t>
            </a:r>
            <a:r>
              <a:rPr lang="fi-FI" sz="1500" dirty="0" smtClean="0"/>
              <a:t>.</a:t>
            </a:r>
          </a:p>
          <a:p>
            <a:pPr marL="685800" lvl="1" indent="-228600">
              <a:buFont typeface="Wingdings" panose="05000000000000000000" pitchFamily="2" charset="2"/>
              <a:buChar char="ü"/>
            </a:pPr>
            <a:endParaRPr lang="fi-FI" sz="15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i-FI" sz="1500" dirty="0" smtClean="0"/>
              <a:t>Omien </a:t>
            </a:r>
            <a:r>
              <a:rPr lang="fi-FI" sz="1500" dirty="0"/>
              <a:t>tietojen alapuolella on tieto erääntyneistä ja erääntyvistä veroista sekä linkki, josta pääsee tarkastelemaan erääntyvien verojen </a:t>
            </a:r>
            <a:r>
              <a:rPr lang="fi-FI" sz="1500" dirty="0" smtClean="0"/>
              <a:t>saldoja.</a:t>
            </a:r>
          </a:p>
          <a:p>
            <a:pPr marL="685800" lvl="1" indent="-228600">
              <a:buFont typeface="Wingdings" panose="05000000000000000000" pitchFamily="2" charset="2"/>
              <a:buChar char="ü"/>
            </a:pPr>
            <a:endParaRPr lang="fi-FI" sz="15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i-FI" sz="1500" dirty="0" smtClean="0"/>
              <a:t>Mahdolliset ilmoitukset </a:t>
            </a:r>
            <a:r>
              <a:rPr lang="fi-FI" sz="1500" dirty="0"/>
              <a:t>näkyvät sivun </a:t>
            </a:r>
            <a:r>
              <a:rPr lang="fi-FI" sz="1500" dirty="0" smtClean="0"/>
              <a:t>keskellä kohdassa </a:t>
            </a:r>
            <a:r>
              <a:rPr lang="fi-FI" sz="1500" dirty="0" err="1" smtClean="0"/>
              <a:t>Huomiotavaa</a:t>
            </a:r>
            <a:r>
              <a:rPr lang="fi-FI" sz="1500" dirty="0" smtClean="0"/>
              <a:t>.</a:t>
            </a:r>
          </a:p>
          <a:p>
            <a:pPr marL="685800" lvl="1" indent="-228600">
              <a:buFont typeface="Wingdings" panose="05000000000000000000" pitchFamily="2" charset="2"/>
              <a:buChar char="ü"/>
            </a:pPr>
            <a:endParaRPr lang="fi-FI" sz="15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i-FI" sz="1500" dirty="0" smtClean="0"/>
              <a:t>Oikeassa </a:t>
            </a:r>
            <a:r>
              <a:rPr lang="fi-FI" sz="1500" dirty="0"/>
              <a:t>reunassa ovat linkit yleisimpiin toimintoihin, esimerkiksi veroilmoituksen tekemiseen tai verojen maksamiseen. Lisäksi samassa kentässä on linkki, josta pääsee tarkastelemaan aiemmin tehtyjä ilmoituksia ja maksettuja maksuja. </a:t>
            </a:r>
            <a:endParaRPr lang="fi-FI" sz="1500" dirty="0" smtClean="0"/>
          </a:p>
          <a:p>
            <a:pPr lvl="1"/>
            <a:endParaRPr lang="fi-FI" sz="1050" dirty="0" smtClean="0"/>
          </a:p>
        </p:txBody>
      </p:sp>
    </p:spTree>
    <p:extLst>
      <p:ext uri="{BB962C8B-B14F-4D97-AF65-F5344CB8AC3E}">
        <p14:creationId xmlns:p14="http://schemas.microsoft.com/office/powerpoint/2010/main" val="40423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6792146" cy="69003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6600056" y="3306178"/>
            <a:ext cx="792088" cy="2880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7536160" y="3289612"/>
            <a:ext cx="369005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i-FI" sz="2400" dirty="0" smtClean="0"/>
              <a:t>Etusivun valikkopalkin välilehdiltä pääset katsomaan esimerkiksi päätöksiä ja kirjeitä tai maksuja ja palautuksia. </a:t>
            </a:r>
          </a:p>
          <a:p>
            <a:pPr marL="0" lvl="1"/>
            <a:endParaRPr lang="fi-FI" dirty="0" smtClean="0"/>
          </a:p>
          <a:p>
            <a:pPr marL="457200" lvl="2"/>
            <a:endParaRPr lang="fi-FI" sz="1300" dirty="0" smtClean="0"/>
          </a:p>
        </p:txBody>
      </p:sp>
    </p:spTree>
    <p:extLst>
      <p:ext uri="{BB962C8B-B14F-4D97-AF65-F5344CB8AC3E}">
        <p14:creationId xmlns:p14="http://schemas.microsoft.com/office/powerpoint/2010/main" val="30674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12165"/>
            <a:ext cx="6541587" cy="6645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2144" y="692696"/>
            <a:ext cx="42904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i-FI" sz="2400" dirty="0" smtClean="0"/>
              <a:t>Arvonlisäveroilmoituksen pääset </a:t>
            </a:r>
            <a:r>
              <a:rPr lang="fi-FI" sz="2400" dirty="0"/>
              <a:t>tekemään </a:t>
            </a:r>
            <a:r>
              <a:rPr lang="fi-FI" sz="2400" dirty="0" smtClean="0"/>
              <a:t>valitsemalla:</a:t>
            </a:r>
          </a:p>
          <a:p>
            <a:pPr marL="0" lvl="1"/>
            <a:endParaRPr lang="fi-FI" sz="2400" dirty="0"/>
          </a:p>
          <a:p>
            <a:pPr marL="0" lvl="1"/>
            <a:r>
              <a:rPr lang="fi-FI" sz="2200" b="1" dirty="0" smtClean="0"/>
              <a:t>Toiminnot </a:t>
            </a:r>
            <a:r>
              <a:rPr lang="fi-FI" sz="2200" b="1" dirty="0"/>
              <a:t>&gt; </a:t>
            </a:r>
            <a:r>
              <a:rPr lang="fi-FI" sz="2200" b="1" dirty="0" smtClean="0"/>
              <a:t>Veroilmoituksen tekeminen.</a:t>
            </a:r>
            <a:endParaRPr lang="fi-FI" sz="2200" b="1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6168008" y="1869700"/>
            <a:ext cx="924093" cy="2880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4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0800 Verohallinto laajakuva 16.9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02BC7C8-274A-486B-85ED-BCC7D20335D2}" vid="{D914B3E8-A433-43A5-AA46-C2E26E8C5816}"/>
    </a:ext>
  </a:extLst>
</a:theme>
</file>

<file path=ppt/theme/theme2.xml><?xml version="1.0" encoding="utf-8"?>
<a:theme xmlns:a="http://schemas.openxmlformats.org/drawingml/2006/main" name="Office Theme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9F68548B069E048901098EC7DD1C6DD" ma:contentTypeVersion="6" ma:contentTypeDescription="Luo uusi asiakirja." ma:contentTypeScope="" ma:versionID="e1700df97d219d930b068c3ffad67a7f">
  <xsd:schema xmlns:xsd="http://www.w3.org/2001/XMLSchema" xmlns:xs="http://www.w3.org/2001/XMLSchema" xmlns:p="http://schemas.microsoft.com/office/2006/metadata/properties" xmlns:ns1="http://schemas.microsoft.com/sharepoint/v3" xmlns:ns2="367061aa-9e88-40f9-a868-f658d075011e" xmlns:ns3="3c394618-7bd0-4b90-a3f4-f32cc6d3ebd3" targetNamespace="http://schemas.microsoft.com/office/2006/metadata/properties" ma:root="true" ma:fieldsID="9e4dc8c72fd63f3940f224ad05bdd488" ns1:_="" ns2:_="" ns3:_="">
    <xsd:import namespace="http://schemas.microsoft.com/sharepoint/v3"/>
    <xsd:import namespace="367061aa-9e88-40f9-a868-f658d075011e"/>
    <xsd:import namespace="3c394618-7bd0-4b90-a3f4-f32cc6d3ebd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KeywordTaxHTField" minOccurs="0"/>
                <xsd:element ref="ns3:VeroDocumentType" minOccurs="0"/>
                <xsd:element ref="ns1:_dlc_ExpireDateSaved" minOccurs="0"/>
                <xsd:element ref="ns1:_dlc_ExpireDa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2" nillable="true" ma:displayName="Alkuperäinen vanhenemispäivämäärä" ma:description="" ma:hidden="true" ma:internalName="_dlc_ExpireDateSaved" ma:readOnly="true">
      <xsd:simpleType>
        <xsd:restriction base="dms:DateTime"/>
      </xsd:simpleType>
    </xsd:element>
    <xsd:element name="_dlc_ExpireDate" ma:index="13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  <xsd:element name="_dlc_Exempt" ma:index="14" nillable="true" ma:displayName="Vapauta käytännöstä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061aa-9e88-40f9-a868-f658d075011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3a82d91-e1f2-4553-9b6f-a26de281709f}" ma:internalName="TaxCatchAll" ma:showField="CatchAllData" ma:web="{391018ba-182d-4012-a516-c3213039368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Yrityksen avainsanat" ma:fieldId="{23f27201-bee3-471e-b2e7-b64fd8b7ca38}" ma:taxonomyMulti="true" ma:sspId="f4ad869e-8771-4c47-8567-6d44bf76f8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94618-7bd0-4b90-a3f4-f32cc6d3ebd3" elementFormDefault="qualified">
    <xsd:import namespace="http://schemas.microsoft.com/office/2006/documentManagement/types"/>
    <xsd:import namespace="http://schemas.microsoft.com/office/infopath/2007/PartnerControls"/>
    <xsd:element name="VeroDocumentType" ma:index="11" nillable="true" ma:displayName="Dokumentin tyyppi" ma:internalName="VeroDocumentType">
      <xsd:simpleType>
        <xsd:restriction base="dms:Choice">
          <xsd:enumeration value="Aikataulu"/>
          <xsd:enumeration value="Asettamispäätös"/>
          <xsd:enumeration value="Demo"/>
          <xsd:enumeration value="Esityslista"/>
          <xsd:enumeration value="Esitysmateriaali"/>
          <xsd:enumeration value="Kansilehti"/>
          <xsd:enumeration value="Kirje"/>
          <xsd:enumeration value="Kirjepohja"/>
          <xsd:enumeration value="Kutsu"/>
          <xsd:enumeration value="Kuva"/>
          <xsd:enumeration value="Laskelma"/>
          <xsd:enumeration value="Laskuri"/>
          <xsd:enumeration value="Lausunto"/>
          <xsd:enumeration value="Luonnos"/>
          <xsd:enumeration value="Muistio"/>
          <xsd:enumeration value="Muutoslomake"/>
          <xsd:enumeration value="Määrittely"/>
          <xsd:enumeration value="Ohje"/>
          <xsd:enumeration value="Päätös"/>
          <xsd:enumeration value="Pöytäkirja"/>
          <xsd:enumeration value="Raportti"/>
          <xsd:enumeration value="Ratkaisu"/>
          <xsd:enumeration value="Saate"/>
          <xsd:enumeration value="Suunnitelma"/>
          <xsd:enumeration value="Tiedote"/>
          <xsd:enumeration value="Tilasto"/>
          <xsd:enumeration value="Uutinen"/>
          <xsd:enumeration value="Uutiskirj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7061aa-9e88-40f9-a868-f658d075011e"/>
    <VeroDocumentType xmlns="3c394618-7bd0-4b90-a3f4-f32cc6d3ebd3" xsi:nil="true"/>
    <TaxKeywordTaxHTField xmlns="367061aa-9e88-40f9-a868-f658d075011e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358B170-C66E-4E2B-BFF2-CB0149C535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627C8A-90F3-4392-953D-F9C0D8B3E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7061aa-9e88-40f9-a868-f658d075011e"/>
    <ds:schemaRef ds:uri="3c394618-7bd0-4b90-a3f4-f32cc6d3e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00F018-9110-4C1C-B512-C4B48A9FEE13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3c394618-7bd0-4b90-a3f4-f32cc6d3ebd3"/>
    <ds:schemaRef ds:uri="http://schemas.microsoft.com/sharepoint/v3"/>
    <ds:schemaRef ds:uri="http://schemas.microsoft.com/office/infopath/2007/PartnerControls"/>
    <ds:schemaRef ds:uri="http://purl.org/dc/terms/"/>
    <ds:schemaRef ds:uri="367061aa-9e88-40f9-a868-f658d07501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0800 Verohallinto laajakuva 16.9</Template>
  <TotalTime>338</TotalTime>
  <Words>543</Words>
  <Application>Microsoft Office PowerPoint</Application>
  <PresentationFormat>Laajakuva</PresentationFormat>
  <Paragraphs>172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5" baseType="lpstr">
      <vt:lpstr>Arial</vt:lpstr>
      <vt:lpstr>Wingdings</vt:lpstr>
      <vt:lpstr>0800 Verohallinto laajakuva 16.9</vt:lpstr>
      <vt:lpstr>OmaVero</vt:lpstr>
      <vt:lpstr>OmaVero</vt:lpstr>
      <vt:lpstr>OmaVerossa voit tällä hetkellä </vt:lpstr>
      <vt:lpstr> OmaVeroon kirjaudutaan samalla tavalla kuin nykyisiin palveluihin </vt:lpstr>
      <vt:lpstr>  Näin ilmoitat ja maksat arvonlisäveron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Verohallinto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OmaVero</dc:title>
  <dc:creator>Tiina Karbin</dc:creator>
  <cp:lastModifiedBy>Riikka Kohtamäki</cp:lastModifiedBy>
  <cp:revision>43</cp:revision>
  <dcterms:created xsi:type="dcterms:W3CDTF">2016-12-20T11:56:43Z</dcterms:created>
  <dcterms:modified xsi:type="dcterms:W3CDTF">2017-11-16T09:43:29Z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0x010100C9F68548B069E048901098EC7DD1C6DD</vt:lpwstr>
  </property>
  <property fmtid="{D5CDD505-2E9C-101B-9397-08002B2CF9AE}" pid="3" name="IsMyDocuments">
    <vt:bool>true</vt:bool>
  </property>
</Properties>
</file>