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4"/>
  </p:sldMasterIdLst>
  <p:notesMasterIdLst>
    <p:notesMasterId r:id="rId44"/>
  </p:notesMasterIdLst>
  <p:handoutMasterIdLst>
    <p:handoutMasterId r:id="rId45"/>
  </p:handoutMasterIdLst>
  <p:sldIdLst>
    <p:sldId id="256" r:id="rId5"/>
    <p:sldId id="259" r:id="rId6"/>
    <p:sldId id="358" r:id="rId7"/>
    <p:sldId id="314" r:id="rId8"/>
    <p:sldId id="315" r:id="rId9"/>
    <p:sldId id="327" r:id="rId10"/>
    <p:sldId id="368" r:id="rId11"/>
    <p:sldId id="328" r:id="rId12"/>
    <p:sldId id="329" r:id="rId13"/>
    <p:sldId id="326" r:id="rId14"/>
    <p:sldId id="364" r:id="rId15"/>
    <p:sldId id="372" r:id="rId16"/>
    <p:sldId id="378" r:id="rId17"/>
    <p:sldId id="379" r:id="rId18"/>
    <p:sldId id="337" r:id="rId19"/>
    <p:sldId id="338" r:id="rId20"/>
    <p:sldId id="280" r:id="rId21"/>
    <p:sldId id="351" r:id="rId22"/>
    <p:sldId id="352" r:id="rId23"/>
    <p:sldId id="353" r:id="rId24"/>
    <p:sldId id="362" r:id="rId25"/>
    <p:sldId id="365" r:id="rId26"/>
    <p:sldId id="262" r:id="rId27"/>
    <p:sldId id="355" r:id="rId28"/>
    <p:sldId id="366" r:id="rId29"/>
    <p:sldId id="294" r:id="rId30"/>
    <p:sldId id="374" r:id="rId31"/>
    <p:sldId id="293" r:id="rId32"/>
    <p:sldId id="306" r:id="rId33"/>
    <p:sldId id="270" r:id="rId34"/>
    <p:sldId id="276" r:id="rId35"/>
    <p:sldId id="277" r:id="rId36"/>
    <p:sldId id="279" r:id="rId37"/>
    <p:sldId id="267" r:id="rId38"/>
    <p:sldId id="383" r:id="rId39"/>
    <p:sldId id="376" r:id="rId40"/>
    <p:sldId id="375" r:id="rId41"/>
    <p:sldId id="377" r:id="rId42"/>
    <p:sldId id="384" r:id="rId43"/>
  </p:sldIdLst>
  <p:sldSz cx="12190413" cy="6859588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544251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088502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632753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17700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721254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265505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809756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354007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eta Tolonen" initials="RT" lastIdx="2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402" y="10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F0032640-61AD-4F88-A947-2A332D90C1E2}" type="datetime1">
              <a:rPr lang="fi-FI" smtClean="0"/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8341BD8-5C48-48B4-92A8-F63D7B9AA27C}" type="datetime1">
              <a:rPr lang="fi-FI" smtClean="0"/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3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4425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8850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3275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17700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9B0258-5B7A-44C3-A03A-9A41D074DBB8}" type="datetime1">
              <a:rPr lang="fi-FI" altLang="fi-FI" smtClean="0">
                <a:latin typeface="Arial" charset="0"/>
              </a:rPr>
              <a:t>18.12.2019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D5722E-8056-4CFD-87ED-C488DD5DC8FA}" type="slidenum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DB93C3-E9AD-45B0-B46B-5BB6AE97DEA1}" type="slidenum">
              <a:rPr lang="fi-FI" altLang="fi-FI"/>
              <a:pPr/>
              <a:t>4</a:t>
            </a:fld>
            <a:endParaRPr lang="fi-FI" altLang="fi-FI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6421C0-B1F4-4DA2-997F-EE335301B4F0}" type="slidenum">
              <a:rPr lang="fi-FI" altLang="fi-FI"/>
              <a:pPr/>
              <a:t>5</a:t>
            </a:fld>
            <a:endParaRPr lang="fi-FI" altLang="fi-FI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D62E0-4312-4134-8535-CED2F74D5C47}" type="slidenum">
              <a:rPr lang="fi-FI" altLang="fi-FI"/>
              <a:pPr/>
              <a:t>10</a:t>
            </a:fld>
            <a:endParaRPr lang="fi-FI" altLang="fi-FI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9C8435D-5C76-47C0-ADF2-1B9CFADE2779}" type="slidenum">
              <a:rPr lang="fi-FI" altLang="fi-FI" smtClean="0"/>
              <a:pPr algn="r" eaLnBrk="1" hangingPunct="1">
                <a:spcBef>
                  <a:spcPct val="0"/>
                </a:spcBef>
              </a:pPr>
              <a:t>30</a:t>
            </a:fld>
            <a:endParaRPr lang="fi-FI" altLang="fi-FI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 cap="flat"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2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4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medialeike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7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3" y="1557699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699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3" y="2133351"/>
            <a:ext cx="5400418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3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39206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0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8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8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099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3" y="1557699"/>
            <a:ext cx="7415833" cy="1728046"/>
          </a:xfrm>
        </p:spPr>
        <p:txBody>
          <a:bodyPr anchor="b"/>
          <a:lstStyle>
            <a:lvl1pPr algn="l">
              <a:defRPr sz="52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3" y="3602872"/>
            <a:ext cx="7415833" cy="133944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0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0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0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0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098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3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1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1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1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1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6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6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6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6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6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0"/>
          </a:xfrm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0" y="6382807"/>
            <a:ext cx="225319" cy="14333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06386" y="6887074"/>
            <a:ext cx="277319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  <p:sldLayoutId id="2147483715" r:id="rId29"/>
    <p:sldLayoutId id="2147483716" r:id="rId30"/>
    <p:sldLayoutId id="2147483717" r:id="rId31"/>
    <p:sldLayoutId id="2147483718" r:id="rId32"/>
    <p:sldLayoutId id="2147483719" r:id="rId33"/>
    <p:sldLayoutId id="2147483720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7480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2518" indent="-32503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98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589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516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996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587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2515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9994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tj.fi/index/ilmoittaminen.html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fi-FI/Henkiloasiakkaat/Lahja/Hallintaoikeuden_pidattaminen_lahjaverot(9206)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o.fi/fi-FI/Yritys_ja_yhteisoasiakkaat/Maatalousyrittaja_ja_metsanomistaja/Maatilan_sukupolvenvaihdos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8192/liikkeen_ja_ammatinharjoittajien_seka_m3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moitin.fi/" TargetMode="External"/><Relationship Id="rId2" Type="http://schemas.openxmlformats.org/officeDocument/2006/relationships/hyperlink" Target="https://www.vero.fi/sahkoiset-asiointipalvelut/omavero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vero.fi/tietoa-verohallinnosta/yhteystiedot-ja-asiointi/asioi-verkossa/veroilmoitus_sahkoisesti__yritysasiak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>Maatalouden verotus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Osuuden vuokraaminen</a:t>
            </a:r>
            <a:endParaRPr lang="fi-FI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Osakkaan osuuden vuokrauksen sijaan verotuksellisesti selkeintä on se, että toimintaan osallistumaton osakas tekee muiden osakkaiden kanssa sopimuksen verotusyhtymän tulonjaosta.</a:t>
            </a:r>
          </a:p>
          <a:p>
            <a:pPr lvl="1"/>
            <a:r>
              <a:rPr lang="fi-FI" altLang="fi-FI" smtClean="0"/>
              <a:t>Toimintaan osallistumaton osakas sopii muiden osakkaiden kanssa kohtuullisesta korvauksesta, jonka hän saa sijoittamalleen varallisuudelle. </a:t>
            </a:r>
          </a:p>
          <a:p>
            <a:pPr lvl="2"/>
            <a:r>
              <a:rPr lang="fi-FI" altLang="fi-FI" smtClean="0"/>
              <a:t>Osakas saa tulo-osuuden yhtymästä ja toimii edelleen yhteiseen lukuun, jolloin yhtymää ei tarvitse purkaa. </a:t>
            </a:r>
          </a:p>
          <a:p>
            <a:pPr lvl="2"/>
            <a:r>
              <a:rPr lang="fi-FI" altLang="fi-FI" smtClean="0"/>
              <a:t>Osakas saa itselleen toimintastatuksen, jolla on merkitystä esim. veronhuojennuksen edellytysten kannalta.</a:t>
            </a:r>
          </a:p>
          <a:p>
            <a:pPr lvl="2"/>
            <a:r>
              <a:rPr lang="fi-FI" altLang="fi-FI" smtClean="0"/>
              <a:t>Verotusyhtymän verotuksessa ei tarvitse tehdä mitään muutosta eikä yhtymän tarvitse miettiä omaisuussiirtoja, tuloutuksia ja vähennyksiä. </a:t>
            </a:r>
            <a:endParaRPr lang="fi-FI" altLang="fi-FI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3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Maataloudenharjoittajan </a:t>
            </a:r>
            <a:r>
              <a:rPr lang="fi-FI" dirty="0" smtClean="0"/>
              <a:t>Y-tunnus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Täytä lomake Y3 (verotusyhtymä Y2, osakeyhtiö Y1) ja lähetä se lomakkeen ylälaidassa ilmoitettuun </a:t>
            </a:r>
            <a:r>
              <a:rPr lang="fi-FI" dirty="0" err="1"/>
              <a:t>PRH:n</a:t>
            </a:r>
            <a:r>
              <a:rPr lang="fi-FI" dirty="0"/>
              <a:t> osoitteeseen.</a:t>
            </a:r>
          </a:p>
          <a:p>
            <a:pPr lvl="1"/>
            <a:r>
              <a:rPr lang="fi-FI" dirty="0"/>
              <a:t>Saat </a:t>
            </a:r>
            <a:r>
              <a:rPr lang="fi-FI" dirty="0" smtClean="0"/>
              <a:t>Y-tunnuksen </a:t>
            </a:r>
            <a:r>
              <a:rPr lang="fi-FI" dirty="0"/>
              <a:t>postissa.</a:t>
            </a:r>
          </a:p>
          <a:p>
            <a:pPr lvl="1"/>
            <a:r>
              <a:rPr lang="fi-FI" dirty="0"/>
              <a:t>Lomake </a:t>
            </a:r>
            <a:r>
              <a:rPr lang="fi-FI" dirty="0" smtClean="0"/>
              <a:t>Y3 on </a:t>
            </a:r>
            <a:r>
              <a:rPr lang="fi-FI" dirty="0"/>
              <a:t>nimeltään Perustamisilmoitus - yksityinen </a:t>
            </a:r>
            <a:r>
              <a:rPr lang="fi-FI" dirty="0" smtClean="0"/>
              <a:t>elinkeinonharjoittaja.</a:t>
            </a:r>
            <a:endParaRPr lang="fi-FI" dirty="0"/>
          </a:p>
          <a:p>
            <a:r>
              <a:rPr lang="fi-FI" dirty="0"/>
              <a:t>Käytä lomaketta Y6 (verotusyhtymä Y5, osakeyhtiö Y4), jos sinulla on jo Y-tunnus ja haluat ilmoittautua alkutuottajan arvonlisäverorekisteriin tai ennakkoperintärekisteriin.</a:t>
            </a:r>
          </a:p>
          <a:p>
            <a:r>
              <a:rPr lang="fi-FI" dirty="0">
                <a:hlinkClick r:id="rId2"/>
              </a:rPr>
              <a:t>Lomakkeet</a:t>
            </a:r>
            <a:r>
              <a:rPr lang="fi-FI" dirty="0"/>
              <a:t> (</a:t>
            </a:r>
            <a:r>
              <a:rPr lang="fi-FI" dirty="0" err="1"/>
              <a:t>ytj.fi</a:t>
            </a:r>
            <a:r>
              <a:rPr lang="fi-FI" dirty="0"/>
              <a:t>)</a:t>
            </a:r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03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cs typeface="Times New Roman" charset="0"/>
              </a:rPr>
              <a:t>Kuolinpesä maatalouden harjoittajana</a:t>
            </a:r>
            <a:endParaRPr lang="fi-FI" dirty="0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550792" y="1413571"/>
            <a:ext cx="11088831" cy="47537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000000"/>
                </a:solidFill>
                <a:cs typeface="Times New Roman" charset="0"/>
              </a:rPr>
              <a:t>Jos maatilan </a:t>
            </a:r>
            <a:r>
              <a:rPr lang="fi-FI" sz="2400" dirty="0">
                <a:cs typeface="Times New Roman" charset="0"/>
              </a:rPr>
              <a:t>yhteisomistajina ovat kuolinpesä ja leski, maatilaa verotetaan maatalousyhtymänä, mikäli ositus on tehty.</a:t>
            </a:r>
          </a:p>
          <a:p>
            <a:pPr lvl="1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Ellei ositusta ole tehty, maatilaa verotetaan kuolinpesänä. </a:t>
            </a:r>
          </a:p>
          <a:p>
            <a:pPr lvl="1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Jos kuolinpesällä ja leskellä on yksin omistettuja kiinteistöjä ja niitä hallinnoidaan yhteiseen lukuun, ne muodostavat verotusyhtymän.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cs typeface="Times New Roman" charset="0"/>
              </a:rPr>
              <a:t>Kuolinpesää ei muodostu, jos on vain yksi osakas.</a:t>
            </a:r>
          </a:p>
          <a:p>
            <a:pPr lvl="1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Jos yhden perillisen lisäksi on leski, jolla on avio-oikeus vainajan omaisuuteen, kuolinpesä on olemassa siihen saakka, kunnes ositus toimitetaan.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cs typeface="Times New Roman" charset="0"/>
              </a:rPr>
              <a:t>Jos henkilö on ennen kuolemaansa ollut yhtymän osakkaana, osakkuus siirtyy  omistajuus.</a:t>
            </a:r>
          </a:p>
          <a:p>
            <a:pPr lvl="1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Jos leskellä on hallintaoikeus kuolinpesän omaisuuteen, leskeä verotetaan </a:t>
            </a:r>
            <a:r>
              <a:rPr lang="fi-FI" dirty="0" smtClean="0">
                <a:cs typeface="Times New Roman" charset="0"/>
              </a:rPr>
              <a:t>maataloudesta </a:t>
            </a:r>
            <a:r>
              <a:rPr lang="fi-FI" dirty="0">
                <a:cs typeface="Times New Roman" charset="0"/>
              </a:rPr>
              <a:t>ja hän tekee </a:t>
            </a:r>
            <a:r>
              <a:rPr lang="fi-FI" dirty="0" smtClean="0">
                <a:cs typeface="Times New Roman" charset="0"/>
              </a:rPr>
              <a:t>maatalouden </a:t>
            </a:r>
            <a:r>
              <a:rPr lang="fi-FI" dirty="0">
                <a:cs typeface="Times New Roman" charset="0"/>
              </a:rPr>
              <a:t>veroilmoituksen</a:t>
            </a:r>
            <a:r>
              <a:rPr lang="fi-FI" dirty="0" smtClean="0">
                <a:cs typeface="Times New Roman" charset="0"/>
              </a:rPr>
              <a:t>.</a:t>
            </a:r>
            <a:endParaRPr lang="fi-FI" dirty="0">
              <a:cs typeface="Times New Roman" charset="0"/>
            </a:endParaRP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51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Kuolinpesä ja verotusyhtymä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100" dirty="0"/>
              <a:t>Puolisoiden harjoittamasta maa- ja metsätaloudesta ei muodosteta verotusyhtymää, mutta puolisoiden kuolinpesät voivat muodostaa verotusyhtymän. </a:t>
            </a:r>
          </a:p>
          <a:p>
            <a:r>
              <a:rPr lang="fi-FI" altLang="fi-FI" sz="2100" dirty="0"/>
              <a:t>Jos kuolinpesän osakas luovuttaa osuutensa laillisen perimysjärjestyksen mukaan pesässä osakkaana olevalle, kuolinpesää pidetään edelleen erillisenä verovelvollisena.</a:t>
            </a:r>
          </a:p>
          <a:p>
            <a:pPr lvl="1"/>
            <a:r>
              <a:rPr lang="fi-FI" altLang="fi-FI" dirty="0"/>
              <a:t>Jos osakas luovuttaa osuutensa muulle henkilölle, kuolinpesästä muodostuu verotuksessa verotusyhtymä.</a:t>
            </a:r>
          </a:p>
          <a:p>
            <a:pPr lvl="1"/>
            <a:r>
              <a:rPr lang="fi-FI" altLang="fi-FI" dirty="0"/>
              <a:t>Jos kuolinpesä ei purkaudu, mahdollista vastiketta ei saa jaettua omaisuuserille, vaan sen voi ottaa huomioon vasta omaisuutta myytäessä.</a:t>
            </a:r>
          </a:p>
          <a:p>
            <a:pPr lvl="1"/>
            <a:r>
              <a:rPr lang="fi-FI" altLang="fi-FI" dirty="0"/>
              <a:t>Vastike jaetaan omaisuuserille verotusyhtymän verotukseen vain, jos kuolinpesä purkautuu.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36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Kuolinpesä ja verotusyhtymä</a:t>
            </a:r>
            <a:endParaRPr lang="fi-FI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107717" tIns="52913" rIns="107717" bIns="52913"/>
          <a:lstStyle/>
          <a:p>
            <a:r>
              <a:rPr lang="fi-FI" altLang="fi-FI" dirty="0"/>
              <a:t>Myös lesken ja kuolinpesän yhteisestä omaisuudesta voidaan muodostaa verotusyhtymä puolison kuolinvuoden jälkeen, jos ositus on tehty. </a:t>
            </a:r>
          </a:p>
          <a:p>
            <a:pPr lvl="1"/>
            <a:r>
              <a:rPr lang="fi-FI" altLang="fi-FI" dirty="0"/>
              <a:t>Kuolinpesä on erillinen oikeushenkilö, eivätkä sitä koske puolisoita koskevat säännökset (paitsi kuolinvuoden verotuksessa). </a:t>
            </a:r>
            <a:endParaRPr lang="fi-FI" altLang="fi-FI" sz="2900" dirty="0"/>
          </a:p>
          <a:p>
            <a:r>
              <a:rPr lang="fi-FI" altLang="fi-FI" dirty="0"/>
              <a:t>Maa- ja metsätaloustoiminnasta voidaan verottaa leskeä, kuolinpesää tai heidän muodostamaansa yhtymää sen mukaan, miten kuolinpesän hallinnointi on ratkaistu.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26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Hallintaoikeus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>
                <a:cs typeface="Times New Roman" charset="0"/>
              </a:rPr>
              <a:t>Leski voi ottaa testamentilla saamansa omaisuuden vastaan hallintaoikeudella. Hän voi määrätä hallinnan pituuden, tai se on voitu määrätä jo testamentissa.</a:t>
            </a:r>
            <a:endParaRPr lang="fi-FI" sz="2800" strike="sngStrike" dirty="0">
              <a:cs typeface="Times New Roman" charset="0"/>
            </a:endParaRPr>
          </a:p>
          <a:p>
            <a:pPr lvl="1"/>
            <a:r>
              <a:rPr lang="fi-FI" sz="2000" dirty="0" smtClean="0">
                <a:cs typeface="Times New Roman" charset="0"/>
              </a:rPr>
              <a:t>Elinikäisen hallintaoikeuden arvo: </a:t>
            </a:r>
            <a:r>
              <a:rPr lang="fi-FI" sz="2000" dirty="0">
                <a:cs typeface="Times New Roman" charset="0"/>
              </a:rPr>
              <a:t>Vuotuinen tuottoarvo kerrotaan </a:t>
            </a:r>
            <a:r>
              <a:rPr lang="fi-FI" sz="2000" dirty="0">
                <a:cs typeface="Times New Roman" charset="0"/>
                <a:hlinkClick r:id="rId2"/>
              </a:rPr>
              <a:t>ikäkertoimella</a:t>
            </a:r>
            <a:endParaRPr lang="fi-FI" sz="2000" dirty="0"/>
          </a:p>
          <a:p>
            <a:pPr lvl="1"/>
            <a:r>
              <a:rPr lang="fi-FI" sz="2000" dirty="0" smtClean="0"/>
              <a:t>Määräaikaisen hallintaoikeuden arvo: </a:t>
            </a:r>
            <a:r>
              <a:rPr lang="fi-FI" sz="2000" dirty="0">
                <a:cs typeface="Times New Roman" charset="0"/>
              </a:rPr>
              <a:t>Vuotuinen tuottoarvo pääomitetaan </a:t>
            </a:r>
            <a:r>
              <a:rPr lang="fi-FI" sz="2000" dirty="0">
                <a:cs typeface="Times New Roman" charset="0"/>
                <a:hlinkClick r:id="rId2"/>
              </a:rPr>
              <a:t>8 % korkokannan mukaan</a:t>
            </a:r>
            <a:r>
              <a:rPr lang="fi-FI" sz="2000" dirty="0">
                <a:cs typeface="Times New Roman" charset="0"/>
              </a:rPr>
              <a:t>.</a:t>
            </a:r>
          </a:p>
          <a:p>
            <a:pPr lvl="2"/>
            <a:r>
              <a:rPr lang="fi-FI" sz="2000" b="1" dirty="0">
                <a:cs typeface="Times New Roman" charset="0"/>
              </a:rPr>
              <a:t>Määräaikaisen hallinnan arvo ei voi olla elinikäistä suurempi.</a:t>
            </a:r>
          </a:p>
          <a:p>
            <a:r>
              <a:rPr lang="fi-FI" sz="2800" dirty="0">
                <a:cs typeface="Times New Roman" charset="0"/>
              </a:rPr>
              <a:t>Leski voi käyttää </a:t>
            </a:r>
            <a:r>
              <a:rPr lang="fi-FI" sz="2800" dirty="0"/>
              <a:t>PK 3:1a §:n mukaista oikeuttaan</a:t>
            </a:r>
          </a:p>
          <a:p>
            <a:pPr lvl="1"/>
            <a:r>
              <a:rPr lang="fi-FI" sz="2000" b="1" dirty="0"/>
              <a:t>Asunto (vahva oikeus) tai koko kuolinpesä (heikko oikeus)</a:t>
            </a:r>
          </a:p>
          <a:p>
            <a:pPr lvl="1"/>
            <a:r>
              <a:rPr lang="fi-FI" sz="2000" b="1" dirty="0"/>
              <a:t>Koko kuolinpesän käytöstä voidaan verottaa leskeä vain, jos ositus on tehty.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1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Hallintaoikeudesta luopuminen</a:t>
            </a:r>
          </a:p>
        </p:txBody>
      </p:sp>
      <p:sp>
        <p:nvSpPr>
          <p:cNvPr id="63492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dirty="0" smtClean="0"/>
              <a:t>Oikeudesta luopuminen katsotaan lahjaksi, jos hallintaoikeudesta luopuva ei saa luopumisesta korvausta.</a:t>
            </a:r>
          </a:p>
          <a:p>
            <a:pPr>
              <a:lnSpc>
                <a:spcPct val="90000"/>
              </a:lnSpc>
            </a:pPr>
            <a:endParaRPr lang="fi-FI" dirty="0" smtClean="0"/>
          </a:p>
          <a:p>
            <a:pPr>
              <a:lnSpc>
                <a:spcPct val="90000"/>
              </a:lnSpc>
            </a:pPr>
            <a:r>
              <a:rPr lang="fi-FI" dirty="0" smtClean="0"/>
              <a:t>Luopumisesta saatu korvaus verotetaan luovutusvoittona.</a:t>
            </a:r>
          </a:p>
          <a:p>
            <a:pPr>
              <a:lnSpc>
                <a:spcPct val="90000"/>
              </a:lnSpc>
            </a:pPr>
            <a:endParaRPr lang="fi-FI" dirty="0" smtClean="0"/>
          </a:p>
          <a:p>
            <a:pPr>
              <a:lnSpc>
                <a:spcPct val="90000"/>
              </a:lnSpc>
            </a:pPr>
            <a:r>
              <a:rPr lang="fi-FI" dirty="0"/>
              <a:t>Asumisoikeus voidaan siirtää kohdistumaan johonkin toiseen suunnilleen samanarvoiseen asuntoon</a:t>
            </a:r>
            <a:endParaRPr lang="fi-FI" dirty="0" smtClean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917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Maatilan sukupolvenvaihdos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Tutustu </a:t>
            </a:r>
            <a:r>
              <a:rPr lang="fi-FI" dirty="0" err="1" smtClean="0"/>
              <a:t>vero.fi:n</a:t>
            </a:r>
            <a:r>
              <a:rPr lang="fi-FI" dirty="0" smtClean="0"/>
              <a:t> ohjaukseen sukupolvenvaihdoksesta:</a:t>
            </a:r>
            <a:endParaRPr lang="fi-FI" dirty="0"/>
          </a:p>
          <a:p>
            <a:pPr lvl="1"/>
            <a:r>
              <a:rPr lang="fi-FI" dirty="0" smtClean="0">
                <a:hlinkClick r:id="rId2"/>
              </a:rPr>
              <a:t>Maatilan sukupolvenvaihdos</a:t>
            </a:r>
            <a:endParaRPr lang="fi-FI" dirty="0" smtClean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9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Yksityisauton maatalouskäyttö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Auto kuuluu yksityisvaroihin, jos minkään tulonhankkimistoiminnan ajot eivät ylitä 50:tä prosenttia kaikista ajoista.</a:t>
            </a:r>
          </a:p>
          <a:p>
            <a:r>
              <a:rPr lang="fi-FI" sz="2400" dirty="0" smtClean="0"/>
              <a:t>Maatalouden ajokulut vähennetään joko todellisten kulujen mukaan tai lisävähennyksenä.</a:t>
            </a:r>
          </a:p>
          <a:p>
            <a:r>
              <a:rPr lang="fi-FI" sz="2400" dirty="0" smtClean="0"/>
              <a:t>Pidä ajopäiväkirjaa, josta selviävät</a:t>
            </a:r>
          </a:p>
          <a:p>
            <a:pPr lvl="3"/>
            <a:r>
              <a:rPr lang="fi-FI" sz="1600" dirty="0" smtClean="0"/>
              <a:t>kokonaiskilometrit/vuosi</a:t>
            </a:r>
          </a:p>
          <a:p>
            <a:pPr lvl="3"/>
            <a:r>
              <a:rPr lang="fi-FI" sz="1600" dirty="0" smtClean="0"/>
              <a:t>ajon </a:t>
            </a:r>
            <a:r>
              <a:rPr lang="fi-FI" sz="1600" dirty="0" err="1" smtClean="0"/>
              <a:t>alkamis</a:t>
            </a:r>
            <a:r>
              <a:rPr lang="fi-FI" sz="1600" dirty="0" smtClean="0"/>
              <a:t>- ja päättymisaika</a:t>
            </a:r>
          </a:p>
          <a:p>
            <a:pPr lvl="3"/>
            <a:r>
              <a:rPr lang="fi-FI" sz="1600" dirty="0" smtClean="0"/>
              <a:t>ajon </a:t>
            </a:r>
            <a:r>
              <a:rPr lang="fi-FI" sz="1600" dirty="0" err="1" smtClean="0"/>
              <a:t>alkamis</a:t>
            </a:r>
            <a:r>
              <a:rPr lang="fi-FI" sz="1600" dirty="0" smtClean="0"/>
              <a:t>- ja päättymispaikka sekä tarvittaessa ajoreitti</a:t>
            </a:r>
          </a:p>
          <a:p>
            <a:pPr lvl="3"/>
            <a:r>
              <a:rPr lang="fi-FI" sz="1600" dirty="0" smtClean="0"/>
              <a:t>matkan pituus</a:t>
            </a:r>
          </a:p>
          <a:p>
            <a:pPr lvl="3"/>
            <a:r>
              <a:rPr lang="fi-FI" sz="1600" dirty="0" smtClean="0"/>
              <a:t>ajon tarkoitus.</a:t>
            </a:r>
          </a:p>
          <a:p>
            <a:r>
              <a:rPr lang="fi-FI" altLang="fi-FI" sz="2400" dirty="0" smtClean="0"/>
              <a:t>Asunnon ja maatilan väliset matkat ovat yksityisajoja.</a:t>
            </a:r>
          </a:p>
          <a:p>
            <a:pPr lvl="2"/>
            <a:r>
              <a:rPr lang="fi-FI" altLang="fi-FI" sz="1800" dirty="0" smtClean="0"/>
              <a:t>Ilmoita ne esitäytetyllä veroilmoituslomakkeella.</a:t>
            </a:r>
          </a:p>
          <a:p>
            <a:pPr lvl="2"/>
            <a:endParaRPr lang="fi-FI" sz="1800" dirty="0" smtClean="0"/>
          </a:p>
          <a:p>
            <a:pPr lvl="3"/>
            <a:endParaRPr lang="fi-FI" sz="16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68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Yksityisauton maatalouskäyttö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Lisävähennys</a:t>
            </a:r>
          </a:p>
          <a:p>
            <a:pPr lvl="1"/>
            <a:r>
              <a:rPr lang="fi-FI" smtClean="0"/>
              <a:t>Maatalouden ajokuluista tehdään lisävähennys ajopäiväkirjan tai muun luotettavan selvityksen mukaan.</a:t>
            </a:r>
          </a:p>
          <a:p>
            <a:pPr lvl="2"/>
            <a:r>
              <a:rPr lang="fi-FI" smtClean="0"/>
              <a:t>0,43 €/km vuonna 2019 (0,43 €/km vuonna 2020).</a:t>
            </a:r>
          </a:p>
          <a:p>
            <a:pPr lvl="2"/>
            <a:r>
              <a:rPr lang="fi-FI" smtClean="0"/>
              <a:t>Aina selvitettävä auton kokonaiskilometrimäärä.</a:t>
            </a:r>
          </a:p>
          <a:p>
            <a:pPr lvl="2"/>
            <a:r>
              <a:rPr lang="fi-FI" smtClean="0"/>
              <a:t>Säännöllisesti toistuva ajo voidaan ilmoittaa esim. ”1 krt/vko”</a:t>
            </a:r>
          </a:p>
          <a:p>
            <a:pPr lvl="4"/>
            <a:r>
              <a:rPr lang="fi-FI" smtClean="0"/>
              <a:t>km x kertojen määrä / vuosi.</a:t>
            </a:r>
          </a:p>
          <a:p>
            <a:pPr lvl="2"/>
            <a:r>
              <a:rPr lang="fi-FI" smtClean="0">
                <a:hlinkClick r:id="rId2"/>
              </a:rPr>
              <a:t>Maataloudenharjoittajan lisävähennys</a:t>
            </a:r>
            <a:endParaRPr lang="fi-FI" smtClean="0"/>
          </a:p>
          <a:p>
            <a:pPr lvl="2"/>
            <a:endParaRPr lang="fi-FI" dirty="0" smtClean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12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900" dirty="0"/>
              <a:t>Vastauksia useimmin kysyttyihin kysymyksiin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fi-FI" sz="1700" dirty="0"/>
              <a:t>Maatila verotuksessa</a:t>
            </a:r>
          </a:p>
          <a:p>
            <a:r>
              <a:rPr lang="fi-FI" sz="1700" dirty="0"/>
              <a:t>Verotusyhtymä</a:t>
            </a:r>
          </a:p>
          <a:p>
            <a:r>
              <a:rPr lang="fi-FI" sz="1700" dirty="0"/>
              <a:t>Verotusyhtymän purkautuminen</a:t>
            </a:r>
          </a:p>
          <a:p>
            <a:r>
              <a:rPr lang="fi-FI" sz="1700" dirty="0"/>
              <a:t>Osuuden vuokraaminen</a:t>
            </a:r>
          </a:p>
          <a:p>
            <a:r>
              <a:rPr lang="fi-FI" sz="1700" dirty="0"/>
              <a:t>Maataloudenharjoittajan Y-tunnus</a:t>
            </a:r>
          </a:p>
          <a:p>
            <a:r>
              <a:rPr lang="fi-FI" sz="1700" dirty="0"/>
              <a:t>Kuolinpesä maataloudenharjoittajana</a:t>
            </a:r>
          </a:p>
          <a:p>
            <a:r>
              <a:rPr lang="fi-FI" sz="1700" dirty="0"/>
              <a:t>Kuolinpesä ja verotusyhtymä</a:t>
            </a:r>
          </a:p>
          <a:p>
            <a:r>
              <a:rPr lang="fi-FI" sz="1700" dirty="0"/>
              <a:t>Hallintaoikeus</a:t>
            </a:r>
          </a:p>
          <a:p>
            <a:r>
              <a:rPr lang="fi-FI" sz="1700" dirty="0"/>
              <a:t>Maatilan sukupolvenvaihdos</a:t>
            </a:r>
          </a:p>
          <a:p>
            <a:r>
              <a:rPr lang="fi-FI" sz="1700" dirty="0"/>
              <a:t>Yksityisauton maatalouskäyttö</a:t>
            </a:r>
          </a:p>
          <a:p>
            <a:pPr marL="0" indent="0">
              <a:buNone/>
            </a:pPr>
            <a:endParaRPr lang="fi-FI" sz="1700" dirty="0"/>
          </a:p>
          <a:p>
            <a:endParaRPr lang="fi-FI" sz="1700" dirty="0"/>
          </a:p>
          <a:p>
            <a:pPr marL="0" indent="0">
              <a:buNone/>
            </a:pPr>
            <a:endParaRPr lang="fi-FI" sz="1700" dirty="0"/>
          </a:p>
          <a:p>
            <a:r>
              <a:rPr lang="fi-FI" sz="1700" dirty="0"/>
              <a:t>Opinto- ja koulutusmatkakulut</a:t>
            </a:r>
          </a:p>
          <a:p>
            <a:r>
              <a:rPr lang="fi-FI" sz="1700" dirty="0"/>
              <a:t>Päivärahat</a:t>
            </a:r>
          </a:p>
          <a:p>
            <a:r>
              <a:rPr lang="fi-FI" sz="1700" dirty="0"/>
              <a:t>Tilatukioikeuden arvonlisäverotus</a:t>
            </a:r>
          </a:p>
          <a:p>
            <a:r>
              <a:rPr lang="fi-FI" sz="1700" dirty="0"/>
              <a:t>Maatalouden muu toiminta</a:t>
            </a:r>
          </a:p>
          <a:p>
            <a:r>
              <a:rPr lang="fi-FI" sz="1700" dirty="0"/>
              <a:t>Hevoset</a:t>
            </a:r>
          </a:p>
          <a:p>
            <a:r>
              <a:rPr lang="fi-FI" sz="1700" dirty="0"/>
              <a:t>Harrastusluonteinen toiminta</a:t>
            </a:r>
          </a:p>
          <a:p>
            <a:r>
              <a:rPr lang="fi-FI" sz="1700" dirty="0"/>
              <a:t>Maatalouden lopettaminen</a:t>
            </a:r>
          </a:p>
          <a:p>
            <a:r>
              <a:rPr lang="fi-FI" sz="1700" dirty="0"/>
              <a:t>Maatalouden nettovarallisuus</a:t>
            </a:r>
          </a:p>
          <a:p>
            <a:r>
              <a:rPr lang="fi-FI" sz="1700" dirty="0"/>
              <a:t>Yrittäjävähennys maa- ja metsätaloudessa</a:t>
            </a:r>
          </a:p>
          <a:p>
            <a:r>
              <a:rPr lang="fi-FI" sz="1700" dirty="0"/>
              <a:t>Veroilmoitus oma-aloitteisista veroista</a:t>
            </a:r>
          </a:p>
          <a:p>
            <a:r>
              <a:rPr lang="fi-FI" sz="1700" dirty="0"/>
              <a:t>Lisätietoja</a:t>
            </a:r>
          </a:p>
          <a:p>
            <a:pPr marL="0" indent="0">
              <a:buNone/>
            </a:pPr>
            <a:endParaRPr lang="fi-FI" sz="17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819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Yksityisauton maatalouskäyttö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Maatalouden kulut vähennetään todellisten  kulujen mukaan (ei lisävähennystä), jos käytössä on</a:t>
            </a:r>
          </a:p>
          <a:p>
            <a:pPr lvl="1"/>
            <a:r>
              <a:rPr lang="fi-FI" smtClean="0"/>
              <a:t>luontoisetuauto</a:t>
            </a:r>
          </a:p>
          <a:p>
            <a:pPr lvl="2"/>
            <a:r>
              <a:rPr lang="fi-FI" smtClean="0"/>
              <a:t>kulut lasketaan sen mukaan, mikä on palkaksi luetun edun kilometrikohtainen arvo.</a:t>
            </a:r>
          </a:p>
          <a:p>
            <a:pPr lvl="3"/>
            <a:r>
              <a:rPr lang="fi-FI" smtClean="0"/>
              <a:t>esim. työnantajan luontoisetuauto / vapaa autoetu </a:t>
            </a:r>
            <a:br>
              <a:rPr lang="fi-FI" smtClean="0"/>
            </a:br>
            <a:r>
              <a:rPr lang="fi-FI" smtClean="0"/>
              <a:t>6 600 e/v (edun arvoa ei ole tarkistettu todellisten yksityisajojen tai työajojen perusteella)</a:t>
            </a:r>
          </a:p>
          <a:p>
            <a:pPr lvl="3"/>
            <a:r>
              <a:rPr lang="fi-FI" smtClean="0"/>
              <a:t>edun kilometrikohtainen määrä on 0,37 e / km (6 600 e / 18 000 km)</a:t>
            </a:r>
          </a:p>
          <a:p>
            <a:pPr lvl="3"/>
            <a:r>
              <a:rPr lang="fi-FI" smtClean="0"/>
              <a:t>vähennys on siis 0,37 e / km.</a:t>
            </a:r>
          </a:p>
          <a:p>
            <a:pPr lvl="1"/>
            <a:r>
              <a:rPr lang="fi-FI" smtClean="0"/>
              <a:t>leasingauto</a:t>
            </a:r>
          </a:p>
          <a:p>
            <a:pPr lvl="1"/>
            <a:r>
              <a:rPr lang="fi-FI" smtClean="0"/>
              <a:t>hallintaoikeusauto.</a:t>
            </a:r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46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300" dirty="0"/>
              <a:t>Yksityisauto maatalousyhtymän tai kuolinpesän käytössä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100" b="1" dirty="0"/>
              <a:t>Yhtymä tai kuolinpesä voi maksaa osakkaalle korvausta maatalouden ajoista, jotka osakas on tehnyt yksityisautollaan (</a:t>
            </a:r>
            <a:r>
              <a:rPr lang="fi-FI" altLang="fi-FI" sz="2100" dirty="0"/>
              <a:t>lesken osakkuus on poikkeus, ks. seuraava sivu</a:t>
            </a:r>
            <a:r>
              <a:rPr lang="fi-FI" altLang="fi-FI" sz="2100" b="1" dirty="0"/>
              <a:t>)</a:t>
            </a:r>
            <a:endParaRPr lang="fi-FI" altLang="fi-FI" sz="2100" b="1" strike="sngStrike" dirty="0"/>
          </a:p>
          <a:p>
            <a:pPr lvl="1">
              <a:lnSpc>
                <a:spcPct val="90000"/>
              </a:lnSpc>
            </a:pPr>
            <a:r>
              <a:rPr lang="fi-FI" altLang="fi-FI" sz="2100" b="1" dirty="0"/>
              <a:t>matkalaskun perusteella </a:t>
            </a:r>
            <a:r>
              <a:rPr lang="fi-FI" altLang="fi-FI" sz="2100" b="1" dirty="0" smtClean="0"/>
              <a:t>0,43 </a:t>
            </a:r>
            <a:r>
              <a:rPr lang="fi-FI" altLang="fi-FI" sz="2100" b="1" dirty="0"/>
              <a:t>€/km vuonna </a:t>
            </a:r>
            <a:r>
              <a:rPr lang="fi-FI" altLang="fi-FI" sz="2100" b="1" dirty="0" smtClean="0"/>
              <a:t>2019 </a:t>
            </a:r>
            <a:r>
              <a:rPr lang="fi-FI" sz="2100" b="1" dirty="0"/>
              <a:t>(</a:t>
            </a:r>
            <a:r>
              <a:rPr lang="fi-FI" sz="2100" b="1" dirty="0" smtClean="0"/>
              <a:t>0,43 </a:t>
            </a:r>
            <a:r>
              <a:rPr lang="fi-FI" sz="2100" b="1" dirty="0"/>
              <a:t>€/km vuonna </a:t>
            </a:r>
            <a:r>
              <a:rPr lang="fi-FI" sz="2100" b="1" dirty="0" smtClean="0"/>
              <a:t>2020).</a:t>
            </a:r>
            <a:endParaRPr lang="fi-FI" altLang="fi-FI" sz="2100" b="1" dirty="0"/>
          </a:p>
          <a:p>
            <a:pPr lvl="2">
              <a:lnSpc>
                <a:spcPct val="90000"/>
              </a:lnSpc>
            </a:pPr>
            <a:r>
              <a:rPr lang="fi-FI" altLang="fi-FI" b="1" dirty="0"/>
              <a:t>vähennetään yhtymän tai kuolinpesän  palkkausmenoina</a:t>
            </a:r>
          </a:p>
          <a:p>
            <a:pPr lvl="2">
              <a:lnSpc>
                <a:spcPct val="90000"/>
              </a:lnSpc>
            </a:pPr>
            <a:r>
              <a:rPr lang="fi-FI" altLang="fi-FI" b="1" dirty="0"/>
              <a:t>osakkaalle korvaus on verovapaata kustannusten korvausta.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</a:pPr>
            <a:r>
              <a:rPr lang="fi-FI" altLang="fi-FI" sz="2100" dirty="0"/>
              <a:t>Jos verotusyhtymä tai kuolinpesä ei ole korvannut osakkaalle matkakuluja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Tx/>
            </a:pPr>
            <a:r>
              <a:rPr lang="fi-FI" altLang="fi-FI" sz="2100" b="1" dirty="0"/>
              <a:t>verotusyhtymän tai kuolinpesän verotuksessa vähennetään auton todelliset kulut tai </a:t>
            </a:r>
            <a:r>
              <a:rPr lang="fi-FI" altLang="fi-FI" sz="2100" b="1" dirty="0" smtClean="0"/>
              <a:t>0,25 </a:t>
            </a:r>
            <a:r>
              <a:rPr lang="fi-FI" altLang="fi-FI" sz="2100" b="1" dirty="0"/>
              <a:t>€/km </a:t>
            </a:r>
          </a:p>
          <a:p>
            <a:pPr marL="544251" lvl="1" indent="0">
              <a:lnSpc>
                <a:spcPct val="90000"/>
              </a:lnSpc>
              <a:spcBef>
                <a:spcPct val="0"/>
              </a:spcBef>
              <a:buClrTx/>
              <a:buNone/>
            </a:pPr>
            <a:endParaRPr lang="fi-FI" altLang="fi-FI" sz="2100" b="1" dirty="0"/>
          </a:p>
          <a:p>
            <a:pPr marL="544251" lvl="1" inden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i-FI" altLang="fi-FI" b="1" dirty="0"/>
              <a:t>Asunnon ja maatilan väliset matkat ovat yksityisajoja</a:t>
            </a:r>
            <a:r>
              <a:rPr lang="fi-FI" altLang="fi-FI" sz="2100" dirty="0"/>
              <a:t> 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Tx/>
            </a:pPr>
            <a:r>
              <a:rPr lang="fi-FI" altLang="fi-FI" sz="2100" b="1" dirty="0"/>
              <a:t>Vähennetään osakkaan verotuksessa (esitäytetyssä veroilmoituksessa).</a:t>
            </a:r>
            <a:endParaRPr lang="fi-FI" altLang="fi-FI" sz="2100" b="1" strike="sngStrike" dirty="0"/>
          </a:p>
          <a:p>
            <a:pPr lvl="1">
              <a:lnSpc>
                <a:spcPct val="90000"/>
              </a:lnSpc>
              <a:spcBef>
                <a:spcPct val="0"/>
              </a:spcBef>
              <a:buClrTx/>
            </a:pPr>
            <a:r>
              <a:rPr lang="fi-FI" altLang="fi-FI" sz="2100" b="1" dirty="0"/>
              <a:t>Yhtymä tai kuolinpesä ei voi korvata verovapaasti.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503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Lesken yksityisauto </a:t>
            </a:r>
            <a:r>
              <a:rPr lang="fi-FI" dirty="0"/>
              <a:t>kuolinpesän käytössä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dirty="0"/>
              <a:t>Kuolinpesä </a:t>
            </a:r>
            <a:r>
              <a:rPr lang="fi-FI" altLang="fi-FI" b="1" dirty="0"/>
              <a:t>ei voi maksaa leskelle verovapaita kulukorvauksia. </a:t>
            </a:r>
          </a:p>
          <a:p>
            <a:pPr lvl="1">
              <a:lnSpc>
                <a:spcPct val="90000"/>
              </a:lnSpc>
            </a:pPr>
            <a:r>
              <a:rPr lang="fi-FI" altLang="fi-FI" b="1" dirty="0" smtClean="0"/>
              <a:t>Kuolinpesän verotuksessa (veroilmoituksessa) vähennetään lesken </a:t>
            </a:r>
            <a:r>
              <a:rPr lang="fi-FI" altLang="fi-FI" b="1" dirty="0"/>
              <a:t>oman auton todelliset kulut tai </a:t>
            </a:r>
            <a:r>
              <a:rPr lang="fi-FI" altLang="fi-FI" b="1" dirty="0" smtClean="0"/>
              <a:t>0,43 €/km vuonna 2019 (</a:t>
            </a:r>
            <a:r>
              <a:rPr lang="fi-FI" b="1" dirty="0" smtClean="0"/>
              <a:t>0,43 </a:t>
            </a:r>
            <a:r>
              <a:rPr lang="fi-FI" b="1" dirty="0"/>
              <a:t>€/km vuonna </a:t>
            </a:r>
            <a:r>
              <a:rPr lang="fi-FI" b="1" dirty="0" smtClean="0"/>
              <a:t>2020) </a:t>
            </a:r>
            <a:r>
              <a:rPr lang="fi-FI" altLang="fi-FI" b="1" dirty="0" smtClean="0"/>
              <a:t>(lisävähennys).</a:t>
            </a:r>
            <a:endParaRPr lang="fi-FI" altLang="fi-FI" b="1" dirty="0"/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89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Opinto- </a:t>
            </a:r>
            <a:r>
              <a:rPr lang="fi-FI" dirty="0"/>
              <a:t>ja koulutusmatkakulut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Vähennyskelpoisia ovat yleensä</a:t>
            </a:r>
          </a:p>
          <a:p>
            <a:pPr lvl="1"/>
            <a:r>
              <a:rPr lang="fi-FI" sz="2100" b="1" dirty="0"/>
              <a:t>maatalousnäyttelyt kotimaassa</a:t>
            </a:r>
          </a:p>
          <a:p>
            <a:pPr lvl="2"/>
            <a:r>
              <a:rPr lang="fi-FI" b="1" dirty="0"/>
              <a:t>pääsyliput, matkakulut, päivärahat henkilöiltä, joille tuloa yrityksessä jaetaan.</a:t>
            </a:r>
          </a:p>
          <a:p>
            <a:r>
              <a:rPr lang="fi-FI" sz="2400" dirty="0"/>
              <a:t>Muut opintomatkat voivat olla osittain vähennyskelpoisia.</a:t>
            </a:r>
          </a:p>
          <a:p>
            <a:pPr lvl="1"/>
            <a:r>
              <a:rPr lang="fi-FI" sz="2100" b="1" dirty="0"/>
              <a:t>Vähennyskelpoisuuden edellytyksenä on, että matkalta saadut tiedot ovat hyödynnettävissä verovelvollisen harjoittamassa maataloudessa .</a:t>
            </a:r>
          </a:p>
          <a:p>
            <a:pPr lvl="2"/>
            <a:r>
              <a:rPr lang="fi-FI" b="1" dirty="0"/>
              <a:t>Matkan tarkoituksen ja ohjelman tulee liittyä tilan tuotantosuuntaan.</a:t>
            </a:r>
          </a:p>
          <a:p>
            <a:pPr lvl="2"/>
            <a:r>
              <a:rPr lang="fi-FI" b="1" dirty="0"/>
              <a:t>Ulkomaanmatkojen osalta edellytykset harvoin täyttyvät.</a:t>
            </a:r>
          </a:p>
          <a:p>
            <a:r>
              <a:rPr lang="fi-FI" sz="2400" dirty="0"/>
              <a:t>Vähennyskelvottomia ovat mm.</a:t>
            </a:r>
          </a:p>
          <a:p>
            <a:pPr lvl="1"/>
            <a:r>
              <a:rPr lang="fi-FI" sz="2100" b="1" dirty="0"/>
              <a:t>peruskoulutus, ammattiin tähtäävä koulutus ja yleissivistävä koulutus.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883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Päivärahat maatalousverotuksessa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1413571"/>
            <a:ext cx="11088831" cy="4753708"/>
          </a:xfrm>
        </p:spPr>
        <p:txBody>
          <a:bodyPr/>
          <a:lstStyle/>
          <a:p>
            <a:r>
              <a:rPr lang="fi-FI" altLang="fi-FI" dirty="0">
                <a:cs typeface="Arial" charset="0"/>
              </a:rPr>
              <a:t>Tilapäisestä työmatkasta aiheutuneet ylimääräiset elantokustannukset voi vähentää, jos seuraavat edellytykset täyttyvät:</a:t>
            </a:r>
            <a:endParaRPr lang="fi-FI" altLang="fi-FI" dirty="0">
              <a:cs typeface="Times New Roman" pitchFamily="18" charset="0"/>
            </a:endParaRPr>
          </a:p>
          <a:p>
            <a:pPr lvl="1"/>
            <a:r>
              <a:rPr lang="fi-FI" altLang="fi-FI" dirty="0">
                <a:cs typeface="Arial" charset="0"/>
              </a:rPr>
              <a:t>Matka liittyy tulonhankkimiseen tai tulon säilyttämiseen ja kohteesta</a:t>
            </a:r>
            <a:r>
              <a:rPr lang="fi-FI" altLang="fi-FI" dirty="0">
                <a:cs typeface="Times New Roman" pitchFamily="18" charset="0"/>
              </a:rPr>
              <a:t> </a:t>
            </a:r>
            <a:r>
              <a:rPr lang="fi-FI" altLang="fi-FI" dirty="0">
                <a:cs typeface="Arial" charset="0"/>
              </a:rPr>
              <a:t>ja kestoajasta on tehty kirjaukset muistiinpanoihin.</a:t>
            </a:r>
          </a:p>
          <a:p>
            <a:pPr lvl="1"/>
            <a:r>
              <a:rPr lang="fi-FI" altLang="fi-FI" dirty="0">
                <a:cs typeface="Arial" charset="0"/>
              </a:rPr>
              <a:t>Matka tehdään vähintään 15 km:n etäisyydelle asunnosta.</a:t>
            </a:r>
          </a:p>
          <a:p>
            <a:pPr lvl="1"/>
            <a:r>
              <a:rPr lang="fi-FI" altLang="fi-FI" b="1" dirty="0">
                <a:cs typeface="Arial" charset="0"/>
              </a:rPr>
              <a:t>Osapäiväraha: </a:t>
            </a:r>
            <a:r>
              <a:rPr lang="fi-FI" altLang="fi-FI" dirty="0">
                <a:cs typeface="Arial" charset="0"/>
              </a:rPr>
              <a:t>matka kestää yli 6 tuntia. </a:t>
            </a:r>
            <a:endParaRPr lang="fi-FI" altLang="fi-FI" strike="sngStrike" dirty="0">
              <a:cs typeface="Times New Roman" pitchFamily="18" charset="0"/>
            </a:endParaRPr>
          </a:p>
          <a:p>
            <a:pPr lvl="1"/>
            <a:r>
              <a:rPr lang="fi-FI" altLang="fi-FI" b="1" dirty="0">
                <a:cs typeface="Times New Roman" pitchFamily="18" charset="0"/>
              </a:rPr>
              <a:t>Kokopäiväraha: </a:t>
            </a:r>
            <a:r>
              <a:rPr lang="fi-FI" altLang="fi-FI" dirty="0">
                <a:cs typeface="Times New Roman" pitchFamily="18" charset="0"/>
              </a:rPr>
              <a:t>matka kestää</a:t>
            </a:r>
            <a:r>
              <a:rPr lang="fi-FI" altLang="fi-FI" b="1" dirty="0">
                <a:cs typeface="Times New Roman" pitchFamily="18" charset="0"/>
              </a:rPr>
              <a:t> </a:t>
            </a:r>
            <a:r>
              <a:rPr lang="fi-FI" altLang="fi-FI" dirty="0">
                <a:cs typeface="Times New Roman" pitchFamily="18" charset="0"/>
              </a:rPr>
              <a:t>yli 10 tuntia. </a:t>
            </a:r>
          </a:p>
          <a:p>
            <a:pPr lvl="1"/>
            <a:r>
              <a:rPr lang="fi-FI" altLang="fi-FI" sz="2900" dirty="0">
                <a:cs typeface="Arial" charset="0"/>
              </a:rPr>
              <a:t>Matkustus- ja majoittumiskulut saat vähentää erikseen (tositteiden perusteella).</a:t>
            </a:r>
            <a:endParaRPr lang="fi-FI" altLang="fi-FI" sz="29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21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Tilatukioikeuden arvonlisäverotus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tilatukioikeus myydään tai vuokrataan erikseen</a:t>
            </a:r>
          </a:p>
          <a:p>
            <a:pPr lvl="1"/>
            <a:r>
              <a:rPr lang="fi-FI" dirty="0" smtClean="0"/>
              <a:t>on suoritettava  arvonlisäveroa 24 %, jos myyjä tai vuokranantaja on arvonlisäverovelvollinen.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/>
              <a:t>Jos tilatukioikeus myydään maatilan tai sen murto-osan (esim. 1/3) luovutuksen yhteydessä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yynnistä ei suoriteta arvonlisäveroa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elkän pellon tai sen määräalan myynnin yhteydessä suoritetaan arvonlisäveroa 24 %.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41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altLang="fi-FI" smtClean="0"/>
              <a:t>Maatalouden muu toiminta</a:t>
            </a:r>
          </a:p>
        </p:txBody>
      </p:sp>
      <p:sp>
        <p:nvSpPr>
          <p:cNvPr id="44034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Jos toiminta palvelee maataloustoimintaa välillisesti</a:t>
            </a:r>
            <a:r>
              <a:rPr lang="fi-FI" altLang="fi-FI" b="0" dirty="0" smtClean="0"/>
              <a:t>, </a:t>
            </a:r>
            <a:r>
              <a:rPr lang="fi-FI" altLang="fi-FI" dirty="0" smtClean="0"/>
              <a:t>siitä saatava tulo on maatalouden sivutuloa. </a:t>
            </a:r>
          </a:p>
          <a:p>
            <a:pPr lvl="1" eaLnBrk="1" hangingPunct="1"/>
            <a:r>
              <a:rPr lang="fi-FI" altLang="fi-FI" dirty="0" smtClean="0"/>
              <a:t>esim. maatilamatkailu, eräpalvelut, kotileipomotoiminta, omien tuotteiden jatkojalostus.</a:t>
            </a:r>
          </a:p>
          <a:p>
            <a:pPr eaLnBrk="1" hangingPunct="1"/>
            <a:r>
              <a:rPr lang="fi-FI" altLang="fi-FI" dirty="0" smtClean="0"/>
              <a:t>Jos yrityksellä on itsenäinen taloudellinen, toisesta yrityksestä riippumaton tarkoitus, kyse on elinkeinotoiminnasta.</a:t>
            </a:r>
          </a:p>
          <a:p>
            <a:pPr lvl="1" eaLnBrk="1" hangingPunct="1"/>
            <a:r>
              <a:rPr lang="fi-FI" altLang="fi-FI" dirty="0" smtClean="0"/>
              <a:t>esim. tavaraliikenne kuorma-autolla, maansiirtotyöt erillisellä kalustolla.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63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Maatalouden muu toiminta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Tuloa voidaan verottaa maatalouden sivutulona vain, jos verovelvollisella on myös maatila ja sillä harjoitetaan maataloutta tai metsätaloutta.</a:t>
            </a:r>
          </a:p>
          <a:p>
            <a:r>
              <a:rPr lang="fi-FI" sz="2400" dirty="0"/>
              <a:t>Sivutoiminnan laajuutta on verrattava varsinaiseen maataloustoimintaan. </a:t>
            </a:r>
          </a:p>
          <a:p>
            <a:pPr lvl="1"/>
            <a:r>
              <a:rPr lang="fi-FI" sz="1900" dirty="0"/>
              <a:t>Jos sivutoiminta paisuu varsinaista maataloutta merkittävästi laajemmaksi, tulo voidaan verottaa elinkeinotulona.</a:t>
            </a:r>
          </a:p>
          <a:p>
            <a:r>
              <a:rPr lang="fi-FI" sz="2400" dirty="0"/>
              <a:t>Jos maatilalla harjoitettu toiminta on luonteeltaan ja toiminnoiltaan samanlaista kuin muualla harjoitettava elinkeinotoiminta, tulisi maatilallakin harjoitettua toimintaa verottaa samoin perustein eli elinkeinotulona.</a:t>
            </a:r>
          </a:p>
          <a:p>
            <a:pPr lvl="1"/>
            <a:r>
              <a:rPr lang="fi-FI" sz="1900" dirty="0"/>
              <a:t>Jos harjoitetun toiminnan todetaan olevan elinkeinotoimintaa, elinkeinoharjoittaja ohjataan yleensä siirtämään toiminta elinkeinotuloverolain piirin seuraavan vuoden alusta lähtien. 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30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altLang="fi-FI" smtClean="0"/>
              <a:t>Maatalouden muu toiminta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altLang="fi-FI" dirty="0" smtClean="0">
                <a:cs typeface="Arial" charset="0"/>
              </a:rPr>
              <a:t>Maatalouden sivuansiotoiminnassa käytetään</a:t>
            </a:r>
          </a:p>
          <a:p>
            <a:pPr eaLnBrk="1" hangingPunct="1">
              <a:buFontTx/>
              <a:buNone/>
            </a:pPr>
            <a:r>
              <a:rPr lang="fi-FI" altLang="fi-FI" dirty="0" smtClean="0">
                <a:cs typeface="Arial" charset="0"/>
              </a:rPr>
              <a:t>hyväksi tilan luontaisia edellytyksiä:</a:t>
            </a:r>
          </a:p>
          <a:p>
            <a:pPr lvl="1" eaLnBrk="1" hangingPunct="1"/>
            <a:r>
              <a:rPr lang="fi-FI" altLang="fi-FI" dirty="0" smtClean="0">
                <a:cs typeface="Arial" charset="0"/>
              </a:rPr>
              <a:t>Jalostetaan ja myydään oman tilan tuotteita.</a:t>
            </a:r>
          </a:p>
          <a:p>
            <a:pPr lvl="1" eaLnBrk="1" hangingPunct="1"/>
            <a:r>
              <a:rPr lang="fi-FI" altLang="fi-FI" dirty="0">
                <a:cs typeface="Arial" charset="0"/>
              </a:rPr>
              <a:t>H</a:t>
            </a:r>
            <a:r>
              <a:rPr lang="fi-FI" altLang="fi-FI" dirty="0" smtClean="0">
                <a:cs typeface="Arial" charset="0"/>
              </a:rPr>
              <a:t>yödynnetään maatalousrakennuksia ja -koneita.</a:t>
            </a:r>
          </a:p>
          <a:p>
            <a:pPr lvl="1" eaLnBrk="1" hangingPunct="1"/>
            <a:r>
              <a:rPr lang="fi-FI" altLang="fi-FI" dirty="0">
                <a:cs typeface="Arial" charset="0"/>
              </a:rPr>
              <a:t>O</a:t>
            </a:r>
            <a:r>
              <a:rPr lang="fi-FI" altLang="fi-FI" dirty="0" smtClean="0">
                <a:cs typeface="Arial" charset="0"/>
              </a:rPr>
              <a:t>man perheen työpanos on palkattua merkittävämpi.</a:t>
            </a:r>
          </a:p>
          <a:p>
            <a:pPr lvl="1" eaLnBrk="1" hangingPunct="1"/>
            <a:r>
              <a:rPr lang="fi-FI" altLang="fi-FI" dirty="0">
                <a:cs typeface="Arial" charset="0"/>
              </a:rPr>
              <a:t>E</a:t>
            </a:r>
            <a:r>
              <a:rPr lang="fi-FI" altLang="fi-FI" dirty="0" smtClean="0">
                <a:cs typeface="Arial" charset="0"/>
              </a:rPr>
              <a:t>läinten ruokintaan käytetään pääasiassa oman tilan tuotteita.</a:t>
            </a:r>
          </a:p>
          <a:p>
            <a:pPr lvl="1" eaLnBrk="1" hangingPunct="1"/>
            <a:r>
              <a:rPr lang="fi-FI" altLang="fi-FI" dirty="0">
                <a:cs typeface="Arial" charset="0"/>
              </a:rPr>
              <a:t>E</a:t>
            </a:r>
            <a:r>
              <a:rPr lang="fi-FI" altLang="fi-FI" dirty="0" smtClean="0">
                <a:cs typeface="Arial" charset="0"/>
              </a:rPr>
              <a:t>i sijoiteta paljon uutta pääomaa (lomamökit poikkeus).</a:t>
            </a:r>
          </a:p>
          <a:p>
            <a:pPr lvl="1" eaLnBrk="1" hangingPunct="1"/>
            <a:r>
              <a:rPr lang="fi-FI" altLang="fi-FI" dirty="0">
                <a:cs typeface="Arial" charset="0"/>
              </a:rPr>
              <a:t>T</a:t>
            </a:r>
            <a:r>
              <a:rPr lang="fi-FI" altLang="fi-FI" dirty="0" smtClean="0">
                <a:cs typeface="Arial" charset="0"/>
              </a:rPr>
              <a:t>oimintaa ei organisoida maatilataloudesta erilliseksi.</a:t>
            </a:r>
            <a:r>
              <a:rPr lang="fi-FI" altLang="fi-FI" dirty="0" smtClean="0"/>
              <a:t> 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49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altLang="fi-FI" dirty="0" smtClean="0"/>
              <a:t>Hevoset</a:t>
            </a:r>
          </a:p>
        </p:txBody>
      </p:sp>
      <p:sp>
        <p:nvSpPr>
          <p:cNvPr id="63490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Hevoskasvatus maatilalla voi yksinäänkin olla maataloutta. 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Tallipaikkojen vuokraus ja ratsastustoiminta voivat olla maatalouden sivuelinkeino vain, jos tilan on päätoiminta on maataloutta ja hevostoiminta liittyy siihen.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Jos tallipaikkavuokraus ja ratsastus muodostuvat tilan päätoiminnaksi, sitä verotetaan</a:t>
            </a:r>
            <a:r>
              <a:rPr lang="fi-FI" altLang="fi-FI" dirty="0">
                <a:cs typeface="Times New Roman" pitchFamily="18" charset="0"/>
                <a:sym typeface="Wingdings" pitchFamily="2" charset="2"/>
              </a:rPr>
              <a:t> elinkeinotoimintana.</a:t>
            </a:r>
          </a:p>
          <a:p>
            <a:pPr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  <a:sym typeface="Wingdings" pitchFamily="2" charset="2"/>
              </a:rPr>
              <a:t>Ravitoiminta ja hevosten kasvatus vakaassa ansiotarkoituksessa on arvonlisäverollista toimintaa.</a:t>
            </a:r>
          </a:p>
          <a:p>
            <a:pPr lvl="1">
              <a:lnSpc>
                <a:spcPct val="90000"/>
              </a:lnSpc>
            </a:pPr>
            <a:r>
              <a:rPr lang="fi-FI" altLang="fi-FI" sz="2100" dirty="0">
                <a:cs typeface="Times New Roman" pitchFamily="18" charset="0"/>
                <a:sym typeface="Wingdings" pitchFamily="2" charset="2"/>
              </a:rPr>
              <a:t>Välittömien kilpailukulujen sisältämää arvonlisäveroa ei kuitenkaan saa vähentää, koska palkintorahat ovat arvonlisäverottomia.</a:t>
            </a:r>
          </a:p>
          <a:p>
            <a:pPr lvl="1">
              <a:lnSpc>
                <a:spcPct val="90000"/>
              </a:lnSpc>
            </a:pPr>
            <a:endParaRPr lang="fi-FI" altLang="fi-FI" dirty="0"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fi-FI" altLang="fi-FI" dirty="0" smtClean="0"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96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altLang="fi-FI" dirty="0"/>
              <a:t>Maatila verotuksessa</a:t>
            </a:r>
            <a:endParaRPr lang="fi-FI" altLang="fi-FI" dirty="0" smtClean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38808">
              <a:defRPr/>
            </a:pPr>
            <a:r>
              <a:rPr lang="fi-FI" altLang="fi-FI" sz="2400" dirty="0"/>
              <a:t>Maatilalla tarkoitetaan itsenäistä taloudellista yksikköä, jolla harjoitetaan maa- tai metsätaloutta.</a:t>
            </a:r>
          </a:p>
          <a:p>
            <a:pPr marL="1015028" lvl="1">
              <a:defRPr/>
            </a:pPr>
            <a:r>
              <a:rPr lang="fi-FI" altLang="fi-FI" sz="2100" dirty="0"/>
              <a:t>yksi tai useampi rekisterikiinteistö, joita hallinnoidaan yhdessä ja jotka muodostavat taloudellisen kokonaisuuden</a:t>
            </a:r>
          </a:p>
          <a:p>
            <a:pPr marL="1015028" lvl="1">
              <a:defRPr/>
            </a:pPr>
            <a:r>
              <a:rPr lang="fi-FI" altLang="fi-FI" sz="1900" dirty="0"/>
              <a:t>Maataloudella tarkoitetaan varsinaista maataloutta sekä sellaista erikoismaataloutta tai maa- tai metsätalouteen liittyvää muuta toimintaa, jota ei ole pidettävä eri liiketoimintana.</a:t>
            </a:r>
          </a:p>
          <a:p>
            <a:pPr marL="538808">
              <a:defRPr/>
            </a:pPr>
            <a:r>
              <a:rPr lang="fi-FI" altLang="fi-FI" sz="2400" dirty="0"/>
              <a:t>Jos samalla verovelvollisella on eri maatiloja, niistä saadut maatalouden puhtaat tulot lasketaan yhteen ja ne muodostavat yhdessä maatalouden tulolähteen.</a:t>
            </a:r>
          </a:p>
          <a:p>
            <a:pPr marL="538808">
              <a:defRPr/>
            </a:pPr>
            <a:r>
              <a:rPr lang="fi-FI" altLang="fi-FI" sz="2400" dirty="0"/>
              <a:t>Verotuskäytännössä pinta-alaraja on 2 hehtaaria.</a:t>
            </a:r>
          </a:p>
          <a:p>
            <a:pPr marL="1015028" lvl="1">
              <a:defRPr/>
            </a:pPr>
            <a:r>
              <a:rPr lang="fi-FI" altLang="fi-FI" sz="2100" dirty="0"/>
              <a:t>Vähäisempikin pinta-ala riittää, jos kiinteistö on osa maatilakokonaisuutta ja sillä harjoitetaan maa- tai metsätaloutta.</a:t>
            </a:r>
          </a:p>
          <a:p>
            <a:pPr marL="538808">
              <a:defRPr/>
            </a:pPr>
            <a:r>
              <a:rPr lang="fi-FI" altLang="fi-FI" sz="2600" dirty="0"/>
              <a:t>Maatalouden harjoittamisena pidetään maatilalla harjoitettua maa- tai metsätalouteen liittyvää toimintaa, joka tapahtuu vakaassa tulonhankkimistarkoituksessa.</a:t>
            </a:r>
          </a:p>
          <a:p>
            <a:pPr marL="435401" indent="-304780">
              <a:buFont typeface="Wingdings 3"/>
              <a:buChar char=""/>
              <a:defRPr/>
            </a:pPr>
            <a:endParaRPr lang="fi-FI" altLang="fi-FI" sz="24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10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109606" tIns="54804" rIns="109606" bIns="54804"/>
          <a:lstStyle/>
          <a:p>
            <a:pPr eaLnBrk="1" hangingPunct="1"/>
            <a:r>
              <a:rPr lang="fi-FI" altLang="fi-FI" smtClean="0"/>
              <a:t>Harrastusluonteinen toiminta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109606" tIns="54804" rIns="109606" bIns="54804"/>
          <a:lstStyle/>
          <a:p>
            <a:pPr eaLnBrk="1" hangingPunct="1"/>
            <a:r>
              <a:rPr lang="fi-FI" altLang="fi-FI" dirty="0"/>
              <a:t>E</a:t>
            </a:r>
            <a:r>
              <a:rPr lang="fi-FI" altLang="fi-FI" dirty="0" smtClean="0"/>
              <a:t>i vakaata ansiotarkoitusta:</a:t>
            </a:r>
          </a:p>
          <a:p>
            <a:pPr lvl="1"/>
            <a:r>
              <a:rPr lang="fi-FI" altLang="fi-FI" dirty="0"/>
              <a:t>T</a:t>
            </a:r>
            <a:r>
              <a:rPr lang="fi-FI" altLang="fi-FI" dirty="0" smtClean="0"/>
              <a:t>oiminta jatkuvasti tappiollista.</a:t>
            </a:r>
          </a:p>
          <a:p>
            <a:pPr lvl="1"/>
            <a:r>
              <a:rPr lang="fi-FI" altLang="fi-FI" dirty="0"/>
              <a:t>T</a:t>
            </a:r>
            <a:r>
              <a:rPr lang="fi-FI" altLang="fi-FI" dirty="0" smtClean="0"/>
              <a:t>oiminta ei oikeuta vähentämään arvonlisäveroja arvonlisäverotuksessa.</a:t>
            </a:r>
          </a:p>
          <a:p>
            <a:r>
              <a:rPr lang="fi-FI" altLang="fi-FI" dirty="0"/>
              <a:t>T</a:t>
            </a:r>
            <a:r>
              <a:rPr lang="fi-FI" altLang="fi-FI" dirty="0" smtClean="0"/>
              <a:t>appiota ei voida vahvistaa, mutta menot otetaan huomioon, jos sama harrastustoiminta tuottaa myöhemmin tuloja.</a:t>
            </a:r>
          </a:p>
          <a:p>
            <a:r>
              <a:rPr lang="fi-FI" altLang="fi-FI" dirty="0"/>
              <a:t>T</a:t>
            </a:r>
            <a:r>
              <a:rPr lang="fi-FI" altLang="fi-FI" dirty="0" smtClean="0"/>
              <a:t>ehtävä erilliset tulojen ja menojen muistiinpanot.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819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Maatalouden lopettaminen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dirty="0"/>
              <a:t>Jos maataloustoiminta on kokonaan lopetettu tai toimintaa ei voida enää pitää vakaassa ansiotarkoituksessa harjoitettuna toimintana.</a:t>
            </a:r>
          </a:p>
          <a:p>
            <a:pPr lvl="1">
              <a:lnSpc>
                <a:spcPct val="80000"/>
              </a:lnSpc>
            </a:pPr>
            <a:r>
              <a:rPr lang="fi-FI" altLang="fi-FI" dirty="0" smtClean="0">
                <a:cs typeface="Times New Roman" pitchFamily="18" charset="0"/>
              </a:rPr>
              <a:t>Varaukset </a:t>
            </a:r>
            <a:r>
              <a:rPr lang="fi-FI" altLang="fi-FI" dirty="0">
                <a:cs typeface="Times New Roman" pitchFamily="18" charset="0"/>
              </a:rPr>
              <a:t>luetaan lopettamisvuoden veronalaiseksi tuloksi.</a:t>
            </a:r>
          </a:p>
          <a:p>
            <a:pPr lvl="1">
              <a:lnSpc>
                <a:spcPct val="80000"/>
              </a:lnSpc>
            </a:pPr>
            <a:r>
              <a:rPr lang="fi-FI" altLang="fi-FI" dirty="0">
                <a:cs typeface="Times New Roman" pitchFamily="18" charset="0"/>
              </a:rPr>
              <a:t>Yksityistalouteen jätetyn maatalouden käyttöomaisuuden alkuperäinen hankintameno tai sitä alempi todennäköinen luovutushinta luetaan veronalaiseksi tuloksi.</a:t>
            </a:r>
          </a:p>
          <a:p>
            <a:pPr lvl="1">
              <a:lnSpc>
                <a:spcPct val="80000"/>
              </a:lnSpc>
            </a:pPr>
            <a:r>
              <a:rPr lang="fi-FI" altLang="fi-FI" dirty="0">
                <a:cs typeface="Times New Roman" pitchFamily="18" charset="0"/>
              </a:rPr>
              <a:t>Korjaukset tehtävä myös arvonlisäverotukseen.</a:t>
            </a:r>
          </a:p>
          <a:p>
            <a:pPr lvl="2">
              <a:lnSpc>
                <a:spcPct val="80000"/>
              </a:lnSpc>
            </a:pPr>
            <a:r>
              <a:rPr lang="fi-FI" altLang="fi-FI" dirty="0">
                <a:cs typeface="Times New Roman" pitchFamily="18" charset="0"/>
              </a:rPr>
              <a:t>Arvonlisäveron maksu käyttöomaisuuden myynnistä ja yksityiskäyttöön ottamisesta sekä kiinteistöinvestointien tarkistusmenettely.</a:t>
            </a:r>
          </a:p>
          <a:p>
            <a:pPr lvl="2">
              <a:lnSpc>
                <a:spcPct val="80000"/>
              </a:lnSpc>
            </a:pPr>
            <a:r>
              <a:rPr lang="fi-FI" altLang="fi-FI" dirty="0">
                <a:cs typeface="Times New Roman" pitchFamily="18" charset="0"/>
              </a:rPr>
              <a:t>Kesken vuotta toimintansa lopettava, vuosimenettelyssä oleva arvonlisäverollinen antaa ilmoituksen lopettamiskuukautta seuraavan toisen kuukauden yleisenä eräpäivänä.</a:t>
            </a:r>
          </a:p>
          <a:p>
            <a:pPr lvl="3">
              <a:lnSpc>
                <a:spcPct val="80000"/>
              </a:lnSpc>
            </a:pPr>
            <a:r>
              <a:rPr lang="fi-FI" altLang="fi-FI" sz="2100" dirty="0">
                <a:cs typeface="Times New Roman" pitchFamily="18" charset="0"/>
              </a:rPr>
              <a:t>Esim. alv-kausi loppuu 30.9, ilmoitus annetaan 12.11.</a:t>
            </a:r>
          </a:p>
          <a:p>
            <a:pPr marL="1632753" lvl="3" indent="0">
              <a:lnSpc>
                <a:spcPct val="80000"/>
              </a:lnSpc>
              <a:buNone/>
            </a:pPr>
            <a:endParaRPr lang="fi-FI" altLang="fi-FI" sz="2100" dirty="0">
              <a:cs typeface="Times New Roman" pitchFamily="18" charset="0"/>
            </a:endParaRP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20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Maatalouden lopettaminen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Jos omaisuudella ei ole enää tulonhankkimis- tai muuta käyttöä, siitä voidaan tehdä kertapoisto.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Esim. salaojat, käyttökelvottomat koneet ja rakennukset.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Lopettamisvuoden jälkeen omaisuuden myyntiin sovelletaan luovutusvoiton verottamista koskevia säännöksiä.</a:t>
            </a:r>
            <a:endParaRPr lang="fi-FI" altLang="fi-FI" dirty="0"/>
          </a:p>
          <a:p>
            <a:pPr eaLnBrk="1" hangingPunct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Jos yksityiskäyttöön siirtoa ei ole tehty verotuksessa, maatalous-toiminnassa käytetyn käyttöomaisuuden myyntiin sovelletaan edelleen maatalouden tuloverolakia.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23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Maataloustoiminnan lopettamisen jälkeen saadut tulot ja vähennettävät kulut </a:t>
            </a:r>
            <a:endParaRPr lang="fi-FI" altLang="fi-FI" smtClean="0"/>
          </a:p>
        </p:txBody>
      </p:sp>
      <p:sp>
        <p:nvSpPr>
          <p:cNvPr id="460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Esim. vuokratuloa ja tukituloja</a:t>
            </a:r>
          </a:p>
          <a:p>
            <a:pPr lvl="1"/>
            <a:r>
              <a:rPr lang="fi-FI" altLang="fi-FI" smtClean="0"/>
              <a:t>Näihin tuloihin kohdistuvat menot saa vähentää.</a:t>
            </a:r>
          </a:p>
          <a:p>
            <a:r>
              <a:rPr lang="fi-FI" altLang="fi-FI" smtClean="0"/>
              <a:t>Jos pellot on vuokrattu kunnossapitoa vastaan, ei erillisiä kuluja voi vähentää.</a:t>
            </a:r>
            <a:endParaRPr lang="fi-FI" altLang="fi-FI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74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Maatalouden nettovarallisuus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Tilatukioikeus</a:t>
            </a:r>
          </a:p>
          <a:p>
            <a:pPr lvl="1"/>
            <a:r>
              <a:rPr lang="fi-FI" sz="1600" b="1" dirty="0"/>
              <a:t>Viljelijälle myönnettyä tilatukioikeutta ei lueta maatalouden nettovarallisuuteen.</a:t>
            </a:r>
          </a:p>
          <a:p>
            <a:pPr lvl="2"/>
            <a:r>
              <a:rPr lang="fi-FI" sz="1600" b="1" dirty="0"/>
              <a:t>Erikseen hankittu tilatukioikeus luetaan, mikäli hankintamenon poistamatonta osuutta on vuoden lopussa jäljellä.</a:t>
            </a:r>
          </a:p>
          <a:p>
            <a:pPr lvl="3"/>
            <a:r>
              <a:rPr lang="fi-FI" sz="1100" b="1" dirty="0"/>
              <a:t>Yleensä vähennetään vuosimenona, joten poistamatonta hankintamenoa ei ole.</a:t>
            </a:r>
          </a:p>
          <a:p>
            <a:pPr lvl="3"/>
            <a:endParaRPr lang="fi-FI" sz="1100" b="1" dirty="0"/>
          </a:p>
          <a:p>
            <a:r>
              <a:rPr lang="fi-FI" sz="1800" dirty="0"/>
              <a:t>Osuuskuntien osuudet</a:t>
            </a:r>
          </a:p>
          <a:p>
            <a:pPr lvl="1"/>
            <a:r>
              <a:rPr lang="fi-FI" sz="1600" b="1" dirty="0"/>
              <a:t>Velvoiteosuuksien lukumäärä x osuuden verotusarvo</a:t>
            </a:r>
          </a:p>
          <a:p>
            <a:pPr lvl="2"/>
            <a:r>
              <a:rPr lang="fi-FI" sz="1600" b="1" dirty="0"/>
              <a:t>Vapaaehtoiset osuusmaksujen arvona käytetään nimellisarvoa.</a:t>
            </a:r>
          </a:p>
          <a:p>
            <a:pPr lvl="2"/>
            <a:r>
              <a:rPr lang="fi-FI" sz="1600" b="1" dirty="0" err="1"/>
              <a:t>Osakeyhtiöden</a:t>
            </a:r>
            <a:r>
              <a:rPr lang="fi-FI" sz="1600" b="1" dirty="0"/>
              <a:t> verotuksessa osuuskunnan osuuden arvo on maksetun osuusmaksun määrä.</a:t>
            </a:r>
          </a:p>
          <a:p>
            <a:pPr lvl="1"/>
            <a:r>
              <a:rPr lang="fi-FI" sz="1600" b="1" dirty="0"/>
              <a:t>Osuusmaksuvelka on maatalouden velkaa.</a:t>
            </a:r>
          </a:p>
          <a:p>
            <a:pPr lvl="1"/>
            <a:endParaRPr lang="fi-FI" sz="1600" b="1" dirty="0"/>
          </a:p>
          <a:p>
            <a:r>
              <a:rPr lang="fi-FI" sz="1600" dirty="0"/>
              <a:t>Teurastamon myöntämää ns. eläinluottoa ei lueta velaksi maatalouden nettovarallisuutta laskettaessa.</a:t>
            </a:r>
            <a:endParaRPr lang="fi-FI" sz="1600" b="1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07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Yrittäjävähennys maa- ja metsätaloudessa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1485579"/>
            <a:ext cx="11088831" cy="4681700"/>
          </a:xfrm>
        </p:spPr>
        <p:txBody>
          <a:bodyPr/>
          <a:lstStyle/>
          <a:p>
            <a:r>
              <a:rPr lang="fi-FI" sz="2400" dirty="0"/>
              <a:t>Laki tuli voimaan vuoden 2017 alusta.</a:t>
            </a:r>
          </a:p>
          <a:p>
            <a:pPr lvl="1"/>
            <a:r>
              <a:rPr lang="fi-FI" sz="1900" dirty="0"/>
              <a:t>Vähennystä sovelletaan ensimmäisen kerran vuoden 2017 verotuksessa.</a:t>
            </a:r>
          </a:p>
          <a:p>
            <a:r>
              <a:rPr lang="fi-FI" sz="2400" dirty="0"/>
              <a:t>Vähennyksen saavat luonnolliset henkilöt sekä kuolinpesät.</a:t>
            </a:r>
          </a:p>
          <a:p>
            <a:r>
              <a:rPr lang="fi-FI" sz="2400" dirty="0"/>
              <a:t>Vähennys ei koske yhteismetsää.</a:t>
            </a:r>
          </a:p>
          <a:p>
            <a:pPr lvl="1"/>
            <a:r>
              <a:rPr lang="fi-FI" sz="1900" dirty="0"/>
              <a:t>Yhteisetuuksien verokantaa alennettiin vastaavasti 28 % -&gt; 26,5 %. </a:t>
            </a:r>
          </a:p>
          <a:p>
            <a:r>
              <a:rPr lang="fi-FI" sz="2400" dirty="0"/>
              <a:t>Vähennys tehdään viran puolesta verotuslaskennassa.</a:t>
            </a:r>
          </a:p>
          <a:p>
            <a:r>
              <a:rPr lang="fi-FI" sz="2400" dirty="0"/>
              <a:t>Elinkeinotoiminnan, maatalouden, porotalouden ja metsätalouden tuloksesta vähennetään viisi prosenttia.</a:t>
            </a:r>
          </a:p>
          <a:p>
            <a:pPr lvl="1"/>
            <a:r>
              <a:rPr lang="fi-FI" sz="1900" dirty="0"/>
              <a:t>Vähennys tehdään vain metsätalouden pääomatulosta, ei hankintatyön arvosta.</a:t>
            </a:r>
          </a:p>
          <a:p>
            <a:pPr lvl="1"/>
            <a:r>
              <a:rPr lang="fi-FI" sz="1900" dirty="0"/>
              <a:t>Vähennys tehdään vain maatilana pidettävältä kiinteistöltä saadusta metsätalouden pääomatulosta.</a:t>
            </a:r>
          </a:p>
          <a:p>
            <a:pPr lvl="1"/>
            <a:endParaRPr lang="fi-FI" sz="190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481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Alkutuottajan arvonlisäveroilmoitus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8188" lvl="2" indent="-408188"/>
            <a:r>
              <a:rPr lang="fi-FI" b="1" smtClean="0"/>
              <a:t>Lomake on nimeltään ”Veroilmoitus oma-aloitteisista veroista"</a:t>
            </a:r>
            <a:endParaRPr lang="fi-FI" sz="2100" smtClean="0"/>
          </a:p>
          <a:p>
            <a:pPr marL="408188" lvl="2" indent="-408188"/>
            <a:r>
              <a:rPr lang="fi-FI" altLang="fi-FI" b="1" smtClean="0"/>
              <a:t>Täytä aina Nimi ja Henkilö- tai Y-tunnus</a:t>
            </a:r>
          </a:p>
          <a:p>
            <a:r>
              <a:rPr lang="fi-FI" altLang="fi-FI" sz="2100" smtClean="0"/>
              <a:t>Ilmoita Verovuosi</a:t>
            </a:r>
          </a:p>
          <a:p>
            <a:pPr lvl="1"/>
            <a:r>
              <a:rPr lang="fi-FI" altLang="fi-FI" sz="2100" smtClean="0"/>
              <a:t>Verokausi –kohta jätetään tyhjäksi silloin, kun verokausi on kalenterivuosi</a:t>
            </a:r>
          </a:p>
          <a:p>
            <a:r>
              <a:rPr lang="fi-FI" altLang="fi-FI" sz="2100" smtClean="0"/>
              <a:t>Ilmoita myyntien verot ja vähennettävät verot tai ”Ei toimintaa” –tieto</a:t>
            </a:r>
          </a:p>
          <a:p>
            <a:pPr lvl="1"/>
            <a:r>
              <a:rPr lang="fi-FI" altLang="fi-FI" sz="2100" b="1" smtClean="0"/>
              <a:t>”Ei toimintaa –ilmoituksen” antaminen</a:t>
            </a:r>
          </a:p>
          <a:p>
            <a:pPr lvl="2"/>
            <a:r>
              <a:rPr lang="fi-FI" altLang="fi-FI" b="1" smtClean="0"/>
              <a:t>Paperilomakkeella: täytä ns. nollailmoitus.</a:t>
            </a:r>
          </a:p>
          <a:p>
            <a:pPr lvl="3"/>
            <a:r>
              <a:rPr lang="fi-FI" altLang="fi-FI" sz="2100" smtClean="0"/>
              <a:t>Merkitse nolla kohtaan ”Maksettava vero / Palautukseen oikeuttava vero".</a:t>
            </a:r>
          </a:p>
          <a:p>
            <a:pPr lvl="2"/>
            <a:r>
              <a:rPr lang="fi-FI" altLang="fi-FI" b="1" smtClean="0"/>
              <a:t>OmaVero –palvelussa sähköisesti </a:t>
            </a:r>
          </a:p>
          <a:p>
            <a:pPr lvl="3"/>
            <a:r>
              <a:rPr lang="fi-FI" altLang="fi-FI" sz="2100" smtClean="0"/>
              <a:t>Laita ruksi kohtaan ”Ei toimintaa verokaudella”.</a:t>
            </a:r>
          </a:p>
          <a:p>
            <a:pPr marL="408188" lvl="2" indent="-408188"/>
            <a:endParaRPr lang="fi-FI" altLang="fi-FI" sz="19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453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Verohallinto ei postita arvonlisäveroilmoituksia eikä ilmoitusohjeita</a:t>
            </a:r>
            <a:endParaRPr lang="fi-FI" dirty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sz="1900" smtClean="0"/>
              <a:t>Veroilmoitus arvonlisäverosta on helpointa antaa sähköisesti esim. OmaVero -palvelussa.</a:t>
            </a:r>
          </a:p>
          <a:p>
            <a:pPr lvl="1"/>
            <a:r>
              <a:rPr lang="fi-FI" sz="1900" b="1" smtClean="0"/>
              <a:t>Yhtymä ja kuolinpesä kirjautuvat Katso-tunnisteella (osakas ei voi kirjautua omilla pankkitunnuksillaan)</a:t>
            </a:r>
          </a:p>
          <a:p>
            <a:pPr lvl="1"/>
            <a:r>
              <a:rPr lang="fi-FI" sz="1900" b="1" smtClean="0"/>
              <a:t>Tulostettavan arvonlisäveroilmoituslomakkeen saat vero.fi-sivuilta</a:t>
            </a:r>
          </a:p>
          <a:p>
            <a:pPr lvl="2"/>
            <a:r>
              <a:rPr lang="fi-FI" sz="1900" b="1" smtClean="0"/>
              <a:t>Lomake on nimeltään ”Veroilmoitus oma-aloitteisista veroista”.</a:t>
            </a:r>
          </a:p>
          <a:p>
            <a:pPr marL="408188" lvl="2" indent="-408188"/>
            <a:r>
              <a:rPr lang="fi-FI" sz="1900" b="1" smtClean="0"/>
              <a:t>Maksa arvonlisävero OmaVero -palvelussa helmikuun loppuun mennessä  </a:t>
            </a:r>
          </a:p>
          <a:p>
            <a:pPr marL="952439" lvl="3" indent="-408188"/>
            <a:r>
              <a:rPr lang="fi-FI" b="1" smtClean="0"/>
              <a:t>Jos maksat veron muulla tavalla kuin verkkomaksuna OmaVerossa, tarvitset viitenumeron ja Verohallinnon tilinumeron, jotka löydät kirjautumalla OmaVeroon </a:t>
            </a:r>
            <a:r>
              <a:rPr lang="fi-FI" b="1" smtClean="0">
                <a:hlinkClick r:id="rId2"/>
              </a:rPr>
              <a:t>OmaVero</a:t>
            </a:r>
            <a:endParaRPr lang="fi-FI" b="1" smtClean="0"/>
          </a:p>
          <a:p>
            <a:pPr marL="408188" lvl="2" indent="-408188"/>
            <a:r>
              <a:rPr lang="fi-FI" sz="1900" b="1" u="sng" smtClean="0"/>
              <a:t>Metsätalouden</a:t>
            </a:r>
            <a:r>
              <a:rPr lang="fi-FI" sz="1900" b="1" smtClean="0"/>
              <a:t> harjoittajan ei tarvitse antaa arvonlisäveroilmoitusta, jos verokausi on kalenterivuosi eikä ilmoitusjakson aikana ole ollut arvonlisäverollisia myyntejä tai ostoja eikä hän harjoita muuta arvonlisäverollista toimintaa.</a:t>
            </a:r>
            <a:endParaRPr lang="fi-FI" sz="1900" b="1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35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720077"/>
          </a:xfrm>
        </p:spPr>
        <p:txBody>
          <a:bodyPr/>
          <a:lstStyle/>
          <a:p>
            <a:r>
              <a:rPr lang="fi-FI" smtClean="0"/>
              <a:t>Esimerkiksi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1197547"/>
            <a:ext cx="11088831" cy="496973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Veroilmoitus oma-aloitteisista veroista: Nimi ja Y-tunnus tai henkilötunnus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Arvonlisäveron tiedot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	Vuosi –kohtaan esim. 2019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Vero kotimaan myynnistä verokannoittain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	- puun myyntitulon verokanta on 24 %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000" smtClean="0"/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	      24% vero			            2 400 euroa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	      Kohdekauden vähennettävä vero         -        400 euroa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	      Maksettava vero 		            2 000 euroa</a:t>
            </a:r>
          </a:p>
          <a:p>
            <a:pPr marL="0" indent="0">
              <a:lnSpc>
                <a:spcPct val="100000"/>
              </a:lnSpc>
              <a:buNone/>
            </a:pPr>
            <a:endParaRPr lang="fi-FI" sz="1000" smtClean="0"/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Maksu: maksa 2 000 euroa OmaVero -palvelussa helmikuun loppuun mennessä </a:t>
            </a:r>
            <a:r>
              <a:rPr lang="fi-FI" sz="2000" smtClean="0">
                <a:hlinkClick r:id="rId2"/>
              </a:rPr>
              <a:t>OmaVero</a:t>
            </a:r>
            <a:r>
              <a:rPr lang="fi-FI" sz="200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000" smtClean="0"/>
              <a:t>Jos maksat veron muulla tavalla kuin verkkomaksuna OmaVerossa, tarvitset viitenumeron ja Verohallinnon tilinumeron, jotka löydät OmaVerosta.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0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36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Anna maatalouden veroilmoitus OmaVerossa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Veroilmoituksen voi tehdä OmaVero-palvelussa. OmaVerossa voit antaa kaikki veroilmoitukset. Energiatuotteen valmisteveron palautuksenkin voi hakea OmaVerossa.</a:t>
            </a:r>
          </a:p>
          <a:p>
            <a:pPr lvl="1"/>
            <a:r>
              <a:rPr lang="fi-FI" smtClean="0">
                <a:hlinkClick r:id="rId2"/>
              </a:rPr>
              <a:t>Tee veroilmoitus OmaVerossa</a:t>
            </a:r>
            <a:endParaRPr lang="fi-FI" smtClean="0"/>
          </a:p>
          <a:p>
            <a:r>
              <a:rPr lang="fi-FI" smtClean="0"/>
              <a:t>Maatalouden veroilmoituksen voit antaa myös</a:t>
            </a:r>
          </a:p>
          <a:p>
            <a:pPr lvl="1"/>
            <a:r>
              <a:rPr lang="fi-FI" smtClean="0">
                <a:hlinkClick r:id="rId3"/>
              </a:rPr>
              <a:t>tiedostona Ilmoitin.fi:ssä </a:t>
            </a:r>
            <a:endParaRPr lang="fi-FI" smtClean="0"/>
          </a:p>
          <a:p>
            <a:pPr lvl="1"/>
            <a:r>
              <a:rPr lang="fi-FI" smtClean="0">
                <a:hlinkClick r:id="rId4"/>
              </a:rPr>
              <a:t>Tyvi-palvelussa </a:t>
            </a:r>
            <a:r>
              <a:rPr lang="fi-FI" smtClean="0"/>
              <a:t>(osa palveluista on maksullisia)</a:t>
            </a:r>
          </a:p>
          <a:p>
            <a:pPr lvl="1"/>
            <a:r>
              <a:rPr lang="fi-FI" smtClean="0"/>
              <a:t>paperilomakkeella 2 tai maatalousyhtymä lomakkeella 2Y.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293CD-A2C5-44B6-A844-6CA8F720F93A}" type="slidenum">
              <a:rPr lang="fi-FI" smtClean="0"/>
              <a:pPr/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19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i-FI" altLang="fi-FI" dirty="0" smtClean="0"/>
              <a:t>Verotusyhtymä</a:t>
            </a:r>
            <a:endParaRPr lang="fi-FI" altLang="fi-FI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dirty="0"/>
              <a:t>Verotusyhtymä on kahdesta tai useammasta henkilöstä muodostettu/muodostuva </a:t>
            </a:r>
            <a:r>
              <a:rPr lang="fi-FI" altLang="fi-FI" dirty="0" smtClean="0"/>
              <a:t>verotuksellinen yhteenliittymä, joka harjoittaa yhteistä toimintaa.</a:t>
            </a:r>
            <a:endParaRPr lang="fi-FI" altLang="fi-FI" dirty="0"/>
          </a:p>
          <a:p>
            <a:pPr>
              <a:lnSpc>
                <a:spcPct val="90000"/>
              </a:lnSpc>
            </a:pPr>
            <a:r>
              <a:rPr lang="fi-FI" altLang="fi-FI" dirty="0"/>
              <a:t>Verotusyhtymä ei ole yhtiö </a:t>
            </a:r>
            <a:r>
              <a:rPr lang="fi-FI" altLang="fi-FI" dirty="0" smtClean="0"/>
              <a:t>eikä erillinen verovelvollinen.</a:t>
            </a:r>
          </a:p>
          <a:p>
            <a:pPr lvl="1">
              <a:lnSpc>
                <a:spcPct val="90000"/>
              </a:lnSpc>
            </a:pPr>
            <a:r>
              <a:rPr lang="fi-FI" altLang="fi-FI" dirty="0" smtClean="0"/>
              <a:t>Yhtymän tulos verotetaan osakkaiden verotuksessa.</a:t>
            </a:r>
          </a:p>
          <a:p>
            <a:pPr>
              <a:lnSpc>
                <a:spcPct val="90000"/>
              </a:lnSpc>
            </a:pPr>
            <a:r>
              <a:rPr lang="fi-FI" altLang="fi-FI" dirty="0" smtClean="0"/>
              <a:t>Verotusyhtymän muodot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m</a:t>
            </a:r>
            <a:r>
              <a:rPr lang="fi-FI" altLang="fi-FI" dirty="0" smtClean="0"/>
              <a:t>aatalousyhtymä</a:t>
            </a:r>
            <a:endParaRPr lang="fi-FI" altLang="fi-FI" dirty="0"/>
          </a:p>
          <a:p>
            <a:pPr lvl="1">
              <a:lnSpc>
                <a:spcPct val="90000"/>
              </a:lnSpc>
            </a:pPr>
            <a:r>
              <a:rPr lang="fi-FI" altLang="fi-FI" dirty="0"/>
              <a:t>k</a:t>
            </a:r>
            <a:r>
              <a:rPr lang="fi-FI" altLang="fi-FI" dirty="0" smtClean="0"/>
              <a:t>iinteistöyhtymä</a:t>
            </a:r>
            <a:endParaRPr lang="fi-FI" altLang="fi-FI" dirty="0"/>
          </a:p>
          <a:p>
            <a:pPr lvl="1">
              <a:lnSpc>
                <a:spcPct val="90000"/>
              </a:lnSpc>
            </a:pPr>
            <a:r>
              <a:rPr lang="fi-FI" altLang="fi-FI" dirty="0" smtClean="0"/>
              <a:t>metsäyhtymä.</a:t>
            </a:r>
            <a:endParaRPr lang="fi-FI" altLang="fi-FI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736463" y="6249847"/>
            <a:ext cx="2539669" cy="45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717" tIns="52913" rIns="107717" bIns="52913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endParaRPr lang="fi-FI" altLang="fi-FI" sz="1700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65058" y="6249847"/>
            <a:ext cx="3860297" cy="45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606" tIns="54804" rIns="109606" bIns="54804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fi-FI" altLang="fi-FI" sz="1700" dirty="0"/>
          </a:p>
        </p:txBody>
      </p:sp>
    </p:spTree>
    <p:extLst>
      <p:ext uri="{BB962C8B-B14F-4D97-AF65-F5344CB8AC3E}">
        <p14:creationId xmlns:p14="http://schemas.microsoft.com/office/powerpoint/2010/main" val="35334111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i-FI" altLang="fi-FI" dirty="0" smtClean="0"/>
              <a:t>Verotusyhtymä</a:t>
            </a:r>
            <a:endParaRPr lang="fi-FI" altLang="fi-FI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fi-FI" altLang="fi-FI" b="1" dirty="0"/>
              <a:t>Yhteinen toiminta</a:t>
            </a:r>
            <a:r>
              <a:rPr lang="fi-FI" altLang="fi-FI" dirty="0"/>
              <a:t> kootaan verotuksessa menoineen ja tuloineen yhteen (maatiloittain), vaikka osakkaat maksaisivat menoja tai saisivat tuloja omissa nimissään.</a:t>
            </a:r>
          </a:p>
          <a:p>
            <a:r>
              <a:rPr lang="fi-FI" altLang="fi-FI" dirty="0"/>
              <a:t>Velat ja korot ilmoitetaan kunkin osakkaan henkilökohtaisella esitäytetyllä veroilmoituksella.</a:t>
            </a:r>
          </a:p>
          <a:p>
            <a:r>
              <a:rPr lang="fi-FI" altLang="fi-FI" dirty="0"/>
              <a:t>Yleisimmät yhtymän muodostumistavat</a:t>
            </a:r>
          </a:p>
          <a:p>
            <a:pPr lvl="1"/>
            <a:r>
              <a:rPr lang="fi-FI" altLang="fi-FI" dirty="0"/>
              <a:t>kuolinpesän kiinteän omaisuuden purku määräosiin</a:t>
            </a:r>
          </a:p>
          <a:p>
            <a:pPr lvl="1"/>
            <a:r>
              <a:rPr lang="fi-FI" altLang="fi-FI" dirty="0"/>
              <a:t>kiinteän omaisuuden siirtyminen useamman yhteisomistukseen. </a:t>
            </a:r>
          </a:p>
          <a:p>
            <a:pPr marL="544251" lvl="1" indent="0">
              <a:buNone/>
            </a:pPr>
            <a:r>
              <a:rPr lang="fi-FI" altLang="fi-FI" dirty="0"/>
              <a:t>Irtaimen omaisuuden yhteisomistuksesta ei muodostu yhtymää.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7787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Verotusyhtymän purkautuminen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Verotusyhtymä purkautuu, kun osakkaat lopettavat toimimisen yhteiseen lukuun ja ottavat omaisuutensa pois toiminnasta.</a:t>
            </a:r>
          </a:p>
          <a:p>
            <a:pPr lvl="1"/>
            <a:r>
              <a:rPr lang="fi-FI" smtClean="0"/>
              <a:t>Maatalousyhtymässä voi olla mukana myös irtaimella omaisuudella, muissa yhtymissä vain kiinteistöllä, kiinteistön murto-osalla tai sen hallinnalla.</a:t>
            </a:r>
          </a:p>
          <a:p>
            <a:r>
              <a:rPr lang="fi-FI" smtClean="0"/>
              <a:t>Yhteisomistuksen purkaminen tarkoittaa yleensä yhteisen toiminnan lopettamista.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25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Verotusyhtymän purkautuminen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Verotusyhtymän osakkaat voivat vaihtua osakkaita tai yhtymä voi purkautua kokonaan.</a:t>
            </a:r>
          </a:p>
          <a:p>
            <a:pPr lvl="1"/>
            <a:r>
              <a:rPr lang="fi-FI" smtClean="0"/>
              <a:t>Kiinteän omaisuuden luovutuksesta verotetaan omistajaosakasta.</a:t>
            </a:r>
          </a:p>
          <a:p>
            <a:pPr lvl="1"/>
            <a:r>
              <a:rPr lang="fi-FI" smtClean="0"/>
              <a:t>Maatalousyhtymän veroilmoituksella ilmoitetaan  toiminnan tuotto. </a:t>
            </a:r>
          </a:p>
          <a:p>
            <a:pPr lvl="1"/>
            <a:r>
              <a:rPr lang="fi-FI" smtClean="0"/>
              <a:t>Jos kyse on vaiheittaisesta luovutuksesta, tai jos yhtymään muutoin jää osakkaita, yhtymästä voi muodostua uutta hankintamenoa. </a:t>
            </a:r>
          </a:p>
          <a:p>
            <a:pPr lvl="1"/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363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Verotusyhtymän purkautuminen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Jos kyse on kiinteästä omaisuudesta, yhtymä voi purkautua yhteisomistuksen lakkauttamisella</a:t>
            </a:r>
          </a:p>
          <a:p>
            <a:pPr lvl="2"/>
            <a:r>
              <a:rPr lang="fi-FI" smtClean="0"/>
              <a:t>hallinnanjakosopimuksella (ei siviilioikeudellisesti lakkauta yhteisomistusta)</a:t>
            </a:r>
          </a:p>
          <a:p>
            <a:pPr lvl="2"/>
            <a:r>
              <a:rPr lang="fi-FI" smtClean="0"/>
              <a:t>halkomalla</a:t>
            </a:r>
          </a:p>
          <a:p>
            <a:pPr lvl="2"/>
            <a:r>
              <a:rPr lang="fi-FI" smtClean="0"/>
              <a:t>lohkomalla </a:t>
            </a:r>
          </a:p>
          <a:p>
            <a:pPr lvl="1"/>
            <a:r>
              <a:rPr lang="fi-FI" smtClean="0"/>
              <a:t>kaupalla, vaihdolla tai muilla järjestelyillä niin, että jäljellä vain yksi osakas.</a:t>
            </a:r>
          </a:p>
          <a:p>
            <a:r>
              <a:rPr lang="fi-FI" smtClean="0"/>
              <a:t>Mahdollista on myös, että kukin jatkaa toimintaa omissa nimissään.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83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300" dirty="0"/>
              <a:t>Verotusyhtymän purkautumisen seurauksia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Jos osakas jatkaa maatalousyhtymän toimintaa</a:t>
            </a:r>
            <a:r>
              <a:rPr lang="fi-FI" dirty="0"/>
              <a:t> omissa nimissään</a:t>
            </a:r>
            <a:r>
              <a:rPr lang="fi-FI" dirty="0" smtClean="0"/>
              <a:t>, ei oman omaisuuden siirto aiheuta verotusseuraamuksia, koska </a:t>
            </a:r>
          </a:p>
          <a:p>
            <a:pPr lvl="1"/>
            <a:r>
              <a:rPr lang="fi-FI" dirty="0" smtClean="0"/>
              <a:t>omistaja ei vaihdu</a:t>
            </a:r>
          </a:p>
          <a:p>
            <a:pPr lvl="1"/>
            <a:r>
              <a:rPr lang="fi-FI" dirty="0" smtClean="0"/>
              <a:t>omaisuus säilyy samassa maatalouden tulolähteessä.</a:t>
            </a:r>
          </a:p>
          <a:p>
            <a:pPr lvl="2"/>
            <a:r>
              <a:rPr lang="fi-FI" dirty="0"/>
              <a:t>Y</a:t>
            </a:r>
            <a:r>
              <a:rPr lang="fi-FI" dirty="0" smtClean="0"/>
              <a:t>ksityiskäyttöönotto tai tulolähdesiirto edellyttäisi omaisuuden siirtoa pois maatalouden tulolähteestä.</a:t>
            </a:r>
          </a:p>
          <a:p>
            <a:pPr lvl="2"/>
            <a:r>
              <a:rPr lang="fi-FI" dirty="0"/>
              <a:t>Y</a:t>
            </a:r>
            <a:r>
              <a:rPr lang="fi-FI" dirty="0" smtClean="0"/>
              <a:t>htymän osakkaan saama maatalouden tulo-osuus ja osakkaan oma maataloustoiminta luetaan samaksi maatalouden tulolähteeksi.</a:t>
            </a:r>
          </a:p>
          <a:p>
            <a:pPr lvl="2"/>
            <a:r>
              <a:rPr lang="fi-FI" dirty="0"/>
              <a:t>T</a:t>
            </a:r>
            <a:r>
              <a:rPr lang="fi-FI" dirty="0" smtClean="0"/>
              <a:t>ulo-osuuden käsittelyyn liittyy kuitenkin tästä poikkeavia säännöksiä (korot, tappion vähentäminen).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90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/>
    <VeroDocumentType xmlns="3c394618-7bd0-4b90-a3f4-f32cc6d3ebd3" xsi:nil="true"/>
    <TaxKeywordTaxHTField xmlns="367061aa-9e88-40f9-a868-f658d075011e">
      <Terms xmlns="http://schemas.microsoft.com/office/infopath/2007/PartnerControls"/>
    </TaxKeywordTaxHTField>
    <_dlc_ExpireDateSaved xmlns="http://schemas.microsoft.com/sharepoint/v3" xsi:nil="true"/>
    <_dlc_ExpireDate xmlns="http://schemas.microsoft.com/sharepoint/v3">2019-01-11T10:30:41+00:00</_dlc_ExpireDat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191DBD-A131-49F2-A9D6-4879BDD11C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57D91D-97EE-43A3-A599-A6DCBC3E4136}">
  <ds:schemaRefs>
    <ds:schemaRef ds:uri="http://purl.org/dc/elements/1.1/"/>
    <ds:schemaRef ds:uri="3c394618-7bd0-4b90-a3f4-f32cc6d3ebd3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367061aa-9e88-40f9-a868-f658d075011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7CB0093-1690-4F48-841E-F2D27DE812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6868</TotalTime>
  <Words>2380</Words>
  <Application>Microsoft Office PowerPoint</Application>
  <PresentationFormat>Mukautettu</PresentationFormat>
  <Paragraphs>379</Paragraphs>
  <Slides>39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39</vt:i4>
      </vt:variant>
    </vt:vector>
  </HeadingPairs>
  <TitlesOfParts>
    <vt:vector size="44" baseType="lpstr">
      <vt:lpstr>Arial</vt:lpstr>
      <vt:lpstr>Times New Roman</vt:lpstr>
      <vt:lpstr>Wingdings</vt:lpstr>
      <vt:lpstr>Wingdings 3</vt:lpstr>
      <vt:lpstr>0800 Verohallinto laajakuva 16.9</vt:lpstr>
      <vt:lpstr> Maatalouden verotus</vt:lpstr>
      <vt:lpstr>Vastauksia useimmin kysyttyihin kysymyksiin</vt:lpstr>
      <vt:lpstr>Maatila verotuksessa</vt:lpstr>
      <vt:lpstr>Verotusyhtymä</vt:lpstr>
      <vt:lpstr>Verotusyhtymä</vt:lpstr>
      <vt:lpstr>Verotusyhtymän purkautuminen</vt:lpstr>
      <vt:lpstr>Verotusyhtymän purkautuminen</vt:lpstr>
      <vt:lpstr>Verotusyhtymän purkautuminen</vt:lpstr>
      <vt:lpstr>Verotusyhtymän purkautumisen seurauksia</vt:lpstr>
      <vt:lpstr>Osuuden vuokraaminen</vt:lpstr>
      <vt:lpstr>Maataloudenharjoittajan Y-tunnus</vt:lpstr>
      <vt:lpstr>Kuolinpesä maatalouden harjoittajana</vt:lpstr>
      <vt:lpstr>Kuolinpesä ja verotusyhtymä</vt:lpstr>
      <vt:lpstr>Kuolinpesä ja verotusyhtymä</vt:lpstr>
      <vt:lpstr>Hallintaoikeus</vt:lpstr>
      <vt:lpstr>Hallintaoikeudesta luopuminen</vt:lpstr>
      <vt:lpstr>Maatilan sukupolvenvaihdos</vt:lpstr>
      <vt:lpstr>Yksityisauton maatalouskäyttö</vt:lpstr>
      <vt:lpstr>Yksityisauton maatalouskäyttö</vt:lpstr>
      <vt:lpstr>Yksityisauton maatalouskäyttö</vt:lpstr>
      <vt:lpstr>Yksityisauto maatalousyhtymän tai kuolinpesän käytössä</vt:lpstr>
      <vt:lpstr>Lesken yksityisauto kuolinpesän käytössä</vt:lpstr>
      <vt:lpstr>Opinto- ja koulutusmatkakulut </vt:lpstr>
      <vt:lpstr>Päivärahat maatalousverotuksessa</vt:lpstr>
      <vt:lpstr>Tilatukioikeuden arvonlisäverotus</vt:lpstr>
      <vt:lpstr>Maatalouden muu toiminta</vt:lpstr>
      <vt:lpstr>Maatalouden muu toiminta</vt:lpstr>
      <vt:lpstr>Maatalouden muu toiminta</vt:lpstr>
      <vt:lpstr>Hevoset</vt:lpstr>
      <vt:lpstr>Harrastusluonteinen toiminta</vt:lpstr>
      <vt:lpstr>Maatalouden lopettaminen</vt:lpstr>
      <vt:lpstr>Maatalouden lopettaminen</vt:lpstr>
      <vt:lpstr>Maataloustoiminnan lopettamisen jälkeen saadut tulot ja vähennettävät kulut </vt:lpstr>
      <vt:lpstr>Maatalouden nettovarallisuus</vt:lpstr>
      <vt:lpstr>Yrittäjävähennys maa- ja metsätaloudessa</vt:lpstr>
      <vt:lpstr>Alkutuottajan arvonlisäveroilmoitus</vt:lpstr>
      <vt:lpstr>Verohallinto ei postita arvonlisäveroilmoituksia eikä ilmoitusohjeita</vt:lpstr>
      <vt:lpstr>Esimerkiksi</vt:lpstr>
      <vt:lpstr>Anna maatalouden veroilmoitus OmaVerossa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Maatalous</dc:title>
  <dc:subject>Verohallinnon PowerPoint-esityspohja</dc:subject>
  <dc:creator>Harriet Mallenius</dc:creator>
  <cp:lastModifiedBy>Kohtamäki Riikka (Henkilöverotus/Seinäjoki)</cp:lastModifiedBy>
  <cp:revision>268</cp:revision>
  <cp:lastPrinted>2015-12-11T08:15:27Z</cp:lastPrinted>
  <dcterms:created xsi:type="dcterms:W3CDTF">2015-10-30T07:44:32Z</dcterms:created>
  <dcterms:modified xsi:type="dcterms:W3CDTF">2019-12-18T09:37:16Z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/>
  </property>
  <property fmtid="{D5CDD505-2E9C-101B-9397-08002B2CF9AE}" pid="4" name="_dlc_policyId">
    <vt:lpwstr>/tyotilat/luento/Jaetut asiakirjat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