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260" r:id="rId3"/>
    <p:sldId id="261" r:id="rId4"/>
    <p:sldId id="262" r:id="rId5"/>
    <p:sldId id="263" r:id="rId6"/>
    <p:sldId id="264" r:id="rId7"/>
    <p:sldId id="265" r:id="rId8"/>
    <p:sldId id="266" r:id="rId9"/>
    <p:sldId id="267" r:id="rId10"/>
    <p:sldId id="274" r:id="rId11"/>
    <p:sldId id="269" r:id="rId12"/>
    <p:sldId id="270" r:id="rId13"/>
    <p:sldId id="271" r:id="rId14"/>
    <p:sldId id="272" r:id="rId15"/>
    <p:sldId id="273" r:id="rId16"/>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0CC"/>
    <a:srgbClr val="E5E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94631" autoAdjust="0"/>
  </p:normalViewPr>
  <p:slideViewPr>
    <p:cSldViewPr showGuides="1">
      <p:cViewPr varScale="1">
        <p:scale>
          <a:sx n="94" d="100"/>
          <a:sy n="94" d="100"/>
        </p:scale>
        <p:origin x="-396" y="-90"/>
      </p:cViewPr>
      <p:guideLst>
        <p:guide orient="horz" pos="981"/>
        <p:guide orient="horz" pos="3884"/>
        <p:guide orient="horz" pos="2160"/>
        <p:guide pos="3840"/>
        <p:guide pos="347"/>
        <p:guide pos="7333"/>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p:scale>
          <a:sx n="100" d="100"/>
          <a:sy n="100" d="100"/>
        </p:scale>
        <p:origin x="-2694" y="150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3797B6-C635-4CDC-BBB4-C89EE887914B}" type="doc">
      <dgm:prSet loTypeId="urn:microsoft.com/office/officeart/2005/8/layout/lProcess1" loCatId="process" qsTypeId="urn:microsoft.com/office/officeart/2005/8/quickstyle/simple1" qsCatId="simple" csTypeId="urn:microsoft.com/office/officeart/2005/8/colors/accent0_3" csCatId="mainScheme" phldr="1"/>
      <dgm:spPr/>
      <dgm:t>
        <a:bodyPr/>
        <a:lstStyle/>
        <a:p>
          <a:endParaRPr lang="fi-FI"/>
        </a:p>
      </dgm:t>
    </dgm:pt>
    <dgm:pt modelId="{33CFB8E6-51B6-4582-8E0E-FFFB4CC1213C}">
      <dgm:prSet phldrT="[Teksti]" custT="1"/>
      <dgm:spPr>
        <a:solidFill>
          <a:schemeClr val="accent2">
            <a:lumMod val="50000"/>
          </a:schemeClr>
        </a:solidFill>
      </dgm:spPr>
      <dgm:t>
        <a:bodyPr/>
        <a:lstStyle/>
        <a:p>
          <a:pPr algn="l"/>
          <a:r>
            <a:rPr lang="fi-FI" sz="2300" dirty="0" smtClean="0"/>
            <a:t>      Intäkter	 Utgifter</a:t>
          </a:r>
          <a:endParaRPr lang="sv-FI" sz="2300" dirty="0"/>
        </a:p>
      </dgm:t>
    </dgm:pt>
    <dgm:pt modelId="{618C5173-FDE6-4D8C-AD1F-055C21553DC9}" type="parTrans" cxnId="{65CC23B1-134B-4D11-AC69-7908D2F97AB2}">
      <dgm:prSet/>
      <dgm:spPr/>
      <dgm:t>
        <a:bodyPr/>
        <a:lstStyle/>
        <a:p>
          <a:endParaRPr lang="fi-FI"/>
        </a:p>
      </dgm:t>
    </dgm:pt>
    <dgm:pt modelId="{BD196CA8-5040-43C6-891A-7E766C44AB8F}" type="sibTrans" cxnId="{65CC23B1-134B-4D11-AC69-7908D2F97AB2}">
      <dgm:prSet/>
      <dgm:spPr/>
      <dgm:t>
        <a:bodyPr/>
        <a:lstStyle/>
        <a:p>
          <a:endParaRPr lang="fi-FI"/>
        </a:p>
      </dgm:t>
    </dgm:pt>
    <dgm:pt modelId="{D02BC0DC-8401-4880-BDEB-CB45D98DFA15}">
      <dgm:prSet phldrT="[Teksti]" custT="1"/>
      <dgm:spPr/>
      <dgm:t>
        <a:bodyPr/>
        <a:lstStyle/>
        <a:p>
          <a:r>
            <a:rPr dirty="0"/>
            <a:t>= </a:t>
          </a:r>
          <a:r>
            <a:rPr dirty="0" err="1"/>
            <a:t>Resultatet</a:t>
          </a:r>
          <a:r>
            <a:rPr dirty="0"/>
            <a:t> </a:t>
          </a:r>
          <a:r>
            <a:rPr dirty="0" err="1"/>
            <a:t>av</a:t>
          </a:r>
          <a:r>
            <a:rPr dirty="0"/>
            <a:t> </a:t>
          </a:r>
          <a:r>
            <a:rPr dirty="0" err="1"/>
            <a:t>näringsverksamheten</a:t>
          </a:r>
          <a:r>
            <a:rPr dirty="0"/>
            <a:t> </a:t>
          </a:r>
          <a:endParaRPr lang="sv-FI" sz="2300" dirty="0"/>
        </a:p>
      </dgm:t>
    </dgm:pt>
    <dgm:pt modelId="{93939EB5-8769-4276-899F-676A9C19F07C}" type="parTrans" cxnId="{84AA0C51-2AB8-469F-9221-16F913E72C35}">
      <dgm:prSet/>
      <dgm:spPr/>
      <dgm:t>
        <a:bodyPr/>
        <a:lstStyle/>
        <a:p>
          <a:endParaRPr lang="fi-FI"/>
        </a:p>
      </dgm:t>
    </dgm:pt>
    <dgm:pt modelId="{20078B61-E164-4E0F-9417-21D7C45CE47B}" type="sibTrans" cxnId="{84AA0C51-2AB8-469F-9221-16F913E72C35}">
      <dgm:prSet/>
      <dgm:spPr>
        <a:noFill/>
      </dgm:spPr>
      <dgm:t>
        <a:bodyPr/>
        <a:lstStyle/>
        <a:p>
          <a:endParaRPr lang="fi-FI">
            <a:solidFill>
              <a:schemeClr val="bg1"/>
            </a:solidFill>
          </a:endParaRPr>
        </a:p>
      </dgm:t>
    </dgm:pt>
    <dgm:pt modelId="{AEC10858-FAEE-4586-86F9-9B62BC42CF41}">
      <dgm:prSet phldrT="[Teksti]" custT="1"/>
      <dgm:spPr>
        <a:solidFill>
          <a:srgbClr val="CFDDC5">
            <a:alpha val="90000"/>
          </a:srgbClr>
        </a:solidFill>
      </dgm:spPr>
      <dgm:t>
        <a:bodyPr/>
        <a:lstStyle/>
        <a:p>
          <a:r>
            <a:rPr dirty="0"/>
            <a:t>­ </a:t>
          </a:r>
          <a:r>
            <a:rPr dirty="0" err="1"/>
            <a:t>förluster</a:t>
          </a:r>
          <a:r>
            <a:rPr dirty="0"/>
            <a:t> under </a:t>
          </a:r>
          <a:r>
            <a:rPr dirty="0" err="1"/>
            <a:t>tidigare</a:t>
          </a:r>
          <a:r>
            <a:rPr dirty="0"/>
            <a:t> </a:t>
          </a:r>
          <a:r>
            <a:rPr dirty="0" err="1"/>
            <a:t>skatteår</a:t>
          </a:r>
          <a:endParaRPr lang="sv-FI" sz="2000" dirty="0"/>
        </a:p>
      </dgm:t>
    </dgm:pt>
    <dgm:pt modelId="{A182127E-AC39-4539-B41D-CC1367EEB357}" type="parTrans" cxnId="{2113D577-99BD-4A16-B47F-B53553C776FC}">
      <dgm:prSet/>
      <dgm:spPr/>
      <dgm:t>
        <a:bodyPr/>
        <a:lstStyle/>
        <a:p>
          <a:endParaRPr lang="fi-FI"/>
        </a:p>
      </dgm:t>
    </dgm:pt>
    <dgm:pt modelId="{5F45CFA8-5317-4882-93C2-68BE835E10E0}" type="sibTrans" cxnId="{2113D577-99BD-4A16-B47F-B53553C776FC}">
      <dgm:prSet/>
      <dgm:spPr/>
      <dgm:t>
        <a:bodyPr/>
        <a:lstStyle/>
        <a:p>
          <a:endParaRPr lang="fi-FI"/>
        </a:p>
      </dgm:t>
    </dgm:pt>
    <dgm:pt modelId="{281B8B1B-9CF8-4171-A4FB-B5B7DDF372BF}">
      <dgm:prSet phldrT="[Teksti]" custT="1"/>
      <dgm:spPr/>
      <dgm:t>
        <a:bodyPr/>
        <a:lstStyle/>
        <a:p>
          <a:r>
            <a:rPr dirty="0"/>
            <a:t>= </a:t>
          </a:r>
          <a:r>
            <a:rPr dirty="0" err="1" smtClean="0"/>
            <a:t>Förlust</a:t>
          </a:r>
          <a:r>
            <a:rPr lang="sv-FI" dirty="0" smtClean="0"/>
            <a:t>en av</a:t>
          </a:r>
          <a:r>
            <a:rPr dirty="0" smtClean="0"/>
            <a:t>  </a:t>
          </a:r>
          <a:r>
            <a:rPr dirty="0" err="1"/>
            <a:t>näringsverksamheten</a:t>
          </a:r>
          <a:endParaRPr lang="sv-FI" sz="2300" dirty="0"/>
        </a:p>
      </dgm:t>
    </dgm:pt>
    <dgm:pt modelId="{D356AA87-61CC-4D25-A7B4-6A47D251C9D6}" type="parTrans" cxnId="{45FD94E0-A8D6-422E-B73C-056AD7242BAC}">
      <dgm:prSet/>
      <dgm:spPr/>
      <dgm:t>
        <a:bodyPr/>
        <a:lstStyle/>
        <a:p>
          <a:endParaRPr lang="fi-FI"/>
        </a:p>
      </dgm:t>
    </dgm:pt>
    <dgm:pt modelId="{E3C91113-1FEB-43A1-9B33-0948F394B98B}" type="sibTrans" cxnId="{45FD94E0-A8D6-422E-B73C-056AD7242BAC}">
      <dgm:prSet/>
      <dgm:spPr/>
      <dgm:t>
        <a:bodyPr/>
        <a:lstStyle/>
        <a:p>
          <a:endParaRPr lang="fi-FI"/>
        </a:p>
      </dgm:t>
    </dgm:pt>
    <dgm:pt modelId="{8A121822-C406-4111-B9AE-77B9FE4E0AF0}">
      <dgm:prSet phldrT="[Teksti]" custT="1"/>
      <dgm:spPr>
        <a:solidFill>
          <a:schemeClr val="accent2">
            <a:lumMod val="50000"/>
          </a:schemeClr>
        </a:solidFill>
      </dgm:spPr>
      <dgm:t>
        <a:bodyPr/>
        <a:lstStyle/>
        <a:p>
          <a:pPr algn="l"/>
          <a:r>
            <a:rPr lang="fi-FI" sz="2300" b="0" dirty="0" smtClean="0"/>
            <a:t>        </a:t>
          </a:r>
          <a:r>
            <a:rPr lang="fi-FI" sz="2300" b="0" dirty="0" err="1" smtClean="0"/>
            <a:t>Utgifter</a:t>
          </a:r>
          <a:r>
            <a:rPr lang="fi-FI" sz="2300" b="0" dirty="0" smtClean="0"/>
            <a:t>  	  </a:t>
          </a:r>
          <a:r>
            <a:rPr lang="fi-FI" sz="2300" b="0" dirty="0" err="1" smtClean="0"/>
            <a:t>Intäkter</a:t>
          </a:r>
          <a:r>
            <a:rPr lang="fi-FI" sz="2300" b="0" dirty="0" smtClean="0"/>
            <a:t> 	</a:t>
          </a:r>
          <a:endParaRPr lang="sv-FI" sz="2300" b="0" dirty="0"/>
        </a:p>
      </dgm:t>
    </dgm:pt>
    <dgm:pt modelId="{1102F142-C4B5-474B-B7A1-AB61EB945FC3}" type="sibTrans" cxnId="{91BB65A6-AB01-44B9-B64A-4EFAA214917B}">
      <dgm:prSet/>
      <dgm:spPr/>
      <dgm:t>
        <a:bodyPr/>
        <a:lstStyle/>
        <a:p>
          <a:endParaRPr lang="fi-FI"/>
        </a:p>
      </dgm:t>
    </dgm:pt>
    <dgm:pt modelId="{1FA823F8-2267-4B8D-99F9-F7FB35A03BFD}" type="parTrans" cxnId="{91BB65A6-AB01-44B9-B64A-4EFAA214917B}">
      <dgm:prSet/>
      <dgm:spPr/>
      <dgm:t>
        <a:bodyPr/>
        <a:lstStyle/>
        <a:p>
          <a:endParaRPr lang="fi-FI"/>
        </a:p>
      </dgm:t>
    </dgm:pt>
    <dgm:pt modelId="{9B806D9E-E422-47EB-B39B-508F2B791838}" type="pres">
      <dgm:prSet presAssocID="{D03797B6-C635-4CDC-BBB4-C89EE887914B}" presName="Name0" presStyleCnt="0">
        <dgm:presLayoutVars>
          <dgm:dir/>
          <dgm:animLvl val="lvl"/>
          <dgm:resizeHandles val="exact"/>
        </dgm:presLayoutVars>
      </dgm:prSet>
      <dgm:spPr/>
      <dgm:t>
        <a:bodyPr/>
        <a:lstStyle/>
        <a:p>
          <a:endParaRPr lang="fi-FI"/>
        </a:p>
      </dgm:t>
    </dgm:pt>
    <dgm:pt modelId="{F746E157-E8AC-478C-8955-AD30467332A9}" type="pres">
      <dgm:prSet presAssocID="{33CFB8E6-51B6-4582-8E0E-FFFB4CC1213C}" presName="vertFlow" presStyleCnt="0"/>
      <dgm:spPr/>
    </dgm:pt>
    <dgm:pt modelId="{C38D025E-8A43-4E9C-A184-FA7F9AC1F34C}" type="pres">
      <dgm:prSet presAssocID="{33CFB8E6-51B6-4582-8E0E-FFFB4CC1213C}" presName="header" presStyleLbl="node1" presStyleIdx="0" presStyleCnt="2" custScaleY="78663" custLinFactNeighborX="-496" custLinFactNeighborY="-43023"/>
      <dgm:spPr/>
      <dgm:t>
        <a:bodyPr/>
        <a:lstStyle/>
        <a:p>
          <a:endParaRPr lang="fi-FI"/>
        </a:p>
      </dgm:t>
    </dgm:pt>
    <dgm:pt modelId="{3CFFFEAB-A38B-4268-8A89-9C6CE4D2AC0E}" type="pres">
      <dgm:prSet presAssocID="{93939EB5-8769-4276-899F-676A9C19F07C}" presName="parTrans" presStyleLbl="sibTrans2D1" presStyleIdx="0" presStyleCnt="3"/>
      <dgm:spPr/>
      <dgm:t>
        <a:bodyPr/>
        <a:lstStyle/>
        <a:p>
          <a:endParaRPr lang="fi-FI"/>
        </a:p>
      </dgm:t>
    </dgm:pt>
    <dgm:pt modelId="{0A2170CC-879C-4734-B62D-ADAA60563F08}" type="pres">
      <dgm:prSet presAssocID="{D02BC0DC-8401-4880-BDEB-CB45D98DFA15}" presName="child" presStyleLbl="alignAccFollowNode1" presStyleIdx="0" presStyleCnt="3">
        <dgm:presLayoutVars>
          <dgm:chMax val="0"/>
          <dgm:bulletEnabled val="1"/>
        </dgm:presLayoutVars>
      </dgm:prSet>
      <dgm:spPr/>
      <dgm:t>
        <a:bodyPr/>
        <a:lstStyle/>
        <a:p>
          <a:endParaRPr lang="fi-FI"/>
        </a:p>
      </dgm:t>
    </dgm:pt>
    <dgm:pt modelId="{BDFC14FB-B755-499B-8E26-B532D7D6B698}" type="pres">
      <dgm:prSet presAssocID="{20078B61-E164-4E0F-9417-21D7C45CE47B}" presName="sibTrans" presStyleLbl="sibTrans2D1" presStyleIdx="1" presStyleCnt="3"/>
      <dgm:spPr/>
      <dgm:t>
        <a:bodyPr/>
        <a:lstStyle/>
        <a:p>
          <a:endParaRPr lang="fi-FI"/>
        </a:p>
      </dgm:t>
    </dgm:pt>
    <dgm:pt modelId="{800EA4A7-AEA9-42F2-9667-A533358C51F0}" type="pres">
      <dgm:prSet presAssocID="{AEC10858-FAEE-4586-86F9-9B62BC42CF41}" presName="child" presStyleLbl="alignAccFollowNode1" presStyleIdx="1" presStyleCnt="3" custScaleY="55700" custLinFactNeighborY="-41070">
        <dgm:presLayoutVars>
          <dgm:chMax val="0"/>
          <dgm:bulletEnabled val="1"/>
        </dgm:presLayoutVars>
      </dgm:prSet>
      <dgm:spPr/>
      <dgm:t>
        <a:bodyPr/>
        <a:lstStyle/>
        <a:p>
          <a:endParaRPr lang="fi-FI"/>
        </a:p>
      </dgm:t>
    </dgm:pt>
    <dgm:pt modelId="{83CB5C43-6689-4DCF-B118-FF12873D1AF4}" type="pres">
      <dgm:prSet presAssocID="{33CFB8E6-51B6-4582-8E0E-FFFB4CC1213C}" presName="hSp" presStyleCnt="0"/>
      <dgm:spPr/>
    </dgm:pt>
    <dgm:pt modelId="{0561249E-EDF6-44D5-83F0-5CFCE2CD6802}" type="pres">
      <dgm:prSet presAssocID="{8A121822-C406-4111-B9AE-77B9FE4E0AF0}" presName="vertFlow" presStyleCnt="0"/>
      <dgm:spPr/>
    </dgm:pt>
    <dgm:pt modelId="{2173D7CC-5291-43F0-977A-D126FFFCB53C}" type="pres">
      <dgm:prSet presAssocID="{8A121822-C406-4111-B9AE-77B9FE4E0AF0}" presName="header" presStyleLbl="node1" presStyleIdx="1" presStyleCnt="2" custScaleX="103654" custScaleY="75459" custLinFactNeighborX="-2352" custLinFactNeighborY="-43023"/>
      <dgm:spPr/>
      <dgm:t>
        <a:bodyPr/>
        <a:lstStyle/>
        <a:p>
          <a:endParaRPr lang="fi-FI"/>
        </a:p>
      </dgm:t>
    </dgm:pt>
    <dgm:pt modelId="{88EA2173-0617-453F-91E5-57ADB12D277B}" type="pres">
      <dgm:prSet presAssocID="{D356AA87-61CC-4D25-A7B4-6A47D251C9D6}" presName="parTrans" presStyleLbl="sibTrans2D1" presStyleIdx="2" presStyleCnt="3"/>
      <dgm:spPr/>
      <dgm:t>
        <a:bodyPr/>
        <a:lstStyle/>
        <a:p>
          <a:endParaRPr lang="fi-FI"/>
        </a:p>
      </dgm:t>
    </dgm:pt>
    <dgm:pt modelId="{2E3E0F56-564E-4ADE-BD60-7AA8699AFF33}" type="pres">
      <dgm:prSet presAssocID="{281B8B1B-9CF8-4171-A4FB-B5B7DDF372BF}" presName="child" presStyleLbl="alignAccFollowNode1" presStyleIdx="2" presStyleCnt="3" custScaleX="106406" custScaleY="100007" custLinFactNeighborX="-976" custLinFactNeighborY="6388">
        <dgm:presLayoutVars>
          <dgm:chMax val="0"/>
          <dgm:bulletEnabled val="1"/>
        </dgm:presLayoutVars>
      </dgm:prSet>
      <dgm:spPr/>
      <dgm:t>
        <a:bodyPr/>
        <a:lstStyle/>
        <a:p>
          <a:endParaRPr lang="fi-FI"/>
        </a:p>
      </dgm:t>
    </dgm:pt>
  </dgm:ptLst>
  <dgm:cxnLst>
    <dgm:cxn modelId="{45FD94E0-A8D6-422E-B73C-056AD7242BAC}" srcId="{8A121822-C406-4111-B9AE-77B9FE4E0AF0}" destId="{281B8B1B-9CF8-4171-A4FB-B5B7DDF372BF}" srcOrd="0" destOrd="0" parTransId="{D356AA87-61CC-4D25-A7B4-6A47D251C9D6}" sibTransId="{E3C91113-1FEB-43A1-9B33-0948F394B98B}"/>
    <dgm:cxn modelId="{8001C3AD-C70E-47B5-8F0A-B5481D67DAB4}" type="presOf" srcId="{D02BC0DC-8401-4880-BDEB-CB45D98DFA15}" destId="{0A2170CC-879C-4734-B62D-ADAA60563F08}" srcOrd="0" destOrd="0" presId="urn:microsoft.com/office/officeart/2005/8/layout/lProcess1"/>
    <dgm:cxn modelId="{3D75BAE7-E82D-42AD-8785-1B2130F2B6A1}" type="presOf" srcId="{D03797B6-C635-4CDC-BBB4-C89EE887914B}" destId="{9B806D9E-E422-47EB-B39B-508F2B791838}" srcOrd="0" destOrd="0" presId="urn:microsoft.com/office/officeart/2005/8/layout/lProcess1"/>
    <dgm:cxn modelId="{F1860780-8013-469F-A04E-A8707FADEECA}" type="presOf" srcId="{20078B61-E164-4E0F-9417-21D7C45CE47B}" destId="{BDFC14FB-B755-499B-8E26-B532D7D6B698}" srcOrd="0" destOrd="0" presId="urn:microsoft.com/office/officeart/2005/8/layout/lProcess1"/>
    <dgm:cxn modelId="{346FD41C-1E57-4A79-9544-F60495AE809C}" type="presOf" srcId="{D356AA87-61CC-4D25-A7B4-6A47D251C9D6}" destId="{88EA2173-0617-453F-91E5-57ADB12D277B}" srcOrd="0" destOrd="0" presId="urn:microsoft.com/office/officeart/2005/8/layout/lProcess1"/>
    <dgm:cxn modelId="{E3DCAD8E-F260-411D-8ADF-CF5455FCA08C}" type="presOf" srcId="{93939EB5-8769-4276-899F-676A9C19F07C}" destId="{3CFFFEAB-A38B-4268-8A89-9C6CE4D2AC0E}" srcOrd="0" destOrd="0" presId="urn:microsoft.com/office/officeart/2005/8/layout/lProcess1"/>
    <dgm:cxn modelId="{2113D577-99BD-4A16-B47F-B53553C776FC}" srcId="{33CFB8E6-51B6-4582-8E0E-FFFB4CC1213C}" destId="{AEC10858-FAEE-4586-86F9-9B62BC42CF41}" srcOrd="1" destOrd="0" parTransId="{A182127E-AC39-4539-B41D-CC1367EEB357}" sibTransId="{5F45CFA8-5317-4882-93C2-68BE835E10E0}"/>
    <dgm:cxn modelId="{2AAFCE48-FBC9-45C1-AAD8-C2C26B487D88}" type="presOf" srcId="{AEC10858-FAEE-4586-86F9-9B62BC42CF41}" destId="{800EA4A7-AEA9-42F2-9667-A533358C51F0}" srcOrd="0" destOrd="0" presId="urn:microsoft.com/office/officeart/2005/8/layout/lProcess1"/>
    <dgm:cxn modelId="{84AA0C51-2AB8-469F-9221-16F913E72C35}" srcId="{33CFB8E6-51B6-4582-8E0E-FFFB4CC1213C}" destId="{D02BC0DC-8401-4880-BDEB-CB45D98DFA15}" srcOrd="0" destOrd="0" parTransId="{93939EB5-8769-4276-899F-676A9C19F07C}" sibTransId="{20078B61-E164-4E0F-9417-21D7C45CE47B}"/>
    <dgm:cxn modelId="{91BB65A6-AB01-44B9-B64A-4EFAA214917B}" srcId="{D03797B6-C635-4CDC-BBB4-C89EE887914B}" destId="{8A121822-C406-4111-B9AE-77B9FE4E0AF0}" srcOrd="1" destOrd="0" parTransId="{1FA823F8-2267-4B8D-99F9-F7FB35A03BFD}" sibTransId="{1102F142-C4B5-474B-B7A1-AB61EB945FC3}"/>
    <dgm:cxn modelId="{9ECF68C5-15FC-4CF0-902A-395F989C9121}" type="presOf" srcId="{8A121822-C406-4111-B9AE-77B9FE4E0AF0}" destId="{2173D7CC-5291-43F0-977A-D126FFFCB53C}" srcOrd="0" destOrd="0" presId="urn:microsoft.com/office/officeart/2005/8/layout/lProcess1"/>
    <dgm:cxn modelId="{FC5C967D-BFA1-4BD4-ACF1-392FB71C0DDC}" type="presOf" srcId="{33CFB8E6-51B6-4582-8E0E-FFFB4CC1213C}" destId="{C38D025E-8A43-4E9C-A184-FA7F9AC1F34C}" srcOrd="0" destOrd="0" presId="urn:microsoft.com/office/officeart/2005/8/layout/lProcess1"/>
    <dgm:cxn modelId="{AE482E69-6D3B-4DD2-B86E-B182E39BCC82}" type="presOf" srcId="{281B8B1B-9CF8-4171-A4FB-B5B7DDF372BF}" destId="{2E3E0F56-564E-4ADE-BD60-7AA8699AFF33}" srcOrd="0" destOrd="0" presId="urn:microsoft.com/office/officeart/2005/8/layout/lProcess1"/>
    <dgm:cxn modelId="{65CC23B1-134B-4D11-AC69-7908D2F97AB2}" srcId="{D03797B6-C635-4CDC-BBB4-C89EE887914B}" destId="{33CFB8E6-51B6-4582-8E0E-FFFB4CC1213C}" srcOrd="0" destOrd="0" parTransId="{618C5173-FDE6-4D8C-AD1F-055C21553DC9}" sibTransId="{BD196CA8-5040-43C6-891A-7E766C44AB8F}"/>
    <dgm:cxn modelId="{887972CD-A54E-418A-BA1F-31D25F0F7781}" type="presParOf" srcId="{9B806D9E-E422-47EB-B39B-508F2B791838}" destId="{F746E157-E8AC-478C-8955-AD30467332A9}" srcOrd="0" destOrd="0" presId="urn:microsoft.com/office/officeart/2005/8/layout/lProcess1"/>
    <dgm:cxn modelId="{D525B82F-773D-42BC-8C26-D6F79DD17341}" type="presParOf" srcId="{F746E157-E8AC-478C-8955-AD30467332A9}" destId="{C38D025E-8A43-4E9C-A184-FA7F9AC1F34C}" srcOrd="0" destOrd="0" presId="urn:microsoft.com/office/officeart/2005/8/layout/lProcess1"/>
    <dgm:cxn modelId="{3D0644C1-2F86-40BF-8C36-4D29F23ADB96}" type="presParOf" srcId="{F746E157-E8AC-478C-8955-AD30467332A9}" destId="{3CFFFEAB-A38B-4268-8A89-9C6CE4D2AC0E}" srcOrd="1" destOrd="0" presId="urn:microsoft.com/office/officeart/2005/8/layout/lProcess1"/>
    <dgm:cxn modelId="{0A01285E-0E36-4F99-9F97-DD67F6E197D0}" type="presParOf" srcId="{F746E157-E8AC-478C-8955-AD30467332A9}" destId="{0A2170CC-879C-4734-B62D-ADAA60563F08}" srcOrd="2" destOrd="0" presId="urn:microsoft.com/office/officeart/2005/8/layout/lProcess1"/>
    <dgm:cxn modelId="{D2B5F90E-A1B2-45AB-B584-6D06E6553C4A}" type="presParOf" srcId="{F746E157-E8AC-478C-8955-AD30467332A9}" destId="{BDFC14FB-B755-499B-8E26-B532D7D6B698}" srcOrd="3" destOrd="0" presId="urn:microsoft.com/office/officeart/2005/8/layout/lProcess1"/>
    <dgm:cxn modelId="{A5715DED-4034-45B7-9BC4-F80A0D2A7110}" type="presParOf" srcId="{F746E157-E8AC-478C-8955-AD30467332A9}" destId="{800EA4A7-AEA9-42F2-9667-A533358C51F0}" srcOrd="4" destOrd="0" presId="urn:microsoft.com/office/officeart/2005/8/layout/lProcess1"/>
    <dgm:cxn modelId="{9DA856B1-457C-47B6-8562-D50F84B4858D}" type="presParOf" srcId="{9B806D9E-E422-47EB-B39B-508F2B791838}" destId="{83CB5C43-6689-4DCF-B118-FF12873D1AF4}" srcOrd="1" destOrd="0" presId="urn:microsoft.com/office/officeart/2005/8/layout/lProcess1"/>
    <dgm:cxn modelId="{E0F06CA4-5F88-47AD-9AD7-9A95CD8C2ADD}" type="presParOf" srcId="{9B806D9E-E422-47EB-B39B-508F2B791838}" destId="{0561249E-EDF6-44D5-83F0-5CFCE2CD6802}" srcOrd="2" destOrd="0" presId="urn:microsoft.com/office/officeart/2005/8/layout/lProcess1"/>
    <dgm:cxn modelId="{1B47639F-EC74-47BD-B9CD-03E2ECF4CDB4}" type="presParOf" srcId="{0561249E-EDF6-44D5-83F0-5CFCE2CD6802}" destId="{2173D7CC-5291-43F0-977A-D126FFFCB53C}" srcOrd="0" destOrd="0" presId="urn:microsoft.com/office/officeart/2005/8/layout/lProcess1"/>
    <dgm:cxn modelId="{EC609F38-5DF7-4035-9D01-CB761EAE173B}" type="presParOf" srcId="{0561249E-EDF6-44D5-83F0-5CFCE2CD6802}" destId="{88EA2173-0617-453F-91E5-57ADB12D277B}" srcOrd="1" destOrd="0" presId="urn:microsoft.com/office/officeart/2005/8/layout/lProcess1"/>
    <dgm:cxn modelId="{C521023F-4297-4563-B865-D737CC31DF7F}" type="presParOf" srcId="{0561249E-EDF6-44D5-83F0-5CFCE2CD6802}" destId="{2E3E0F56-564E-4ADE-BD60-7AA8699AFF33}" srcOrd="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8D025E-8A43-4E9C-A184-FA7F9AC1F34C}">
      <dsp:nvSpPr>
        <dsp:cNvPr id="0" name=""/>
        <dsp:cNvSpPr/>
      </dsp:nvSpPr>
      <dsp:spPr>
        <a:xfrm>
          <a:off x="0" y="864093"/>
          <a:ext cx="5030732" cy="989331"/>
        </a:xfrm>
        <a:prstGeom prst="roundRect">
          <a:avLst>
            <a:gd name="adj" fmla="val 10000"/>
          </a:avLst>
        </a:prstGeom>
        <a:solidFill>
          <a:schemeClr val="accent2">
            <a:lumMod val="50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35000"/>
            </a:spcAft>
          </a:pPr>
          <a:r>
            <a:rPr lang="fi-FI" sz="2300" kern="1200" dirty="0" smtClean="0"/>
            <a:t>      Intäkter	 Utgifter</a:t>
          </a:r>
          <a:endParaRPr lang="sv-FI" sz="2300" kern="1200" dirty="0"/>
        </a:p>
      </dsp:txBody>
      <dsp:txXfrm>
        <a:off x="28977" y="893070"/>
        <a:ext cx="4972778" cy="931377"/>
      </dsp:txXfrm>
    </dsp:sp>
    <dsp:sp modelId="{3CFFFEAB-A38B-4268-8A89-9C6CE4D2AC0E}">
      <dsp:nvSpPr>
        <dsp:cNvPr id="0" name=""/>
        <dsp:cNvSpPr/>
      </dsp:nvSpPr>
      <dsp:spPr>
        <a:xfrm rot="5399491">
          <a:off x="2358093" y="2058162"/>
          <a:ext cx="314785" cy="220094"/>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2170CC-879C-4734-B62D-ADAA60563F08}">
      <dsp:nvSpPr>
        <dsp:cNvPr id="0" name=""/>
        <dsp:cNvSpPr/>
      </dsp:nvSpPr>
      <dsp:spPr>
        <a:xfrm>
          <a:off x="259" y="2482995"/>
          <a:ext cx="5030732" cy="1257683"/>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2889250">
            <a:lnSpc>
              <a:spcPct val="90000"/>
            </a:lnSpc>
            <a:spcBef>
              <a:spcPct val="0"/>
            </a:spcBef>
            <a:spcAft>
              <a:spcPct val="35000"/>
            </a:spcAft>
          </a:pPr>
          <a:r>
            <a:rPr kern="1200" dirty="0"/>
            <a:t>= </a:t>
          </a:r>
          <a:r>
            <a:rPr kern="1200" dirty="0" err="1"/>
            <a:t>Resultatet</a:t>
          </a:r>
          <a:r>
            <a:rPr kern="1200" dirty="0"/>
            <a:t> </a:t>
          </a:r>
          <a:r>
            <a:rPr kern="1200" dirty="0" err="1"/>
            <a:t>av</a:t>
          </a:r>
          <a:r>
            <a:rPr kern="1200" dirty="0"/>
            <a:t> </a:t>
          </a:r>
          <a:r>
            <a:rPr kern="1200" dirty="0" err="1"/>
            <a:t>näringsverksamheten</a:t>
          </a:r>
          <a:r>
            <a:rPr kern="1200" dirty="0"/>
            <a:t> </a:t>
          </a:r>
          <a:endParaRPr lang="sv-FI" sz="2300" kern="1200" dirty="0"/>
        </a:p>
      </dsp:txBody>
      <dsp:txXfrm>
        <a:off x="37095" y="2519831"/>
        <a:ext cx="4957060" cy="1184011"/>
      </dsp:txXfrm>
    </dsp:sp>
    <dsp:sp modelId="{BDFC14FB-B755-499B-8E26-B532D7D6B698}">
      <dsp:nvSpPr>
        <dsp:cNvPr id="0" name=""/>
        <dsp:cNvSpPr/>
      </dsp:nvSpPr>
      <dsp:spPr>
        <a:xfrm rot="5400000">
          <a:off x="2495971" y="3760333"/>
          <a:ext cx="39308" cy="220094"/>
        </a:xfrm>
        <a:prstGeom prst="rightArrow">
          <a:avLst>
            <a:gd name="adj1" fmla="val 667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800EA4A7-AEA9-42F2-9667-A533358C51F0}">
      <dsp:nvSpPr>
        <dsp:cNvPr id="0" name=""/>
        <dsp:cNvSpPr/>
      </dsp:nvSpPr>
      <dsp:spPr>
        <a:xfrm>
          <a:off x="259" y="4000082"/>
          <a:ext cx="5030732" cy="700529"/>
        </a:xfrm>
        <a:prstGeom prst="roundRect">
          <a:avLst>
            <a:gd name="adj" fmla="val 10000"/>
          </a:avLst>
        </a:prstGeom>
        <a:solidFill>
          <a:srgbClr val="CFDDC5">
            <a:alpha val="90000"/>
          </a:srgb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2889250">
            <a:lnSpc>
              <a:spcPct val="90000"/>
            </a:lnSpc>
            <a:spcBef>
              <a:spcPct val="0"/>
            </a:spcBef>
            <a:spcAft>
              <a:spcPct val="35000"/>
            </a:spcAft>
          </a:pPr>
          <a:r>
            <a:rPr kern="1200" dirty="0"/>
            <a:t>­ </a:t>
          </a:r>
          <a:r>
            <a:rPr kern="1200" dirty="0" err="1"/>
            <a:t>förluster</a:t>
          </a:r>
          <a:r>
            <a:rPr kern="1200" dirty="0"/>
            <a:t> under </a:t>
          </a:r>
          <a:r>
            <a:rPr kern="1200" dirty="0" err="1"/>
            <a:t>tidigare</a:t>
          </a:r>
          <a:r>
            <a:rPr kern="1200" dirty="0"/>
            <a:t> </a:t>
          </a:r>
          <a:r>
            <a:rPr kern="1200" dirty="0" err="1"/>
            <a:t>skatteår</a:t>
          </a:r>
          <a:endParaRPr lang="sv-FI" sz="2000" kern="1200" dirty="0"/>
        </a:p>
      </dsp:txBody>
      <dsp:txXfrm>
        <a:off x="20777" y="4020600"/>
        <a:ext cx="4989696" cy="659493"/>
      </dsp:txXfrm>
    </dsp:sp>
    <dsp:sp modelId="{2173D7CC-5291-43F0-977A-D126FFFCB53C}">
      <dsp:nvSpPr>
        <dsp:cNvPr id="0" name=""/>
        <dsp:cNvSpPr/>
      </dsp:nvSpPr>
      <dsp:spPr>
        <a:xfrm>
          <a:off x="5686194" y="864093"/>
          <a:ext cx="5214555" cy="949035"/>
        </a:xfrm>
        <a:prstGeom prst="roundRect">
          <a:avLst>
            <a:gd name="adj" fmla="val 10000"/>
          </a:avLst>
        </a:prstGeom>
        <a:solidFill>
          <a:schemeClr val="accent2">
            <a:lumMod val="50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35000"/>
            </a:spcAft>
          </a:pPr>
          <a:r>
            <a:rPr lang="fi-FI" sz="2300" b="0" kern="1200" dirty="0" smtClean="0"/>
            <a:t>        </a:t>
          </a:r>
          <a:r>
            <a:rPr lang="fi-FI" sz="2300" b="0" kern="1200" dirty="0" err="1" smtClean="0"/>
            <a:t>Utgifter</a:t>
          </a:r>
          <a:r>
            <a:rPr lang="fi-FI" sz="2300" b="0" kern="1200" dirty="0" smtClean="0"/>
            <a:t>  	  </a:t>
          </a:r>
          <a:r>
            <a:rPr lang="fi-FI" sz="2300" b="0" kern="1200" dirty="0" err="1" smtClean="0"/>
            <a:t>Intäkter</a:t>
          </a:r>
          <a:r>
            <a:rPr lang="fi-FI" sz="2300" b="0" kern="1200" dirty="0" smtClean="0"/>
            <a:t> 	</a:t>
          </a:r>
          <a:endParaRPr lang="sv-FI" sz="2300" b="0" kern="1200" dirty="0"/>
        </a:p>
      </dsp:txBody>
      <dsp:txXfrm>
        <a:off x="5713990" y="891889"/>
        <a:ext cx="5158963" cy="893443"/>
      </dsp:txXfrm>
    </dsp:sp>
    <dsp:sp modelId="{88EA2173-0617-453F-91E5-57ADB12D277B}">
      <dsp:nvSpPr>
        <dsp:cNvPr id="0" name=""/>
        <dsp:cNvSpPr/>
      </dsp:nvSpPr>
      <dsp:spPr>
        <a:xfrm rot="5264943">
          <a:off x="8160499" y="2031926"/>
          <a:ext cx="329099" cy="220094"/>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3E0F56-564E-4ADE-BD60-7AA8699AFF33}">
      <dsp:nvSpPr>
        <dsp:cNvPr id="0" name=""/>
        <dsp:cNvSpPr/>
      </dsp:nvSpPr>
      <dsp:spPr>
        <a:xfrm>
          <a:off x="5686194" y="2470818"/>
          <a:ext cx="5353000" cy="1257771"/>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2889250">
            <a:lnSpc>
              <a:spcPct val="90000"/>
            </a:lnSpc>
            <a:spcBef>
              <a:spcPct val="0"/>
            </a:spcBef>
            <a:spcAft>
              <a:spcPct val="35000"/>
            </a:spcAft>
          </a:pPr>
          <a:r>
            <a:rPr kern="1200" dirty="0"/>
            <a:t>= </a:t>
          </a:r>
          <a:r>
            <a:rPr kern="1200" dirty="0" err="1" smtClean="0"/>
            <a:t>Förlust</a:t>
          </a:r>
          <a:r>
            <a:rPr lang="sv-FI" kern="1200" dirty="0" smtClean="0"/>
            <a:t>en av</a:t>
          </a:r>
          <a:r>
            <a:rPr kern="1200" dirty="0" smtClean="0"/>
            <a:t>  </a:t>
          </a:r>
          <a:r>
            <a:rPr kern="1200" dirty="0" err="1"/>
            <a:t>näringsverksamheten</a:t>
          </a:r>
          <a:endParaRPr lang="sv-FI" sz="2300" kern="1200" dirty="0"/>
        </a:p>
      </dsp:txBody>
      <dsp:txXfrm>
        <a:off x="5723033" y="2507657"/>
        <a:ext cx="5279322" cy="118409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sz="80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8758622-11CD-4778-A0E0-304E94DE8553}" type="datetimeFigureOut">
              <a:rPr lang="en-GB" sz="800" smtClean="0"/>
              <a:t>11/10/2017</a:t>
            </a:fld>
            <a:endParaRPr lang="en-GB" sz="80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sz="80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D5FDB31-10C7-4D6C-96E2-36394A4847F2}" type="slidenum">
              <a:rPr lang="en-GB" sz="800" smtClean="0"/>
              <a:t>‹#›</a:t>
            </a:fld>
            <a:endParaRPr lang="en-GB" sz="800"/>
          </a:p>
        </p:txBody>
      </p:sp>
    </p:spTree>
    <p:extLst>
      <p:ext uri="{BB962C8B-B14F-4D97-AF65-F5344CB8AC3E}">
        <p14:creationId xmlns:p14="http://schemas.microsoft.com/office/powerpoint/2010/main" val="2315033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8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800"/>
            </a:lvl1pPr>
          </a:lstStyle>
          <a:p>
            <a:fld id="{87CC1B8C-6899-405B-94D6-1C512023955B}" type="datetimeFigureOut">
              <a:rPr lang="en-GB" smtClean="0"/>
              <a:pPr/>
              <a:t>11/10/2017</a:t>
            </a:fld>
            <a:endParaRPr lang="en-GB"/>
          </a:p>
        </p:txBody>
      </p:sp>
      <p:sp>
        <p:nvSpPr>
          <p:cNvPr id="4" name="Slide Image Placeholder 3"/>
          <p:cNvSpPr>
            <a:spLocks noGrp="1" noRot="1" noChangeAspect="1"/>
          </p:cNvSpPr>
          <p:nvPr>
            <p:ph type="sldImg" idx="2"/>
          </p:nvPr>
        </p:nvSpPr>
        <p:spPr>
          <a:xfrm>
            <a:off x="428625" y="935038"/>
            <a:ext cx="5940425" cy="3341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8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800"/>
            </a:lvl1pPr>
          </a:lstStyle>
          <a:p>
            <a:fld id="{248DCB88-824E-4CE8-81C9-5F4E91378AA5}" type="slidenum">
              <a:rPr lang="en-GB" smtClean="0"/>
              <a:pPr/>
              <a:t>‹#›</a:t>
            </a:fld>
            <a:endParaRPr lang="en-GB"/>
          </a:p>
        </p:txBody>
      </p:sp>
    </p:spTree>
    <p:extLst>
      <p:ext uri="{BB962C8B-B14F-4D97-AF65-F5344CB8AC3E}">
        <p14:creationId xmlns:p14="http://schemas.microsoft.com/office/powerpoint/2010/main" val="257571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48DCB88-824E-4CE8-81C9-5F4E91378AA5}" type="slidenum">
              <a:rPr lang="en-GB" smtClean="0"/>
              <a:pPr/>
              <a:t>1</a:t>
            </a:fld>
            <a:endParaRPr lang="en-GB"/>
          </a:p>
        </p:txBody>
      </p:sp>
    </p:spTree>
    <p:extLst>
      <p:ext uri="{BB962C8B-B14F-4D97-AF65-F5344CB8AC3E}">
        <p14:creationId xmlns:p14="http://schemas.microsoft.com/office/powerpoint/2010/main" val="3838984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r>
              <a:rPr lang="sv-FI" sz="1000" dirty="0">
                <a:latin typeface="Arial" pitchFamily="34" charset="0"/>
                <a:cs typeface="Arial" panose="020B0604020202020204" pitchFamily="34" charset="0"/>
              </a:rPr>
              <a:t>En rörelseidkare eller yrkesutövare (enskild näringsidkare) har andra möjligheter att betala lön än andra företagsformer. En rörelseidkare eller yrkesutövare kan inte betala lön till sig själv. Därtill ses inte lön som han eller hon betalat som en utgift för att skaffa eller bibehålla näringsinkomst, om lönen betalats till en make/maka eller ett barn under 14 år (eller en annan familjemedlem under 14 år). </a:t>
            </a:r>
            <a:endParaRPr lang="sv-FI" sz="1000" dirty="0" smtClean="0">
              <a:latin typeface="Arial" pitchFamily="34" charset="0"/>
              <a:cs typeface="Arial" panose="020B0604020202020204" pitchFamily="34" charset="0"/>
            </a:endParaRPr>
          </a:p>
          <a:p>
            <a:endParaRPr lang="sv-FI" sz="1000" dirty="0">
              <a:latin typeface="Arial" pitchFamily="34" charset="0"/>
              <a:cs typeface="Arial" panose="020B0604020202020204" pitchFamily="34" charset="0"/>
            </a:endParaRPr>
          </a:p>
          <a:p>
            <a:r>
              <a:rPr lang="sv-FI" sz="1000" dirty="0">
                <a:latin typeface="Arial" pitchFamily="34" charset="0"/>
                <a:cs typeface="Arial" panose="020B0604020202020204" pitchFamily="34" charset="0"/>
              </a:rPr>
              <a:t>Med make eller maka avses i detta samband en laglig make eller maka till den skattskyldige och en maka eller make enligt 7 § 3 mom. i inkomstskattelagen. Enligt 7 § 3 mom. i inkomstskattelagen avses med make eller maka också en sambo om de under skatteåret fortgående levat under äktenskapsliknande förhållanden i gemensamt hushåll utan att ingå äktenskap med varandra och som tidigare varit gifta med varandra eller som har eller har haft ett gemensamt barn.</a:t>
            </a:r>
          </a:p>
          <a:p>
            <a:endParaRPr lang="sv-FI" sz="1000" dirty="0">
              <a:latin typeface="Arial" pitchFamily="34" charset="0"/>
              <a:cs typeface="Arial" panose="020B0604020202020204" pitchFamily="34" charset="0"/>
            </a:endParaRPr>
          </a:p>
          <a:p>
            <a:r>
              <a:rPr lang="sv-FI" sz="1000" dirty="0">
                <a:latin typeface="Arial" pitchFamily="34" charset="0"/>
                <a:cs typeface="Arial" panose="020B0604020202020204" pitchFamily="34" charset="0"/>
              </a:rPr>
              <a:t>Även om det inte är möjligt att dra av lön som betalats till en make eller maka, minskas betydelsen av bestämmelsen av det faktum att företagsinkomst kan delas mellan makar.</a:t>
            </a:r>
          </a:p>
          <a:p>
            <a:endParaRPr lang="fi-FI" dirty="0"/>
          </a:p>
        </p:txBody>
      </p:sp>
      <p:sp>
        <p:nvSpPr>
          <p:cNvPr id="4" name="Dian numeron paikkamerkki 3"/>
          <p:cNvSpPr>
            <a:spLocks noGrp="1"/>
          </p:cNvSpPr>
          <p:nvPr>
            <p:ph type="sldNum" sz="quarter" idx="10"/>
          </p:nvPr>
        </p:nvSpPr>
        <p:spPr/>
        <p:txBody>
          <a:bodyPr/>
          <a:lstStyle/>
          <a:p>
            <a:fld id="{248DCB88-824E-4CE8-81C9-5F4E91378AA5}" type="slidenum">
              <a:rPr lang="en-GB" smtClean="0"/>
              <a:pPr/>
              <a:t>10</a:t>
            </a:fld>
            <a:endParaRPr lang="en-GB"/>
          </a:p>
        </p:txBody>
      </p:sp>
    </p:spTree>
    <p:extLst>
      <p:ext uri="{BB962C8B-B14F-4D97-AF65-F5344CB8AC3E}">
        <p14:creationId xmlns:p14="http://schemas.microsoft.com/office/powerpoint/2010/main" val="1512064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pPr>
              <a:defRPr/>
            </a:pPr>
            <a:r>
              <a:rPr lang="sv-FI" sz="1000" dirty="0">
                <a:solidFill>
                  <a:schemeClr val="tx1"/>
                </a:solidFill>
                <a:latin typeface="Arial" pitchFamily="34" charset="0"/>
              </a:rPr>
              <a:t>Schemat på denna bild beskriver hur företagsinkomsten av en rörelseidkares eller yrkesutövares näringsverksamhet delas mellan makar.</a:t>
            </a:r>
            <a:endParaRPr lang="sv-FI" sz="1000" dirty="0">
              <a:solidFill>
                <a:schemeClr val="tx1"/>
              </a:solidFill>
              <a:latin typeface="Arial" pitchFamily="34" charset="0"/>
              <a:cs typeface="Arial" pitchFamily="34" charset="0"/>
            </a:endParaRPr>
          </a:p>
          <a:p>
            <a:endParaRPr lang="sv-FI" sz="1000" dirty="0" smtClean="0">
              <a:solidFill>
                <a:schemeClr val="tx1"/>
              </a:solidFill>
              <a:latin typeface="Arial" pitchFamily="34" charset="0"/>
              <a:cs typeface="Arial" pitchFamily="34" charset="0"/>
            </a:endParaRPr>
          </a:p>
          <a:p>
            <a:r>
              <a:rPr lang="sv-FI" sz="1000" dirty="0" smtClean="0">
                <a:solidFill>
                  <a:schemeClr val="tx1"/>
                </a:solidFill>
                <a:latin typeface="Arial" pitchFamily="34" charset="0"/>
              </a:rPr>
              <a:t>Delning av förvärvsinkomstandelen</a:t>
            </a:r>
          </a:p>
          <a:p>
            <a:r>
              <a:rPr lang="sv-FI" sz="1000" dirty="0" smtClean="0">
                <a:solidFill>
                  <a:schemeClr val="tx1"/>
                </a:solidFill>
                <a:latin typeface="Arial" pitchFamily="34" charset="0"/>
              </a:rPr>
              <a:t>Företagsinkomstens förvärvsandel delas mellan makarna i ett förhållande som fastställs utifrån deras arbetsinsats. Om en utredning om makarnas arbetsinsats inte läggs fram, delas förvärvsinkomstandelen jämnt mellan makarna. </a:t>
            </a:r>
          </a:p>
          <a:p>
            <a:endParaRPr lang="sv-FI" sz="1000" dirty="0" smtClean="0">
              <a:solidFill>
                <a:schemeClr val="tx1"/>
              </a:solidFill>
              <a:latin typeface="Arial" pitchFamily="34" charset="0"/>
              <a:cs typeface="Arial" pitchFamily="34" charset="0"/>
            </a:endParaRPr>
          </a:p>
          <a:p>
            <a:r>
              <a:rPr lang="sv-FI" sz="1000" dirty="0" smtClean="0">
                <a:solidFill>
                  <a:schemeClr val="tx1"/>
                </a:solidFill>
                <a:latin typeface="Arial" pitchFamily="34" charset="0"/>
              </a:rPr>
              <a:t>Delning av kapitalinkomstandelen</a:t>
            </a:r>
          </a:p>
          <a:p>
            <a:r>
              <a:rPr lang="sv-FI" sz="1000" dirty="0" smtClean="0">
                <a:solidFill>
                  <a:schemeClr val="tx1"/>
                </a:solidFill>
                <a:latin typeface="Arial" pitchFamily="34" charset="0"/>
              </a:rPr>
              <a:t>Kapitalinkomstandelen delas mellan makarna utifrån de andelar som de har i den nettoförmögenhet som hör till verksamheten. Om en utredning om ägarandelarna inte läggs fram, delas kapitalinkomstandelen jämnt mellan makarna.</a:t>
            </a:r>
            <a:endParaRPr lang="sv-FI" sz="1000" dirty="0" smtClean="0">
              <a:solidFill>
                <a:schemeClr val="tx1"/>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11</a:t>
            </a:fld>
            <a:endParaRPr lang="sv-FI" dirty="0"/>
          </a:p>
        </p:txBody>
      </p:sp>
    </p:spTree>
    <p:extLst>
      <p:ext uri="{BB962C8B-B14F-4D97-AF65-F5344CB8AC3E}">
        <p14:creationId xmlns:p14="http://schemas.microsoft.com/office/powerpoint/2010/main" val="3987320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pPr fontAlgn="t"/>
            <a:r>
              <a:rPr lang="sv-FI" sz="1000" dirty="0" smtClean="0">
                <a:solidFill>
                  <a:schemeClr val="tx1"/>
                </a:solidFill>
                <a:latin typeface="Arial" pitchFamily="34" charset="0"/>
                <a:cs typeface="Arial" panose="020B0604020202020204" pitchFamily="34" charset="0"/>
              </a:rPr>
              <a:t>Från skatteår 2016 är beskattningen av kapitalinkomster progressiv. En inkomstskatt på 30 % betalas på skattepliktig kapitalinkomst. Skatten är dock 34 % för den andel som överskrider 30 000 euro.</a:t>
            </a:r>
            <a:r>
              <a:rPr sz="1000" dirty="0">
                <a:solidFill>
                  <a:schemeClr val="tx1"/>
                </a:solidFill>
                <a:latin typeface="Arial" panose="020B0604020202020204" pitchFamily="34" charset="0"/>
                <a:cs typeface="Arial" panose="020B0604020202020204" pitchFamily="34" charset="0"/>
              </a:rPr>
              <a:t/>
            </a:r>
            <a:br>
              <a:rPr sz="1000" dirty="0">
                <a:solidFill>
                  <a:schemeClr val="tx1"/>
                </a:solidFill>
                <a:latin typeface="Arial" panose="020B0604020202020204" pitchFamily="34" charset="0"/>
                <a:cs typeface="Arial" panose="020B0604020202020204" pitchFamily="34" charset="0"/>
              </a:rPr>
            </a:br>
            <a:endParaRPr lang="sv-FI" sz="1000" dirty="0" smtClean="0">
              <a:solidFill>
                <a:schemeClr val="tx1"/>
              </a:solidFill>
              <a:latin typeface="Arial" pitchFamily="34" charset="0"/>
              <a:cs typeface="Arial" pitchFamily="34" charset="0"/>
            </a:endParaRPr>
          </a:p>
          <a:p>
            <a:pPr fontAlgn="t"/>
            <a:r>
              <a:rPr lang="sv-FI" sz="1000" dirty="0" smtClean="0">
                <a:solidFill>
                  <a:schemeClr val="tx1"/>
                </a:solidFill>
                <a:latin typeface="Arial" pitchFamily="34" charset="0"/>
                <a:cs typeface="Arial" pitchFamily="34" charset="0"/>
              </a:rPr>
              <a:t>Den skatt som ska betalas på förvärvsinkomsten är progressiv, med andra ord stiger skatteprocenten i takt med att den skattepliktiga inkomsten ökar. Privatpersoner betalar inkomstskatt på sin skattepliktiga förvärvsinkomst till staten enligt den progressiva inkomstskatteskalan. Skalan finns i lagen om inkomstskatteskalan, som riksdagen fastställer och justerar årligen.</a:t>
            </a:r>
          </a:p>
          <a:p>
            <a:pPr fontAlgn="t"/>
            <a:endParaRPr lang="sv-FI" sz="1000" dirty="0" smtClean="0">
              <a:solidFill>
                <a:schemeClr val="tx1"/>
              </a:solidFill>
              <a:latin typeface="Arial" pitchFamily="34" charset="0"/>
              <a:cs typeface="Arial" pitchFamily="34" charset="0"/>
            </a:endParaRPr>
          </a:p>
          <a:p>
            <a:r>
              <a:rPr lang="sv-FI" sz="1000" dirty="0" smtClean="0">
                <a:solidFill>
                  <a:schemeClr val="tx1"/>
                </a:solidFill>
                <a:latin typeface="Arial" pitchFamily="34" charset="0"/>
                <a:cs typeface="Arial" pitchFamily="34" charset="0"/>
              </a:rPr>
              <a:t>Personkunder betalar inkomstskatt till sin hemkommun på den förvärvsinkomst som är skattepliktig i kommunalbeskattningen. Församlingsmedlemmar betalar dessutom kyrkoskatt på sina förvärvsinkomster. Skatten räknas utifrån den skattepliktiga förvärvsinkomsten i kommunalbeskattningen. Kommunerna och församlingarna fastställer årligen de inkomstskattesatser enligt vilka kommunalskatten och kyrkoskatten tas ut. </a:t>
            </a:r>
          </a:p>
          <a:p>
            <a:endParaRPr lang="sv-FI" sz="1000" dirty="0" smtClean="0">
              <a:solidFill>
                <a:schemeClr val="tx1"/>
              </a:solidFill>
              <a:latin typeface="Arial" pitchFamily="34" charset="0"/>
              <a:cs typeface="Arial" pitchFamily="34" charset="0"/>
            </a:endParaRPr>
          </a:p>
          <a:p>
            <a:r>
              <a:rPr lang="sv-FI" sz="1000" dirty="0" smtClean="0">
                <a:solidFill>
                  <a:schemeClr val="tx1"/>
                </a:solidFill>
                <a:latin typeface="Arial" pitchFamily="34" charset="0"/>
                <a:cs typeface="Arial" pitchFamily="34" charset="0"/>
              </a:rPr>
              <a:t>Därtill tas en sjukförsäkringspremie för försäkrade ut av dem som är försäkrade i Finland. Den försäkrades sjukförsäkringspremie består av en dagpenningspremie och en sjukvårdspremie. Premiebeloppen fastställs årligen genom Statsrådets förordning. </a:t>
            </a:r>
            <a:endParaRPr lang="sv-FI" sz="1000" dirty="0">
              <a:solidFill>
                <a:schemeClr val="tx1"/>
              </a:solidFill>
              <a:latin typeface="Arial" panose="020B0604020202020204" pitchFamily="34" charset="0"/>
              <a:cs typeface="Arial" panose="020B0604020202020204"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12</a:t>
            </a:fld>
            <a:endParaRPr lang="sv-FI"/>
          </a:p>
        </p:txBody>
      </p:sp>
    </p:spTree>
    <p:extLst>
      <p:ext uri="{BB962C8B-B14F-4D97-AF65-F5344CB8AC3E}">
        <p14:creationId xmlns:p14="http://schemas.microsoft.com/office/powerpoint/2010/main" val="2496978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a:xfrm>
            <a:off x="374501" y="4715153"/>
            <a:ext cx="5743407" cy="4856678"/>
          </a:xfrm>
        </p:spPr>
        <p:txBody>
          <a:bodyPr>
            <a:normAutofit fontScale="85000" lnSpcReduction="20000"/>
          </a:bodyPr>
          <a:lstStyle/>
          <a:p>
            <a:r>
              <a:rPr lang="sv-FI" sz="1100" dirty="0" smtClean="0">
                <a:solidFill>
                  <a:schemeClr val="tx1"/>
                </a:solidFill>
                <a:latin typeface="Arial" pitchFamily="34" charset="0"/>
              </a:rPr>
              <a:t>Skatteförvaltningens mål är att ta ut skatt i och med att inkomster flyter in. Förskottsuppbörden av skatt verkställs som förskottsinnehållning eller förskottsuppbörd. Bestämmelser om detta finns i lagen om förskottsuppbörd.</a:t>
            </a:r>
          </a:p>
          <a:p>
            <a:endParaRPr lang="sv-FI" sz="1100" baseline="0" dirty="0" smtClean="0">
              <a:solidFill>
                <a:schemeClr val="tx1"/>
              </a:solidFill>
              <a:latin typeface="Arial" pitchFamily="34" charset="0"/>
              <a:cs typeface="Arial" pitchFamily="34" charset="0"/>
            </a:endParaRPr>
          </a:p>
          <a:p>
            <a:r>
              <a:rPr lang="sv-FI" sz="1100" dirty="0">
                <a:solidFill>
                  <a:schemeClr val="tx1"/>
                </a:solidFill>
                <a:latin typeface="Arial" pitchFamily="34" charset="0"/>
              </a:rPr>
              <a:t>Förskottsinnehållning verkställs bl.a. på löneinkomster. Vid förskottsinnehållning innehåller, dvs. avdrar, den som står för inkomsten skatten direkt från den lön eller annan prestation som betalas till inkomsttagaren. </a:t>
            </a:r>
          </a:p>
          <a:p>
            <a:endParaRPr lang="sv-FI" sz="1100" baseline="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Förskottsinnehållning verkställs som förskottsuppbörd bl.a. då inkomsten härrör av näringsverksamhet, jordbruk eller en annan verksamhet för att förvärva inkomst, såsom uthyrning. Vid förskottsuppbörd får inkomsttagaren det belopp som betalaren betalat i sin helhet, men han eller hon ska själv betala skatt på sin inkomst under skatteåret. Skatten ska betalas enligt det beslut om förskottsskatt som Skatteförvaltningen skickat. Beslutet redogör för betalningarna och förfallodagarna. </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Skatteförvaltningen fastställer automatiskt förskotten för det kommande året utifrån inkomstuppgifterna i den senast slutförda beskattningen. En rörelseidkare eller yrkesutövare som inleder verksamhet ska dock själv uppskatta resultatet av näringsverksamhetens under den första räkenskapsperioden och meddela det till Skatteförvaltningen med blanketten för etableringsanmälan Y3. Om det inte handlar om en ny företagare, utan en rörelseidkare eller yrkesutövare som redan under föregående år betalat förskottsskatt, skickar Skatteförvaltningen automatiskt ett beslut om förskottsskatt och giroblanketter för det kommande året vid årsskiftet. Även i detta fall finns det skäl för en rörelseidkare eller yrkesutövare att granska de uppgifter som använts som grund för förskottsskatten, eftersom målet är att beloppet på förskottsskatten så noggrant som möjligt svarar mot den slutliga skatten för skatteåret.</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Det lönar sig också för en rörelseidkare eller yrkesutövare att under årets lopp följa upp utfallet för den resultatuppskattning som ligger till grund för förskotten. Om det slutliga resultatet kommer att avvika från uppskattningen, är det möjligt att ansöka om ändring av beloppet under årets gång. Om man t.ex. fastställt ett för högt förskott, är det mycket viktigt att begära att Skatteförvaltningen sänker förskottet i stället för att helt låta bli att betala skatten eller betala ett mindre belopp än det fastställda beloppet.</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Om en rörelseidkare eller en yrkesutövare ansöker om ändring av förskottet, skickar Skatteförvaltningen ett nytt beslut om förskottsskatt inklusive giroblanketter i början av den månad som följer ansökan om ändring. Även om man ansökt om ändring av förskotten, gäller de tidigare förskotten och förfallodagarna fram till att man får ett nytt ersättande förskottsskattebeslut inklusive giroblanketter. </a:t>
            </a:r>
          </a:p>
          <a:p>
            <a:r>
              <a:rPr lang="sv-FI" sz="1100" dirty="0" smtClean="0">
                <a:solidFill>
                  <a:schemeClr val="tx1"/>
                </a:solidFill>
                <a:latin typeface="Arial" pitchFamily="34" charset="0"/>
              </a:rPr>
              <a:t>Betalningsraterna för betalning av förskott är två eller flera, och beloppet är lika stort i varje rat. Beloppet på raterna beror på det sammanlagda beloppet på det förskott som ska betalas. Förskott fastställs inte om dess belopp är mindre än 170 euro.</a:t>
            </a:r>
            <a:endParaRPr lang="sv-FI" sz="1100" dirty="0" smtClean="0">
              <a:solidFill>
                <a:schemeClr val="tx1"/>
              </a:solidFill>
              <a:latin typeface="Arial" pitchFamily="34" charset="0"/>
              <a:cs typeface="Arial" pitchFamily="34" charset="0"/>
            </a:endParaRP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Förutom det skattepliktiga resultatet av näringsverksamheten påverkas beloppet på en rörelseidkares eller yrkesutövares förskott också av företagarens samtliga andra inkomster och skatteavdrag under skatteåret.</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Om förskottskatt inte alls fastställts för näringsverksamheten eller om förskottsskatten varit för låg, kan rörelseidkaren eller yrkesutövaren betala förskottskomplettering på eget initiativ. Företagaren ska själv räkna ut beloppet på förskottskompletteringen. </a:t>
            </a:r>
            <a:endParaRPr lang="sv-FI" sz="1100" dirty="0" smtClean="0">
              <a:solidFill>
                <a:schemeClr val="tx1"/>
              </a:solidFill>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13</a:t>
            </a:fld>
            <a:endParaRPr lang="sv-FI"/>
          </a:p>
        </p:txBody>
      </p:sp>
    </p:spTree>
    <p:extLst>
      <p:ext uri="{BB962C8B-B14F-4D97-AF65-F5344CB8AC3E}">
        <p14:creationId xmlns:p14="http://schemas.microsoft.com/office/powerpoint/2010/main" val="221263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fontScale="85000" lnSpcReduction="20000"/>
          </a:bodyPr>
          <a:lstStyle/>
          <a:p>
            <a:r>
              <a:rPr lang="sv-FI" sz="1100" baseline="0" dirty="0" smtClean="0">
                <a:solidFill>
                  <a:schemeClr val="tx1"/>
                </a:solidFill>
                <a:latin typeface="Arial" pitchFamily="34" charset="0"/>
              </a:rPr>
              <a:t>Privata uttag av penningmedel är vanliga, eftersom en rörelseidkare eller yrkesutövare inte kan betala ut lön till sig själv.</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En rörelseidkare och en yrkesutövare kan ta ut tillgångar eller egendom som hör till näringsverksamheten utan att beskattas separat för privata uttag. På samma sätt kan en rörelseidkare och en yrkesutövare fritt placera tillgångar och egendom som hör till näringsverksamheten. En rörelseidkare och en yrkesutövare kan göra privata uttag upp till ett belopp som överskrider det belopp som han eller hon placerat i näringsverksamheten och som överskrider resultatet av näringsverksamheten. Privata uttag och placeringar kan dock ha skattemässiga effekter, även om de inte beskattas separat. </a:t>
            </a:r>
            <a:endParaRPr lang="sv-FI" sz="1100" dirty="0" smtClean="0">
              <a:solidFill>
                <a:schemeClr val="tx1"/>
              </a:solidFill>
              <a:latin typeface="Arial" pitchFamily="34" charset="0"/>
              <a:cs typeface="Arial" pitchFamily="34" charset="0"/>
            </a:endParaRP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Om det egna kapitalet är negativt enligt en rörelseidkares eller yrkesutövares bokföring på grund av privata uttag och man varit tvungen att finansiera privata uttag med främmande kapital, anses det i beskattningen att en del av det lån som tagits för näringsverksamheten hänför sig till finansiering av privata uttag och inte till näringsverksamheten. </a:t>
            </a:r>
            <a:r>
              <a:rPr lang="sv-FI" sz="1100" kern="1200" baseline="0" dirty="0" smtClean="0">
                <a:solidFill>
                  <a:schemeClr val="tx1"/>
                </a:solidFill>
                <a:latin typeface="Arial" pitchFamily="34" charset="0"/>
              </a:rPr>
              <a:t>I sådana falla kan inte ränteutgifter dras av till fullt belopp från inkomsten av näringsverksamheten. Beloppet på den ränta som inte är avdragsgill räknas schablonmässigt, dvs. utifrån det korrigerade negativa egna kapitalet. </a:t>
            </a:r>
            <a:r>
              <a:rPr lang="sv-FI" sz="1100" dirty="0" smtClean="0">
                <a:solidFill>
                  <a:schemeClr val="tx1"/>
                </a:solidFill>
                <a:latin typeface="Arial" pitchFamily="34" charset="0"/>
              </a:rPr>
              <a:t>Bestämmelserna om kalkylen finns i 18 § 2 mom. i lagen om beskattning av inkomst av näringsverksamhet.</a:t>
            </a:r>
            <a:endParaRPr lang="sv-FI" sz="1100" kern="1200" baseline="0" dirty="0" smtClean="0">
              <a:solidFill>
                <a:schemeClr val="tx1"/>
              </a:solidFill>
              <a:latin typeface="Arial" pitchFamily="34" charset="0"/>
              <a:cs typeface="Arial" pitchFamily="34" charset="0"/>
            </a:endParaRPr>
          </a:p>
          <a:p>
            <a:endParaRPr lang="sv-FI" sz="1100" kern="1200" baseline="0" dirty="0" smtClean="0">
              <a:solidFill>
                <a:schemeClr val="tx1"/>
              </a:solidFill>
              <a:latin typeface="Arial" pitchFamily="34" charset="0"/>
              <a:ea typeface="+mn-ea"/>
              <a:cs typeface="Arial" pitchFamily="34" charset="0"/>
            </a:endParaRPr>
          </a:p>
          <a:p>
            <a:r>
              <a:rPr lang="sv-FI" sz="1100" kern="1200" baseline="0" dirty="0" smtClean="0">
                <a:solidFill>
                  <a:schemeClr val="tx1"/>
                </a:solidFill>
                <a:latin typeface="Arial" pitchFamily="34" charset="0"/>
              </a:rPr>
              <a:t>När en rörelseidkare eller yrkesutövare tar ut omsättnings- eller anläggningstillgångar, annan egendom eller tjänster för sitt privata hushåll </a:t>
            </a:r>
            <a:r>
              <a:rPr lang="sv-FI" sz="1100" dirty="0">
                <a:solidFill>
                  <a:schemeClr val="tx1"/>
                </a:solidFill>
                <a:latin typeface="Arial" pitchFamily="34" charset="0"/>
              </a:rPr>
              <a:t>ses det belopp som motsvarar det ursprungliga överlåtelsepriset eller ett lägre sannolikt överlåtelsepris som överlåtelsepris i beskattningen av näringsverksamheten.</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Privata uttag ska inte bokföras som utgifter för näringsverksamheten och privata placeringar ska inte bokföras som intäkter av näringsverksamheten. I bokföringen följer man privata uttag och placeringar med ett privatkonto i bokföringen. Beloppet på de privata uttagen ska antecknas i den punkt som reserverats för privata uttag i skattedeklarationsblanketten (blankett 5).</a:t>
            </a:r>
          </a:p>
          <a:p>
            <a:endParaRPr lang="sv-FI" sz="1100" dirty="0" smtClean="0">
              <a:solidFill>
                <a:schemeClr val="tx1"/>
              </a:solidFill>
              <a:latin typeface="Arial" pitchFamily="34" charset="0"/>
              <a:cs typeface="Arial" pitchFamily="34" charset="0"/>
            </a:endParaRPr>
          </a:p>
          <a:p>
            <a:r>
              <a:rPr lang="sv-FI" sz="1100" b="1" dirty="0" smtClean="0">
                <a:solidFill>
                  <a:schemeClr val="tx1"/>
                </a:solidFill>
                <a:latin typeface="Arial" pitchFamily="34" charset="0"/>
              </a:rPr>
              <a:t>Exempel</a:t>
            </a:r>
          </a:p>
          <a:p>
            <a:r>
              <a:rPr lang="sv-FI" sz="1100" dirty="0" smtClean="0">
                <a:solidFill>
                  <a:schemeClr val="tx1"/>
                </a:solidFill>
                <a:latin typeface="Arial" pitchFamily="34" charset="0"/>
              </a:rPr>
              <a:t>När en rörelseidkare eller yrkesutövare tar ut penningmedel från bankkontot för näringsverksamheten för eget bruk, ska det antecknas som per Privat användning som penningmedel an Bankkonto i bokföringen. Om en rörelseidkare eller yrkesutövare placerar penningmedel i sin näringsverksamhet, ska denna å sin sida bokföras som per Bankkonto an Privata placeringar i penningmedel.</a:t>
            </a:r>
          </a:p>
          <a:p>
            <a:endParaRPr lang="sv-FI" sz="1100" baseline="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rPr>
              <a:t>När en rörelseidkare eller yrkesutövare tar i bruk en vara som hör till näringsverksamheten i sitt privata hushåll, ska anskaffningsutgiften för varan bokföras som en överföring av en utgift till det privata hushållet med per Privat användning av vara an Inköp.  </a:t>
            </a:r>
            <a:endParaRPr lang="sv-FI" sz="1100" dirty="0">
              <a:solidFill>
                <a:schemeClr val="tx1"/>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14</a:t>
            </a:fld>
            <a:endParaRPr lang="sv-FI"/>
          </a:p>
        </p:txBody>
      </p:sp>
    </p:spTree>
    <p:extLst>
      <p:ext uri="{BB962C8B-B14F-4D97-AF65-F5344CB8AC3E}">
        <p14:creationId xmlns:p14="http://schemas.microsoft.com/office/powerpoint/2010/main" val="3781941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fontScale="92500" lnSpcReduction="10000"/>
          </a:bodyPr>
          <a:lstStyle/>
          <a:p>
            <a:r>
              <a:rPr lang="sv-FI" sz="1100" kern="1200" baseline="0" dirty="0" smtClean="0">
                <a:solidFill>
                  <a:schemeClr val="tx1"/>
                </a:solidFill>
                <a:latin typeface="Arial" pitchFamily="34" charset="0"/>
              </a:rPr>
              <a:t>Antalet körda kilometer</a:t>
            </a:r>
            <a:r>
              <a:rPr lang="sv-FI" sz="1100" kern="1200" dirty="0" smtClean="0">
                <a:solidFill>
                  <a:schemeClr val="tx1"/>
                </a:solidFill>
                <a:latin typeface="Arial" pitchFamily="34" charset="0"/>
              </a:rPr>
              <a:t> avgör om bilen i beskattningen hör till näringsförvärvskällan eller den personliga förvärvskällan, dvs. till rörelseidkarens eller yrkesutövarens privata tillgångar. Om över hälften av alla resor som gjorts med bilen är resor inom ramen för näringsverksamheten, hör bilen till tillgångarna i näringsförvärvskällan (nettoförmögenheten för näringsverksamheten). På motsvarande sätt hör bilen till den personliga förvärvskällan (privata tillgångar), om den i huvudsak används för körningar som hör till det privata hushållet. Med andra ord kan en bil höra till en personlig förvärvskälla, även om man gör körningar som hör till näringsverksamheten. </a:t>
            </a:r>
          </a:p>
          <a:p>
            <a:endParaRPr lang="sv-FI" sz="1100" kern="1200" baseline="0" dirty="0" smtClean="0">
              <a:solidFill>
                <a:schemeClr val="tx1"/>
              </a:solidFill>
              <a:latin typeface="Arial" pitchFamily="34" charset="0"/>
              <a:ea typeface="+mn-ea"/>
              <a:cs typeface="Arial" pitchFamily="34" charset="0"/>
            </a:endParaRPr>
          </a:p>
          <a:p>
            <a:r>
              <a:rPr lang="sv-FI" sz="1100" b="1" kern="1200" baseline="0" dirty="0" smtClean="0">
                <a:solidFill>
                  <a:schemeClr val="tx1"/>
                </a:solidFill>
                <a:latin typeface="Arial" pitchFamily="34" charset="0"/>
              </a:rPr>
              <a:t>Avdrag av bilkostnader, då bilen hör till nettoförmögenheten för näringsverksamheten </a:t>
            </a:r>
            <a:r>
              <a:rPr lang="sv-FI" sz="1100" b="0" kern="1200" baseline="0" dirty="0" smtClean="0">
                <a:solidFill>
                  <a:schemeClr val="tx1"/>
                </a:solidFill>
                <a:latin typeface="Arial" pitchFamily="34" charset="0"/>
              </a:rPr>
              <a:t>(näringsförvärvskällan)</a:t>
            </a:r>
          </a:p>
          <a:p>
            <a:r>
              <a:rPr lang="sv-FI" sz="1100" kern="1200" baseline="0" dirty="0" smtClean="0">
                <a:solidFill>
                  <a:schemeClr val="tx1"/>
                </a:solidFill>
                <a:latin typeface="Arial" pitchFamily="34" charset="0"/>
              </a:rPr>
              <a:t>Alla faktiska utgifter som hänför sig till en bil, såsom bränsle, service och försäkring samt avskrivningar för anskaffningsutgiften för en bil, ska tas upp i bokföringen.  Andelen privatkörningar ska läggas till inkomsten, och värdet per kilometer för privatkörningarna ska grunda sig på faktiska utgifter. Man får andelen bilkostnader som hör till det privata hushållet genom att dela alla bilkostnader med</a:t>
            </a:r>
            <a:r>
              <a:rPr lang="sv-FI" sz="1100" kern="1200" dirty="0" smtClean="0">
                <a:solidFill>
                  <a:schemeClr val="tx1"/>
                </a:solidFill>
                <a:latin typeface="Arial" pitchFamily="34" charset="0"/>
              </a:rPr>
              <a:t> det sammanlagda antalet kilometer och multiplicera resultatet med antalet kilometer för privatkörningarna. Andelen privata körningar ska </a:t>
            </a:r>
            <a:r>
              <a:rPr lang="sv-FI" sz="1100" dirty="0" smtClean="0">
                <a:solidFill>
                  <a:schemeClr val="tx1"/>
                </a:solidFill>
                <a:latin typeface="Arial" pitchFamily="34" charset="0"/>
              </a:rPr>
              <a:t>läggas till i </a:t>
            </a:r>
            <a:r>
              <a:rPr lang="sv-FI" sz="1100" kern="1200" baseline="0" dirty="0" smtClean="0">
                <a:solidFill>
                  <a:schemeClr val="tx1"/>
                </a:solidFill>
                <a:latin typeface="Arial" pitchFamily="34" charset="0"/>
              </a:rPr>
              <a:t>resultatet av näringsverksamheten i skattedeklarationen.</a:t>
            </a:r>
          </a:p>
          <a:p>
            <a:endParaRPr lang="sv-FI" sz="1100" kern="1200" baseline="0" dirty="0" smtClean="0">
              <a:solidFill>
                <a:schemeClr val="tx1"/>
              </a:solidFill>
              <a:latin typeface="Arial" pitchFamily="34" charset="0"/>
              <a:ea typeface="+mn-ea"/>
              <a:cs typeface="Arial" pitchFamily="34" charset="0"/>
            </a:endParaRPr>
          </a:p>
          <a:p>
            <a:r>
              <a:rPr lang="sv-FI" sz="1100" b="1" kern="1200" baseline="0" dirty="0" smtClean="0">
                <a:solidFill>
                  <a:schemeClr val="tx1"/>
                </a:solidFill>
                <a:latin typeface="Arial" pitchFamily="34" charset="0"/>
              </a:rPr>
              <a:t>Avdrag av bilkostnader då bilen hör till de privata tillgångarna </a:t>
            </a:r>
            <a:r>
              <a:rPr lang="sv-FI" sz="1100" kern="1200" baseline="0" dirty="0" smtClean="0">
                <a:solidFill>
                  <a:schemeClr val="tx1"/>
                </a:solidFill>
                <a:latin typeface="Arial" pitchFamily="34" charset="0"/>
              </a:rPr>
              <a:t>(en personlig förvärvskälla), och inte räknas in i nettoförmögenheten i näringsverksamheten</a:t>
            </a:r>
          </a:p>
          <a:p>
            <a:r>
              <a:rPr lang="sv-FI" sz="1100" kern="1200" baseline="0" dirty="0" smtClean="0">
                <a:solidFill>
                  <a:schemeClr val="tx1"/>
                </a:solidFill>
                <a:latin typeface="Arial" pitchFamily="34" charset="0"/>
              </a:rPr>
              <a:t>Om man även gör körningar som hör till näringsverksamheten med en bil som hör till de privata tillgångarna,</a:t>
            </a:r>
            <a:r>
              <a:rPr lang="sv-FI" sz="1100" kern="1200" dirty="0" smtClean="0">
                <a:solidFill>
                  <a:schemeClr val="tx1"/>
                </a:solidFill>
                <a:latin typeface="Arial" pitchFamily="34" charset="0"/>
              </a:rPr>
              <a:t> kan de faktiska utgifterna för dessa föras in i bokföringen. Dessa faktiska utgifter i bokföringen jämförs med det belopp som fås genom att räkna det totala beloppet för den skattefria kilometerersättningen för samma antal kilometer. Om de faktiska utgifter som uppkommit med anledning av körningar i näringsverksamheten är mindre än beloppet på den skattefria kilometerersättningen, dras skillnaden av i beskattningen som ett s.k. tilläggsavdrag. Om en rörelseidkare eller yrkesutövare inte alls bokför utgifter för körningar i näringsverksamheten med en bil som hör till de privata tillångarna, får han eller hon räkna och göra ett tilläggsavdrag på så sätt att antalet kilometer för körningarna i näringsverksamheten multipliceras med det högsta beloppet på den skattefria kilometerersättningen. </a:t>
            </a:r>
            <a:endParaRPr lang="sv-FI" sz="1100" dirty="0">
              <a:solidFill>
                <a:schemeClr val="tx1"/>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15</a:t>
            </a:fld>
            <a:endParaRPr lang="sv-FI"/>
          </a:p>
        </p:txBody>
      </p:sp>
    </p:spTree>
    <p:extLst>
      <p:ext uri="{BB962C8B-B14F-4D97-AF65-F5344CB8AC3E}">
        <p14:creationId xmlns:p14="http://schemas.microsoft.com/office/powerpoint/2010/main" val="2818526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EFC09712-B701-4B7D-ABDF-D427147041CD}" type="slidenum">
              <a:rPr lang="fi-FI" smtClean="0"/>
              <a:pPr>
                <a:defRPr/>
              </a:pPr>
              <a:t>2</a:t>
            </a:fld>
            <a:endParaRPr lang="sv-FI"/>
          </a:p>
        </p:txBody>
      </p:sp>
    </p:spTree>
    <p:extLst>
      <p:ext uri="{BB962C8B-B14F-4D97-AF65-F5344CB8AC3E}">
        <p14:creationId xmlns:p14="http://schemas.microsoft.com/office/powerpoint/2010/main" val="1496097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lnSpcReduction="10000"/>
          </a:bodyPr>
          <a:lstStyle/>
          <a:p>
            <a:r>
              <a:rPr lang="sv-FI" sz="1100" baseline="0" dirty="0" smtClean="0">
                <a:solidFill>
                  <a:schemeClr val="tx1"/>
                </a:solidFill>
                <a:latin typeface="Arial" pitchFamily="34" charset="0"/>
                <a:cs typeface="Arial" pitchFamily="34" charset="0"/>
              </a:rPr>
              <a:t>Inkomsten för rörelseidkare och yrkesutövare beskattas enligt förvärvskälla. I beskattningen kan de ha verksamhet som hänför sig till tre olika förvärvskällor.</a:t>
            </a:r>
          </a:p>
          <a:p>
            <a:endParaRPr lang="sv-FI" sz="1100" baseline="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anose="020B0604020202020204" pitchFamily="34" charset="0"/>
              </a:rPr>
              <a:t>Indelningen i förvärvskällor påverkar bl.a. den skattelag som ligger till grund för kalkylen av den skattepliktiga inkomsten. Om den verksamhet som bedrivits är näringsverksamhet, dvs. närings- eller yrkesverksamhet, iakttas bestämmelserna i näringsskattelagen (lagen om beskattning av inkomst av näringsverksamhet, NärSkL). Skattepliktigt resultat av jordbruk räknas å sin sida enligt inkomstskattelagen för gårdsbruk (GårdsSkL). En personlig förvärvskälla beskattas enligt inkomstskattelagen (ISkL). </a:t>
            </a:r>
          </a:p>
          <a:p>
            <a:endParaRPr lang="sv-FI" sz="1100" dirty="0" smtClean="0">
              <a:solidFill>
                <a:schemeClr val="tx1"/>
              </a:solidFill>
              <a:latin typeface="Arial" pitchFamily="34" charset="0"/>
              <a:cs typeface="Arial" panose="020B0604020202020204" pitchFamily="34" charset="0"/>
            </a:endParaRPr>
          </a:p>
          <a:p>
            <a:r>
              <a:rPr lang="sv-FI" sz="1100" dirty="0" smtClean="0">
                <a:solidFill>
                  <a:schemeClr val="tx1"/>
                </a:solidFill>
                <a:latin typeface="Arial" pitchFamily="34" charset="0"/>
                <a:cs typeface="Arial" panose="020B0604020202020204" pitchFamily="34" charset="0"/>
              </a:rPr>
              <a:t>Med personlig förvärvskälla avses t.ex. löneinkomster, hyresinkomster och inkomster av överlåtelse av egendom. </a:t>
            </a:r>
            <a:r>
              <a:rPr lang="sv-FI" sz="1100" baseline="0" dirty="0" smtClean="0">
                <a:solidFill>
                  <a:schemeClr val="tx1"/>
                </a:solidFill>
                <a:latin typeface="Arial" pitchFamily="34" charset="0"/>
                <a:cs typeface="Arial" pitchFamily="34" charset="0"/>
              </a:rPr>
              <a:t>Om en rörelseidkare eller yrkesutövare bedriver såväl näringsverksamhet som jordbruk, behandlas dessa som separata förvärvskällor i inkomstbeskattningen. </a:t>
            </a:r>
          </a:p>
          <a:p>
            <a:endParaRPr lang="sv-FI" sz="1100" baseline="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anose="020B0604020202020204" pitchFamily="34" charset="0"/>
              </a:rPr>
              <a:t>I beskattningen är det ibland nödvändigt att pröva om den inkomst som en person fått är en löneinkomst som ska beskattas enligt inkomstskattelagen eller en inkomst av närings- eller yrkesverksamhet som ska beskattas enligt näringsskattelagen. Ärendet avgörs individuellt. Man fäster vikt vid om verksamheten är självständig eller om någon annan övervakar och leder arbetet. Definitionen är av betydelse även för den som står för inkomsten, inte endast för mottagaren, då man ska verkställa förskottsinnehållning på betalningar som ska ses som lön.</a:t>
            </a: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cs typeface="Arial" panose="020B0604020202020204" pitchFamily="34" charset="0"/>
              </a:rPr>
              <a:t> </a:t>
            </a: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cs typeface="Arial" panose="020B0604020202020204" pitchFamily="34" charset="0"/>
              </a:rPr>
              <a:t>Indelningen i förvärvskällor gäller för alla företagsformer: också inkomstbeskattningen av skattskyldiga bolag sker enligt förvärvskälla. </a:t>
            </a:r>
            <a:endParaRPr lang="sv-FI" sz="1100" dirty="0">
              <a:solidFill>
                <a:schemeClr val="tx1"/>
              </a:solidFill>
              <a:latin typeface="Arial" panose="020B0604020202020204" pitchFamily="34" charset="0"/>
              <a:cs typeface="Arial" panose="020B0604020202020204"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3</a:t>
            </a:fld>
            <a:endParaRPr lang="sv-FI" dirty="0"/>
          </a:p>
        </p:txBody>
      </p:sp>
    </p:spTree>
    <p:extLst>
      <p:ext uri="{BB962C8B-B14F-4D97-AF65-F5344CB8AC3E}">
        <p14:creationId xmlns:p14="http://schemas.microsoft.com/office/powerpoint/2010/main" val="716558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pPr marL="0" lvl="1">
              <a:defRPr/>
            </a:pPr>
            <a:r>
              <a:rPr lang="sv-FI" sz="1100" dirty="0" smtClean="0">
                <a:solidFill>
                  <a:schemeClr val="tx1"/>
                </a:solidFill>
                <a:latin typeface="Arial" pitchFamily="34" charset="0"/>
                <a:cs typeface="Arial" panose="020B0604020202020204" pitchFamily="34" charset="0"/>
              </a:rPr>
              <a:t>Resultatet för varje inkomstkälla utgörs av skillnaden mellan de intäkter och utgifter som hör till förvärvskällan. Om intäkterna av förvärvskällan är högre än utgifterna i förvärvskällan, är resultatet för förvärvskällan positivt. Om intäkterna av förvärvskällan är mindre än utgifterna, uppkommer en förlust i förvärvskällan. Det är inte möjligt att dra av utgifter i en förvärvskälla från inkomsten av en annan förvärvskälla, och en förlust i en förvärvskälla kan inte dras av från resultatet av en annan inkomstkälla. </a:t>
            </a:r>
          </a:p>
          <a:p>
            <a:pPr marL="0" lvl="1">
              <a:defRPr/>
            </a:pPr>
            <a:endParaRPr lang="sv-FI" sz="1100" dirty="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cs typeface="Arial" panose="020B0604020202020204" pitchFamily="34" charset="0"/>
              </a:rPr>
              <a:t>Uppgifter om näringsverksamheten ska deklareras med skattedeklarationsblankett 5 för inkomstbeskattningen. Uppgifter om jordbruk ska lämnas med skattedeklarationsblankett 2.</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dirty="0" smtClean="0"/>
          </a:p>
          <a:p>
            <a:endParaRPr lang="sv-FI" dirty="0"/>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4</a:t>
            </a:fld>
            <a:endParaRPr lang="sv-FI"/>
          </a:p>
        </p:txBody>
      </p:sp>
    </p:spTree>
    <p:extLst>
      <p:ext uri="{BB962C8B-B14F-4D97-AF65-F5344CB8AC3E}">
        <p14:creationId xmlns:p14="http://schemas.microsoft.com/office/powerpoint/2010/main" val="298871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fontScale="70000" lnSpcReduction="20000"/>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sv-FI" sz="1300" dirty="0" smtClean="0">
                <a:latin typeface="Arial" pitchFamily="34" charset="0"/>
              </a:rPr>
              <a:t>B</a:t>
            </a:r>
            <a:r>
              <a:rPr lang="sv-FI" sz="1100" dirty="0" smtClean="0">
                <a:solidFill>
                  <a:schemeClr val="tx1"/>
                </a:solidFill>
                <a:latin typeface="Arial" pitchFamily="34" charset="0"/>
              </a:rPr>
              <a:t>okföringsskyldigheten gäller för alla rörelseidkare och yrkesutövare.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Det huvudsakliga syftet med bokföringen är att redovisa näringsverksamhetens </a:t>
            </a:r>
            <a:r>
              <a:rPr lang="sv-FI" sz="1100" b="1" dirty="0" smtClean="0">
                <a:solidFill>
                  <a:schemeClr val="tx1"/>
                </a:solidFill>
                <a:latin typeface="Arial" pitchFamily="34" charset="0"/>
              </a:rPr>
              <a:t>resultat</a:t>
            </a:r>
            <a:r>
              <a:rPr lang="sv-FI" sz="1100" dirty="0" smtClean="0">
                <a:solidFill>
                  <a:schemeClr val="tx1"/>
                </a:solidFill>
                <a:latin typeface="Arial" pitchFamily="34" charset="0"/>
              </a:rPr>
              <a:t>.</a:t>
            </a:r>
            <a:r>
              <a:rPr lang="sv-FI" sz="1100" b="1" dirty="0" smtClean="0">
                <a:solidFill>
                  <a:schemeClr val="tx1"/>
                </a:solidFill>
                <a:latin typeface="Arial" pitchFamily="34" charset="0"/>
              </a:rPr>
              <a:t> Utifrån</a:t>
            </a:r>
            <a:r>
              <a:rPr lang="sv-FI" sz="1100" dirty="0" smtClean="0">
                <a:solidFill>
                  <a:schemeClr val="tx1"/>
                </a:solidFill>
                <a:latin typeface="Arial" pitchFamily="34" charset="0"/>
              </a:rPr>
              <a:t> bokföringen </a:t>
            </a:r>
            <a:r>
              <a:rPr lang="sv-FI" sz="1100" b="1" dirty="0" smtClean="0">
                <a:solidFill>
                  <a:schemeClr val="tx1"/>
                </a:solidFill>
                <a:latin typeface="Arial" pitchFamily="34" charset="0"/>
              </a:rPr>
              <a:t>utarbetar man </a:t>
            </a:r>
            <a:r>
              <a:rPr lang="sv-FI" sz="1100" dirty="0" smtClean="0">
                <a:solidFill>
                  <a:schemeClr val="tx1"/>
                </a:solidFill>
                <a:latin typeface="Arial" pitchFamily="34" charset="0"/>
              </a:rPr>
              <a:t>också </a:t>
            </a:r>
            <a:r>
              <a:rPr lang="sv-FI" sz="1100" b="1" dirty="0" smtClean="0">
                <a:solidFill>
                  <a:schemeClr val="tx1"/>
                </a:solidFill>
                <a:latin typeface="Arial" pitchFamily="34" charset="0"/>
              </a:rPr>
              <a:t>inkomstskattedeklarationer</a:t>
            </a:r>
            <a:r>
              <a:rPr lang="sv-FI" sz="1100" dirty="0" smtClean="0">
                <a:solidFill>
                  <a:schemeClr val="tx1"/>
                </a:solidFill>
                <a:latin typeface="Arial" pitchFamily="34" charset="0"/>
              </a:rPr>
              <a:t>. Med bokföringen </a:t>
            </a:r>
            <a:r>
              <a:rPr lang="sv-FI" sz="1100" b="1" dirty="0" smtClean="0">
                <a:solidFill>
                  <a:schemeClr val="tx1"/>
                </a:solidFill>
                <a:latin typeface="Arial" pitchFamily="34" charset="0"/>
              </a:rPr>
              <a:t>skiljer man utgifter, inkomster och penningmedel som hör till en rörelseidkares eller yrkesutövares näringsverksamhet från utgifter, inkomster och penningmedel som hör till det privata hushållet</a:t>
            </a:r>
            <a:r>
              <a:rPr lang="sv-FI" sz="1100" dirty="0" smtClean="0">
                <a:solidFill>
                  <a:schemeClr val="tx1"/>
                </a:solidFill>
                <a:latin typeface="Arial" pitchFamily="34" charset="0"/>
              </a:rPr>
              <a:t>.</a:t>
            </a:r>
            <a:r>
              <a:rPr lang="sv-FI" sz="1100" b="1" dirty="0" smtClean="0">
                <a:solidFill>
                  <a:schemeClr val="tx1"/>
                </a:solidFill>
                <a:latin typeface="Arial" pitchFamily="34" charset="0"/>
              </a:rPr>
              <a:t>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De viktigaste bestämmelserna om bokföring finns i bokföringslagen och -förordningen. Vad gäller bokföringen ska man också iaktta god bokföringssed.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Bokföring ska föras </a:t>
            </a:r>
            <a:r>
              <a:rPr lang="sv-FI" sz="1100" b="1" dirty="0" smtClean="0">
                <a:solidFill>
                  <a:schemeClr val="tx1"/>
                </a:solidFill>
                <a:latin typeface="Arial" pitchFamily="34" charset="0"/>
              </a:rPr>
              <a:t>enligt räkenskapsperiod</a:t>
            </a:r>
            <a:r>
              <a:rPr lang="sv-FI" sz="1100" dirty="0" smtClean="0">
                <a:solidFill>
                  <a:schemeClr val="tx1"/>
                </a:solidFill>
                <a:latin typeface="Arial" pitchFamily="34" charset="0"/>
              </a:rPr>
              <a:t>. En räkenskapsperiod är normalt tolv månader. När verksamheten inleds eller läggs ned eller tidpunkten för bokslutet ändras kan räkenskapsperioden vara längre eller kortare än tolv månader. En räkenskapsperiod får dock inte vara längre än 18 månader.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Under en räkenskapsperiod </a:t>
            </a:r>
            <a:r>
              <a:rPr lang="sv-FI" sz="1100" b="1" dirty="0" smtClean="0">
                <a:solidFill>
                  <a:schemeClr val="tx1"/>
                </a:solidFill>
                <a:latin typeface="Arial" pitchFamily="34" charset="0"/>
              </a:rPr>
              <a:t>ska affärshändelser bokföras på bokföringskonton utifrån verifikat</a:t>
            </a:r>
            <a:r>
              <a:rPr lang="sv-FI" sz="1100" dirty="0" smtClean="0">
                <a:solidFill>
                  <a:schemeClr val="tx1"/>
                </a:solidFill>
                <a:latin typeface="Arial" pitchFamily="34" charset="0"/>
              </a:rPr>
              <a:t>.</a:t>
            </a:r>
            <a:endParaRPr lang="sv-FI" sz="1100" baseline="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baseline="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b="1" dirty="0" smtClean="0">
                <a:solidFill>
                  <a:schemeClr val="tx1"/>
                </a:solidFill>
                <a:latin typeface="Arial" pitchFamily="34" charset="0"/>
              </a:rPr>
              <a:t>Syftet med ett verifikat är att styrka en affärshändelse</a:t>
            </a:r>
            <a:r>
              <a:rPr lang="sv-FI" sz="1100" dirty="0" smtClean="0">
                <a:solidFill>
                  <a:schemeClr val="tx1"/>
                </a:solidFill>
                <a:latin typeface="Arial" pitchFamily="34" charset="0"/>
              </a:rPr>
              <a:t>, och följaktligen ska ett verifikat i mån av möjlighet ges av en utomstående. Verifikaten ska vara daterade, och med tanke på bokföringen ska de numreras. Bokföringslagen förutsätter att affärshändelser bokförs såväl </a:t>
            </a:r>
            <a:r>
              <a:rPr lang="sv-FI" sz="1100" b="1" dirty="0" smtClean="0">
                <a:solidFill>
                  <a:schemeClr val="tx1"/>
                </a:solidFill>
                <a:latin typeface="Arial" pitchFamily="34" charset="0"/>
              </a:rPr>
              <a:t>kronologiskt</a:t>
            </a:r>
            <a:r>
              <a:rPr lang="sv-FI" sz="1100" baseline="0" dirty="0" smtClean="0">
                <a:solidFill>
                  <a:schemeClr val="tx1"/>
                </a:solidFill>
                <a:latin typeface="Arial" pitchFamily="34" charset="0"/>
              </a:rPr>
              <a:t> som </a:t>
            </a:r>
            <a:r>
              <a:rPr lang="sv-FI" sz="1100" b="1" baseline="0" dirty="0" smtClean="0">
                <a:solidFill>
                  <a:schemeClr val="tx1"/>
                </a:solidFill>
                <a:latin typeface="Arial" pitchFamily="34" charset="0"/>
              </a:rPr>
              <a:t>systematiskt</a:t>
            </a:r>
            <a:r>
              <a:rPr lang="sv-FI" sz="1100" dirty="0" smtClean="0">
                <a:solidFill>
                  <a:schemeClr val="tx1"/>
                </a:solidFill>
                <a:latin typeface="Arial" pitchFamily="34" charset="0"/>
              </a:rPr>
              <a:t>.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I slutet av räkenskapsperioden ska man utarbeta ett </a:t>
            </a:r>
            <a:r>
              <a:rPr lang="sv-FI" sz="1100" b="1" dirty="0" smtClean="0">
                <a:solidFill>
                  <a:schemeClr val="tx1"/>
                </a:solidFill>
                <a:latin typeface="Arial" pitchFamily="34" charset="0"/>
              </a:rPr>
              <a:t>bokslut</a:t>
            </a:r>
            <a:r>
              <a:rPr lang="sv-FI" sz="1100" dirty="0" smtClean="0">
                <a:solidFill>
                  <a:schemeClr val="tx1"/>
                </a:solidFill>
                <a:latin typeface="Arial" pitchFamily="34" charset="0"/>
              </a:rPr>
              <a:t>. Bokslutet innehåller en resultaträkning, balansräkning och noter till bokslutet.</a:t>
            </a: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Normalt ska en bokföringsskyldig föra dubbel bokföring enligt prestationsprincipen. Vid dubbel bokföring antecknas såväl penningkällan som penninganvändningen för varje affärshändelse. Bokföringarna redogör för såväl orsaken till penningrörelsen som det använda bokföringskontot. Alla bokföringar ska göras på åtminstone två bokföringskonton.</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sv-FI" sz="1100" dirty="0" smtClean="0">
              <a:solidFill>
                <a:schemeClr val="tx1"/>
              </a:solidFill>
              <a:latin typeface="Arial" pitchFamily="34" charset="0"/>
              <a:cs typeface="Arial" pitchFamily="34" charset="0"/>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sv-FI" sz="1100" dirty="0" smtClean="0">
                <a:solidFill>
                  <a:schemeClr val="tx1"/>
                </a:solidFill>
                <a:latin typeface="Arial" pitchFamily="34" charset="0"/>
              </a:rPr>
              <a:t>Bokföringslagen innehåller ett undantag som gäller yrkesutövares bokföring. Enligt detta undantag kan en yrkesutövare föra s.k. enkel prestationsbaserad bokföring. Räkenskapsperioden ska då vara ett kalenderår. Betalda utgifter, räntor, skatter och inkomster ska tas upp som affärshändelser i bokföringen. Även privat användning av varor och tjänster ska tas upp som affärshändelser i bokföringen. </a:t>
            </a:r>
            <a:endParaRPr lang="sv-FI" sz="1100" dirty="0">
              <a:solidFill>
                <a:schemeClr val="tx1"/>
              </a:solidFill>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5</a:t>
            </a:fld>
            <a:endParaRPr lang="sv-FI"/>
          </a:p>
        </p:txBody>
      </p:sp>
    </p:spTree>
    <p:extLst>
      <p:ext uri="{BB962C8B-B14F-4D97-AF65-F5344CB8AC3E}">
        <p14:creationId xmlns:p14="http://schemas.microsoft.com/office/powerpoint/2010/main" val="1675495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fontScale="92500"/>
          </a:bodyPr>
          <a:lstStyle/>
          <a:p>
            <a:r>
              <a:rPr lang="sv-FI" sz="800" b="1" dirty="0" smtClean="0">
                <a:solidFill>
                  <a:schemeClr val="tx1"/>
                </a:solidFill>
                <a:latin typeface="Arial" pitchFamily="34" charset="0"/>
              </a:rPr>
              <a:t>Resultatet av näringsförvärvskällan för </a:t>
            </a:r>
            <a:r>
              <a:rPr lang="sv-FI" sz="800" dirty="0" smtClean="0">
                <a:solidFill>
                  <a:schemeClr val="tx1"/>
                </a:solidFill>
                <a:latin typeface="Arial" pitchFamily="34" charset="0"/>
              </a:rPr>
              <a:t>en rörelseidkare eller yrkesutövare </a:t>
            </a:r>
            <a:r>
              <a:rPr lang="sv-FI" sz="800" b="1" dirty="0" smtClean="0">
                <a:solidFill>
                  <a:schemeClr val="tx1"/>
                </a:solidFill>
                <a:latin typeface="Arial" pitchFamily="34" charset="0"/>
              </a:rPr>
              <a:t>utgörs av skillnaden mellan de sammanräknade intäkterna och utgifterna</a:t>
            </a:r>
            <a:r>
              <a:rPr lang="sv-FI" sz="800" dirty="0" smtClean="0">
                <a:solidFill>
                  <a:schemeClr val="tx1"/>
                </a:solidFill>
                <a:latin typeface="Arial" pitchFamily="34" charset="0"/>
              </a:rPr>
              <a:t>. </a:t>
            </a:r>
          </a:p>
          <a:p>
            <a:pPr marL="0" lvl="1"/>
            <a:r>
              <a:rPr lang="sv-FI" sz="800" dirty="0" smtClean="0">
                <a:solidFill>
                  <a:schemeClr val="tx1"/>
                </a:solidFill>
                <a:latin typeface="Arial" pitchFamily="34" charset="0"/>
              </a:rPr>
              <a:t>Om intäkterna av förvärvskällan är högre än utgifterna i förvärvskällan, är resultatet för förvärvskällan positivt. Om intäkterna av förvärvskällan är mindre än utgifterna, uppkommer en förlust i förvärvskällan. En förlust fastställs som en förlust i näringsförvärvskällan, eller så kan en rörelseidkare eller yrkesutövare framföra ett krav på att förlusten eller en del av denna dras av från kapitalinkomsterna under samma år. En rörelseidkare eller yrkesutövare ska framföra en begäran om avdrag i skattedeklarationen. Annars fastställs förlusten som en förlust i näringsverksamheten. </a:t>
            </a:r>
          </a:p>
          <a:p>
            <a:pPr marL="0" lvl="1"/>
            <a:endParaRPr lang="sv-FI" sz="800" dirty="0" smtClean="0">
              <a:solidFill>
                <a:schemeClr val="tx1"/>
              </a:solidFill>
              <a:latin typeface="Arial" pitchFamily="34" charset="0"/>
            </a:endParaRPr>
          </a:p>
          <a:p>
            <a:r>
              <a:rPr lang="sv-FI" sz="800" dirty="0" smtClean="0">
                <a:solidFill>
                  <a:schemeClr val="tx1"/>
                </a:solidFill>
                <a:latin typeface="Arial" pitchFamily="34" charset="0"/>
              </a:rPr>
              <a:t>Med skattepliktiga inkomster av näringsförvärvskällan avses </a:t>
            </a:r>
            <a:r>
              <a:rPr lang="sv-FI" sz="800" b="1" dirty="0" smtClean="0">
                <a:solidFill>
                  <a:schemeClr val="tx1"/>
                </a:solidFill>
                <a:latin typeface="Arial" pitchFamily="34" charset="0"/>
              </a:rPr>
              <a:t>alla inkomster i penningmedel eller som en förmån med penningvärde av verksamheten</a:t>
            </a:r>
            <a:r>
              <a:rPr lang="sv-FI" sz="800" dirty="0" smtClean="0">
                <a:solidFill>
                  <a:schemeClr val="tx1"/>
                </a:solidFill>
                <a:latin typeface="Arial" pitchFamily="34" charset="0"/>
              </a:rPr>
              <a:t>.  En inkomstpost är en skattefri inkomst av förvärvskällan endast om den uttryckligen reglerats som skattefri. Med avdragsgilla utgifter i förvärvskällan avses alla utgifter för att förvärva eller bibehålla inkomsten av näringskällan. Avdragsgillheten för vissa utgifter har dock begränsats i beskattningen.</a:t>
            </a:r>
          </a:p>
          <a:p>
            <a:endParaRPr lang="sv-FI" sz="800" dirty="0" smtClean="0">
              <a:solidFill>
                <a:schemeClr val="tx1"/>
              </a:solidFill>
              <a:latin typeface="Arial" pitchFamily="34" charset="0"/>
              <a:cs typeface="Arial" pitchFamily="34" charset="0"/>
            </a:endParaRPr>
          </a:p>
          <a:p>
            <a:r>
              <a:rPr lang="sv-FI" sz="800" b="1" dirty="0" smtClean="0">
                <a:solidFill>
                  <a:schemeClr val="tx1"/>
                </a:solidFill>
                <a:latin typeface="Arial" pitchFamily="34" charset="0"/>
              </a:rPr>
              <a:t>En del av utgifterna tas upp som en engångsutgift </a:t>
            </a:r>
            <a:r>
              <a:rPr lang="sv-FI" sz="800" b="0" dirty="0" smtClean="0">
                <a:solidFill>
                  <a:schemeClr val="tx1"/>
                </a:solidFill>
                <a:latin typeface="Arial" pitchFamily="34" charset="0"/>
              </a:rPr>
              <a:t>(som en s.k. årskostnad)</a:t>
            </a:r>
            <a:r>
              <a:rPr lang="sv-FI" sz="800" b="1" dirty="0" smtClean="0">
                <a:solidFill>
                  <a:schemeClr val="tx1"/>
                </a:solidFill>
                <a:latin typeface="Arial" pitchFamily="34" charset="0"/>
              </a:rPr>
              <a:t>, medan en del utgifter ska periodiseras, dvs. delas in som utgifter under flera år</a:t>
            </a:r>
            <a:r>
              <a:rPr lang="sv-FI" sz="800" dirty="0" smtClean="0">
                <a:solidFill>
                  <a:schemeClr val="tx1"/>
                </a:solidFill>
                <a:latin typeface="Arial" pitchFamily="34" charset="0"/>
              </a:rPr>
              <a:t>. Till exempel anskaffningsutgifter för lösa anläggningstillgångar delas som utgifter för flera år med avskrivningar. Anskaffningsutgifter för omsättningstillgångar, dvs. varor som är avsedda för försäljning, bokförs som en engångsutgift vanligen först då omsättningstillgången säljs (eller överlåts på annat sätt).</a:t>
            </a:r>
          </a:p>
          <a:p>
            <a:endParaRPr lang="sv-FI" sz="800" dirty="0" smtClean="0">
              <a:solidFill>
                <a:schemeClr val="tx1"/>
              </a:solidFill>
              <a:latin typeface="Arial" pitchFamily="34" charset="0"/>
              <a:cs typeface="Arial" pitchFamily="34" charset="0"/>
            </a:endParaRPr>
          </a:p>
          <a:p>
            <a:r>
              <a:rPr lang="sv-FI" sz="800" b="1" dirty="0" smtClean="0">
                <a:solidFill>
                  <a:schemeClr val="tx1"/>
                </a:solidFill>
                <a:latin typeface="Arial" pitchFamily="34" charset="0"/>
              </a:rPr>
              <a:t>Exempel:</a:t>
            </a:r>
          </a:p>
          <a:p>
            <a:r>
              <a:rPr lang="sv-FI" sz="800" dirty="0" smtClean="0">
                <a:solidFill>
                  <a:schemeClr val="tx1"/>
                </a:solidFill>
                <a:latin typeface="Arial" pitchFamily="34" charset="0"/>
              </a:rPr>
              <a:t>En rörelseidkare som idkar detaljhandel har köpt möbler och apparater för näringsverksamheten (lösa anläggningstillgångar): hyllor till ett sammanlagt belopp på 3 000 euro och apparater för 3 600 euro. Rörelseidkaren periodiserar de sammanräknade anskaffningsutgifterna för anläggningstillgångarna (6 600 euro) som utgifter med årliga avskrivningar. I beskattningen är det möjligt att göra en avskrivning på högst 25 % för anskaffningsutgifter, om en motsvarande avskrivning tagits upp även i bokföringen (bokslutet). I detta fall kan avskrivningen uppgå till högst 1 650 euro (25 % x 6 600 euro). Efter avskrivningen uppgår den sammanräknade utgiftsresten för de lösa anläggningstillgångarna till 4 950 euro. </a:t>
            </a:r>
            <a:endParaRPr lang="sv-FI" sz="800" dirty="0" smtClean="0">
              <a:solidFill>
                <a:schemeClr val="tx1"/>
              </a:solidFill>
              <a:latin typeface="Arial" pitchFamily="34" charset="0"/>
              <a:cs typeface="Arial" pitchFamily="34" charset="0"/>
            </a:endParaRPr>
          </a:p>
          <a:p>
            <a:endParaRPr lang="sv-FI" sz="800" dirty="0" smtClean="0">
              <a:solidFill>
                <a:schemeClr val="tx1"/>
              </a:solidFill>
              <a:latin typeface="Arial" pitchFamily="34" charset="0"/>
              <a:cs typeface="Arial" pitchFamily="34" charset="0"/>
            </a:endParaRPr>
          </a:p>
          <a:p>
            <a:r>
              <a:rPr lang="sv-FI" sz="800" dirty="0" smtClean="0">
                <a:solidFill>
                  <a:schemeClr val="tx1"/>
                </a:solidFill>
                <a:latin typeface="Arial" pitchFamily="34" charset="0"/>
              </a:rPr>
              <a:t>År 2016 har en rörelseidkare köpt totalt 20 varor (omsättningstillgångar) som är avsedda för försäljning i näringsverksamheten för 3 000 euro. Anskaffningspriset på en vara är alltså 150 euro. Rörelseidkaren säljer åtta varor 2016 och de återstående tolv varorna 2017. Rörelseidkaren bokför en kostnad på 1 200 euro (8 st. x 150 euro) 2016 och en kostnad på 1 800 euro (12 st. x 150 euro) 2017 som anskaffningsutgift för varorna.</a:t>
            </a:r>
          </a:p>
          <a:p>
            <a:endParaRPr lang="sv-FI" sz="800" dirty="0" smtClean="0">
              <a:solidFill>
                <a:schemeClr val="tx1"/>
              </a:solidFill>
              <a:latin typeface="Arial" pitchFamily="34" charset="0"/>
            </a:endParaRPr>
          </a:p>
          <a:p>
            <a:r>
              <a:rPr lang="sv-FI" sz="800" b="1" dirty="0" smtClean="0">
                <a:solidFill>
                  <a:schemeClr val="tx1"/>
                </a:solidFill>
                <a:latin typeface="Arial" pitchFamily="34" charset="0"/>
              </a:rPr>
              <a:t>En näringsförlust för </a:t>
            </a:r>
            <a:r>
              <a:rPr lang="sv-FI" sz="800" dirty="0" smtClean="0">
                <a:solidFill>
                  <a:schemeClr val="tx1"/>
                </a:solidFill>
                <a:latin typeface="Arial" pitchFamily="34" charset="0"/>
              </a:rPr>
              <a:t>en rörelseidkare eller en yrkesutövare </a:t>
            </a:r>
            <a:r>
              <a:rPr lang="sv-FI" sz="800" b="1" dirty="0" smtClean="0">
                <a:solidFill>
                  <a:schemeClr val="tx1"/>
                </a:solidFill>
                <a:latin typeface="Arial" pitchFamily="34" charset="0"/>
              </a:rPr>
              <a:t>kan fastställas som en förlust i en näringsförvärvskälla eller överföras för avdrag från kapitalinkomsterna under samma år</a:t>
            </a:r>
            <a:r>
              <a:rPr lang="sv-FI" sz="800" dirty="0" smtClean="0">
                <a:solidFill>
                  <a:schemeClr val="tx1"/>
                </a:solidFill>
                <a:latin typeface="Arial" pitchFamily="34" charset="0"/>
              </a:rPr>
              <a:t>.</a:t>
            </a:r>
          </a:p>
          <a:p>
            <a:endParaRPr lang="sv-FI" sz="800" dirty="0" smtClean="0">
              <a:solidFill>
                <a:schemeClr val="tx1"/>
              </a:solidFill>
              <a:latin typeface="Arial" pitchFamily="34" charset="0"/>
              <a:cs typeface="Arial" pitchFamily="34" charset="0"/>
            </a:endParaRPr>
          </a:p>
          <a:p>
            <a:r>
              <a:rPr lang="sv-FI" sz="800" dirty="0" smtClean="0">
                <a:solidFill>
                  <a:schemeClr val="tx1"/>
                </a:solidFill>
                <a:latin typeface="Arial" pitchFamily="34" charset="0"/>
              </a:rPr>
              <a:t>Om en rörelseidkare eller yrkesutövare framför ett krav på att en förlust ska dras av från kapitalinkomsterna, men kapitalinkomsterna inte räcker för avdraget, dras den återstående delen av förlusterna av från skatten på förvärvsinkomsterna som en underskottsgottgörelse. Den övre gränsen för en underskottsgottgörelse är 1 400 euro. Om den övre gränsen överskrids, fastställs den förlustandel som inte dragits av som en förlust av kapitalinkomstslaget.</a:t>
            </a:r>
            <a:endParaRPr lang="sv-FI" sz="800" dirty="0">
              <a:solidFill>
                <a:schemeClr val="tx1"/>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6</a:t>
            </a:fld>
            <a:endParaRPr lang="sv-FI" dirty="0"/>
          </a:p>
        </p:txBody>
      </p:sp>
    </p:spTree>
    <p:extLst>
      <p:ext uri="{BB962C8B-B14F-4D97-AF65-F5344CB8AC3E}">
        <p14:creationId xmlns:p14="http://schemas.microsoft.com/office/powerpoint/2010/main" val="52771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lnSpcReduction="10000"/>
          </a:bodyPr>
          <a:lstStyle/>
          <a:p>
            <a:pPr fontAlgn="t"/>
            <a:r>
              <a:rPr lang="sv-FI" sz="1100" dirty="0" smtClean="0">
                <a:solidFill>
                  <a:schemeClr val="tx1"/>
                </a:solidFill>
                <a:latin typeface="Arial" pitchFamily="34" charset="0"/>
                <a:cs typeface="Arial" panose="020B0604020202020204" pitchFamily="34" charset="0"/>
              </a:rPr>
              <a:t>Värdet på näringsverksamhetens nettoförmögenhet används då företagsresultatet delas in i kapitalinkomster och förvärvsinkomster. Nettoförmögenheten fås genom att dra av de tillgångar som hör till näringsverksamheten från de skulder som hör till näringsverksamheten. De tillgångar och skulder som hör till en rörelseidkares eller yrkesutövares privatekonomi beaktas inte i </a:t>
            </a:r>
            <a:r>
              <a:rPr lang="fi-FI" sz="1100" kern="1200" dirty="0" err="1" smtClean="0">
                <a:solidFill>
                  <a:schemeClr val="tx1"/>
                </a:solidFill>
                <a:effectLst/>
                <a:latin typeface="Arial" panose="020B0604020202020204" pitchFamily="34" charset="0"/>
                <a:ea typeface="+mn-ea"/>
                <a:cs typeface="Arial" panose="020B0604020202020204" pitchFamily="34" charset="0"/>
              </a:rPr>
              <a:t>uträkningen</a:t>
            </a:r>
            <a:r>
              <a:rPr lang="fi-FI" sz="1100" kern="1200" dirty="0" smtClean="0">
                <a:solidFill>
                  <a:schemeClr val="tx1"/>
                </a:solidFill>
                <a:effectLst/>
                <a:latin typeface="Arial" panose="020B0604020202020204" pitchFamily="34" charset="0"/>
                <a:ea typeface="+mn-ea"/>
                <a:cs typeface="Arial" panose="020B0604020202020204" pitchFamily="34" charset="0"/>
              </a:rPr>
              <a:t> av </a:t>
            </a:r>
            <a:r>
              <a:rPr lang="sv-FI" sz="1100" dirty="0" smtClean="0">
                <a:solidFill>
                  <a:schemeClr val="tx1"/>
                </a:solidFill>
                <a:latin typeface="Arial" pitchFamily="34" charset="0"/>
                <a:cs typeface="Arial" panose="020B0604020202020204" pitchFamily="34" charset="0"/>
              </a:rPr>
              <a:t>nettoförmögenheten. Om en rörelseidkare eller en yrkesutövare använder egendom (en nyttighet) såväl i näringsverksamheten som i det privata hushållet, beaktas egendomen i </a:t>
            </a:r>
            <a:r>
              <a:rPr lang="fi-FI" sz="1100" kern="1200" dirty="0" err="1" smtClean="0">
                <a:solidFill>
                  <a:schemeClr val="tx1"/>
                </a:solidFill>
                <a:effectLst/>
                <a:latin typeface="Arial" panose="020B0604020202020204" pitchFamily="34" charset="0"/>
                <a:ea typeface="+mn-ea"/>
                <a:cs typeface="Arial" panose="020B0604020202020204" pitchFamily="34" charset="0"/>
              </a:rPr>
              <a:t>uträkningen</a:t>
            </a:r>
            <a:r>
              <a:rPr lang="fi-FI" sz="1100" kern="1200" dirty="0" smtClean="0">
                <a:solidFill>
                  <a:schemeClr val="tx1"/>
                </a:solidFill>
                <a:effectLst/>
                <a:latin typeface="Arial" panose="020B0604020202020204" pitchFamily="34" charset="0"/>
                <a:ea typeface="+mn-ea"/>
                <a:cs typeface="Arial" panose="020B0604020202020204" pitchFamily="34" charset="0"/>
              </a:rPr>
              <a:t> av </a:t>
            </a:r>
            <a:r>
              <a:rPr lang="sv-FI" sz="1100" dirty="0" smtClean="0">
                <a:solidFill>
                  <a:schemeClr val="tx1"/>
                </a:solidFill>
                <a:latin typeface="Arial" pitchFamily="34" charset="0"/>
                <a:cs typeface="Arial" pitchFamily="34" charset="0"/>
              </a:rPr>
              <a:t>nettoförmögenheten om den i huvudsak används i näringsverksamheten.</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itchFamily="34" charset="0"/>
              </a:rPr>
              <a:t>Depositioner (tillgångar på ett bankkonto) som omfattas av källskatt på ränteinkomst hör inte till nettoförmögenheten för en rörelseidkares eller yrkesutövares näringsverksamhet. De räknas inte in i nettoförmögenheten, även om de ingår i finansieringskapitalet i bokslutet för näringsverksamheten och flutit in av näringsverksamheten. </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itchFamily="34" charset="0"/>
              </a:rPr>
              <a:t>Det belopp som inte dragits av i beskattningen räknas som värdet på nettoförmögenheten. Skulder tilldelas vanligen ett nominellt värde.</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itchFamily="34" charset="0"/>
              </a:rPr>
              <a:t>Till nettoförmögenheten för en rörelseidkares eller yrkesutövares näringsverksamhet läggs 30 % av de utbetalda löner som omfattas av förskottsinnehållning. De löner som betalats ut under de 12 månader som föregick utgången av skatteåret beaktas. Lönerna under de 12 senaste månaderna räknas också då räkenskapsperioden och skatteåret är längre eller kortare än 12 månader. Obetalda löner, dvs. löner som bokats som passiva resultatregleringar, beaktas inte. </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itchFamily="34" charset="0"/>
              </a:rPr>
              <a:t>Om en rörelseidkare eller yrkesutövare fyllt i punkten Utbetalda löner i skattedeklarationen (blankett 5), lägger Skatteförvaltningen till 30 % av lönerna i nettoförmögenheten på tjänstens vägnar. De utbetalda lönerna höjer beloppet på kapitalinkomstandelen av den företagsinkomst som ska delas.</a:t>
            </a:r>
            <a:endParaRPr lang="sv-FI" sz="1100" dirty="0">
              <a:solidFill>
                <a:schemeClr val="tx1"/>
              </a:solidFill>
              <a:latin typeface="Arial" panose="020B0604020202020204" pitchFamily="34" charset="0"/>
              <a:cs typeface="Arial" panose="020B0604020202020204"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7</a:t>
            </a:fld>
            <a:endParaRPr lang="sv-FI"/>
          </a:p>
        </p:txBody>
      </p:sp>
    </p:spTree>
    <p:extLst>
      <p:ext uri="{BB962C8B-B14F-4D97-AF65-F5344CB8AC3E}">
        <p14:creationId xmlns:p14="http://schemas.microsoft.com/office/powerpoint/2010/main" val="1814828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a:xfrm>
            <a:off x="679768" y="4715153"/>
            <a:ext cx="5438140" cy="5016608"/>
          </a:xfrm>
        </p:spPr>
        <p:txBody>
          <a:bodyPr>
            <a:no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När man drar av de fastställda förlusterna i näringsverksamheten under tidigare skatteår från resultatet av näringsverksamheten får man den företagsinkomst som ska delas. Den delas in i kapital- och förvärvsinkomst för en rörelseidkare och yrkesutövare. Detta görs genom att först räkna kapitalinkomstandelen. Den återstående andelen är förvärvsinkomst.</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Kapitalinkomstandelen räknas utifrån nettoförmögenheten för näringsverksamheten. I kalkylen använder man nettoförmögenheten vid föregående skatteårs utgång. Om en rörelseidkares eller yrkesutövares räkenskapsperiod är ett kalenderår, så delas företagsinkomsten för t.ex. 2016 in i kapitalinkomst och förvärvsinkomst utifrån den nettoförmögenhet som fastställts i rörelseidkarens eller yrkesutövarens bokslut 31.12.2015. Om en skattskyldig inlett näringsverksamhet under skatteåret, räknas kapitalinkomstandelen utifrån nettoförmögenheten vid utgången av skatteåret i fråga.</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a:defRPr/>
            </a:pPr>
            <a:r>
              <a:rPr lang="sv-FI" sz="600" b="0" dirty="0" smtClean="0">
                <a:solidFill>
                  <a:schemeClr val="tx1"/>
                </a:solidFill>
                <a:latin typeface="Arial" pitchFamily="34" charset="0"/>
                <a:cs typeface="Arial" pitchFamily="34" charset="0"/>
              </a:rPr>
              <a:t>Det belopp som motsvarar en årlig </a:t>
            </a:r>
            <a:r>
              <a:rPr lang="fi-FI" sz="600" kern="1200" dirty="0" err="1" smtClean="0">
                <a:solidFill>
                  <a:schemeClr val="tx1"/>
                </a:solidFill>
                <a:effectLst/>
                <a:latin typeface="Arial" panose="020B0604020202020204" pitchFamily="34" charset="0"/>
                <a:cs typeface="Arial" panose="020B0604020202020204" pitchFamily="34" charset="0"/>
              </a:rPr>
              <a:t>avkastning</a:t>
            </a:r>
            <a:r>
              <a:rPr lang="sv-FI" sz="600" b="0" dirty="0" smtClean="0">
                <a:solidFill>
                  <a:schemeClr val="tx1"/>
                </a:solidFill>
                <a:latin typeface="Arial" pitchFamily="34" charset="0"/>
                <a:cs typeface="Arial" panose="020B0604020202020204" pitchFamily="34" charset="0"/>
              </a:rPr>
              <a:t> på 20 % nettoförmögenheten utgör kapitalinkomsten av inkomsten av en rörelseidkares eller yrkesutövares näringsverksamhet. Den återstående andelen beskattas som förvärvsinkomst. Ingen övre gräns har fastställts för förvärvsinkomstandelen, utan hela den inkomstandel som överskrider kapitalinkomstandelen beskattas som förvärvsinkomst. Eftersom kapitalinkomstandelen fastställs enligt den årliga </a:t>
            </a:r>
            <a:r>
              <a:rPr lang="fi-FI" sz="600" kern="1200" dirty="0" err="1" smtClean="0">
                <a:solidFill>
                  <a:schemeClr val="tx1"/>
                </a:solidFill>
                <a:effectLst/>
                <a:latin typeface="Arial" panose="020B0604020202020204" pitchFamily="34" charset="0"/>
                <a:cs typeface="Arial" panose="020B0604020202020204" pitchFamily="34" charset="0"/>
              </a:rPr>
              <a:t>avkastningen</a:t>
            </a:r>
            <a:r>
              <a:rPr lang="sv-FI" sz="600" b="0" dirty="0" smtClean="0">
                <a:solidFill>
                  <a:schemeClr val="tx1"/>
                </a:solidFill>
                <a:latin typeface="Arial" pitchFamily="34" charset="0"/>
                <a:cs typeface="Arial" panose="020B0604020202020204" pitchFamily="34" charset="0"/>
              </a:rPr>
              <a:t>, påverkar räkenskapsperiodens längd beloppet på kapitalinkomsten.</a:t>
            </a:r>
            <a:r>
              <a:rPr lang="sv-FI" sz="600" dirty="0" smtClean="0">
                <a:solidFill>
                  <a:schemeClr val="tx1"/>
                </a:solidFill>
                <a:latin typeface="Arial" panose="020B0604020202020204" pitchFamily="34" charset="0"/>
                <a:cs typeface="Arial" panose="020B0604020202020204" pitchFamily="34" charset="0"/>
              </a:rPr>
              <a:t> </a:t>
            </a:r>
            <a:r>
              <a:rPr lang="sv-FI" sz="600" b="0" dirty="0" smtClean="0">
                <a:solidFill>
                  <a:schemeClr val="tx1"/>
                </a:solidFill>
                <a:latin typeface="Arial" pitchFamily="34" charset="0"/>
                <a:cs typeface="Arial" pitchFamily="34" charset="0"/>
              </a:rPr>
              <a:t>En räkenskapsperiod som är längre än tolv månader ökar kapitalinkomstandelen, medan en kortare räkenskapsperiod minskar andelen.</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1" dirty="0" smtClean="0">
                <a:solidFill>
                  <a:schemeClr val="tx1"/>
                </a:solidFill>
                <a:latin typeface="Arial" pitchFamily="34" charset="0"/>
                <a:cs typeface="Arial" panose="020B0604020202020204" pitchFamily="34" charset="0"/>
              </a:rPr>
              <a:t>Exempel</a:t>
            </a: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anose="020B0604020202020204" pitchFamily="34" charset="0"/>
              </a:rPr>
              <a:t>Räkenskapsperioden för en rörelseidkare och yrkesutövare upphör under skatteåret 2017 (1.7.2016</a:t>
            </a:r>
            <a:r>
              <a:rPr lang="fi-FI" sz="600" b="0" dirty="0" smtClean="0">
                <a:solidFill>
                  <a:schemeClr val="tx1"/>
                </a:solidFill>
                <a:latin typeface="Arial" pitchFamily="34" charset="0"/>
                <a:cs typeface="Arial" panose="020B0604020202020204" pitchFamily="34" charset="0"/>
                <a:sym typeface="Symbol"/>
              </a:rPr>
              <a:t></a:t>
            </a:r>
            <a:r>
              <a:rPr lang="sv-FI" sz="600" b="0" dirty="0" smtClean="0">
                <a:solidFill>
                  <a:schemeClr val="tx1"/>
                </a:solidFill>
                <a:latin typeface="Arial" pitchFamily="34" charset="0"/>
                <a:cs typeface="Arial" pitchFamily="34" charset="0"/>
              </a:rPr>
              <a:t>31.12.2017), och är följaktligen 18 månader lång. Resultatet av näringsverksamheten (den företagsinkomst som ska delas) under räkenskapsperioden är 20 000 euro och nettoförmögenheten för föregående år (2016) var 50 000 euro.</a:t>
            </a: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Av den företagsinkomst för 2017 som ska delas är 15 000 euro kapitalinkomst (18/12 x 20 % x 50 000 euro). Förvärvsinkomsten är 5 000 euro (20 000 euro – 15 000 euro).</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Om skulderna i rörelseidkarens eller yrkesutövarens näringsverksamhet är lika stora eller större än tillgångarna i näringsverksamheten, uppkommer inte nettoförmögenhet. I så fall är resultatet av företagsverksamheten förvärvsinkomst i sin helhet. </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Det är inte alltid förmånligt för en rörelseidkare och yrkesutövare att företagsinkomst beskattas som kapitalinkomst. Skatteprocenten för kapitalinkomst är 30, medan skatten på låga förvärvsinkomster å sin sida skulle vara lägre. Därför har rörelseidkare och yrkesutövare getts möjlighet att välja att kapitalinkomstandelen av nettoförmögenheten fastställs till 10 % i stället för 20 % eller att den företagsinkomst som ska delas beskattas som förvärvsinkomst i sin helhet. En rörelseidkare eller yrkesutövare ska framföra ett sådant krav innan beskattningen slutförs. Valet kan ändras från år till år. </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Oberoende av nettoförmögenheten ses det belopp som motsvarar de överlåtelsevinster för fastigheter och värdepapper vilka hör till anläggningstillgångarna i en näringsverksamhet alltid som kapitalinkomst. Minimibeloppet på kapitalinkomsten uppgår alltså till beloppet på överlåtelsevinsterna.</a:t>
            </a: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dirty="0" smtClean="0">
                <a:solidFill>
                  <a:schemeClr val="tx1"/>
                </a:solidFill>
                <a:latin typeface="Arial" panose="020B0604020202020204" pitchFamily="34" charset="0"/>
                <a:cs typeface="Arial" panose="020B0604020202020204" pitchFamily="34" charset="0"/>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Med överlåtelsevinst för fastigheter och värdepapper avses skillnaden mellan överlåtelsepriset och den del av anskaffningsutgiften som inte avräknas i beskattningen. Överlåtelsevinster för andra anläggningstillgångar, t.ex. inventarier, påverkar inte beloppet på kapitalinkomsten.</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1" dirty="0" smtClean="0">
                <a:solidFill>
                  <a:schemeClr val="tx1"/>
                </a:solidFill>
                <a:latin typeface="Arial" pitchFamily="34" charset="0"/>
                <a:cs typeface="Arial" panose="020B0604020202020204" pitchFamily="34" charset="0"/>
              </a:rPr>
              <a:t>Exempel</a:t>
            </a: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Den företagsinkomst av näringsverksamhet som ska delas uppgår till 20 000 euro 2017. Nettoförmögenheten för näringsverksamheten var 40 000 euro under det föregående året. En överlåtelsevinst på 30 000 euro för en fastighet som hör till anläggningstillgångarna ingår i resultatet för skatteåret.</a:t>
            </a:r>
          </a:p>
          <a:p>
            <a:pPr marL="0" marR="0" indent="0" algn="l" defTabSz="914400" rtl="0" eaLnBrk="0" fontAlgn="base" latinLnBrk="0" hangingPunct="0">
              <a:lnSpc>
                <a:spcPct val="100000"/>
              </a:lnSpc>
              <a:spcBef>
                <a:spcPct val="30000"/>
              </a:spcBef>
              <a:spcAft>
                <a:spcPct val="0"/>
              </a:spcAft>
              <a:buClrTx/>
              <a:buSzTx/>
              <a:buFontTx/>
              <a:buNone/>
              <a:tabLst/>
              <a:defRPr/>
            </a:pPr>
            <a:endParaRPr lang="sv-FI" sz="600" b="0" dirty="0" smtClean="0">
              <a:solidFill>
                <a:schemeClr val="tx1"/>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FI" sz="600" b="0" dirty="0" smtClean="0">
                <a:solidFill>
                  <a:schemeClr val="tx1"/>
                </a:solidFill>
                <a:latin typeface="Arial" pitchFamily="34" charset="0"/>
                <a:cs typeface="Arial" pitchFamily="34" charset="0"/>
              </a:rPr>
              <a:t>Utifrån nettoförmögenheten skulle kapitalinkomstandelen bli 20 % x 40 000 euro, dvs. 8 000 euro. Till följd av den överlåtelsevinst som ingår i resultatet ses dock hela den företagsinkomst som ska delas, dvs. 20 000 euro, som kapitalinkomst.</a:t>
            </a:r>
            <a:endParaRPr lang="sv-FI" sz="600" dirty="0">
              <a:solidFill>
                <a:schemeClr val="tx1"/>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8</a:t>
            </a:fld>
            <a:endParaRPr lang="sv-FI"/>
          </a:p>
        </p:txBody>
      </p:sp>
    </p:spTree>
    <p:extLst>
      <p:ext uri="{BB962C8B-B14F-4D97-AF65-F5344CB8AC3E}">
        <p14:creationId xmlns:p14="http://schemas.microsoft.com/office/powerpoint/2010/main" val="2902459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r>
              <a:rPr lang="sv-FI" sz="1100" dirty="0">
                <a:solidFill>
                  <a:schemeClr val="tx1"/>
                </a:solidFill>
                <a:latin typeface="Arial" pitchFamily="34" charset="0"/>
                <a:cs typeface="Arial" panose="020B0604020202020204" pitchFamily="34" charset="0"/>
              </a:rPr>
              <a:t>Schemat på denna bild beskriver hur man räknar företagsinkomsten av en rörelseidkares eller yrkesutövares näringsverksamhet och hur den delas in i kapitalinkomst och förvärvsinkomst. </a:t>
            </a:r>
            <a:endParaRPr lang="sv-FI" sz="1100" dirty="0" smtClean="0">
              <a:solidFill>
                <a:schemeClr val="tx1"/>
              </a:solidFill>
              <a:latin typeface="Arial" pitchFamily="34" charset="0"/>
              <a:cs typeface="Arial" panose="020B0604020202020204" pitchFamily="34" charset="0"/>
            </a:endParaRPr>
          </a:p>
          <a:p>
            <a:endParaRPr lang="sv-FI" sz="1100" dirty="0">
              <a:solidFill>
                <a:schemeClr val="tx1"/>
              </a:solidFill>
              <a:latin typeface="Arial" pitchFamily="34" charset="0"/>
              <a:cs typeface="Arial" pitchFamily="34" charset="0"/>
            </a:endParaRPr>
          </a:p>
          <a:p>
            <a:r>
              <a:rPr lang="sv-FI" sz="1100" b="1" dirty="0" smtClean="0">
                <a:solidFill>
                  <a:schemeClr val="tx1"/>
                </a:solidFill>
                <a:latin typeface="Arial" pitchFamily="34" charset="0"/>
                <a:cs typeface="Arial" panose="020B0604020202020204" pitchFamily="34" charset="0"/>
              </a:rPr>
              <a:t>Exempel</a:t>
            </a:r>
          </a:p>
          <a:p>
            <a:r>
              <a:rPr lang="sv-FI" sz="1100" dirty="0" smtClean="0">
                <a:solidFill>
                  <a:schemeClr val="tx1"/>
                </a:solidFill>
                <a:latin typeface="Arial" pitchFamily="34" charset="0"/>
                <a:cs typeface="Arial" pitchFamily="34" charset="0"/>
              </a:rPr>
              <a:t>Räknat enligt bestämmelserna i näringsskattelagen är resultatet av en rörelseidkares eller yrkesutövares näringsverksamhet 20 000 euro under skatteåret 2016 (räkenskapsperioden 1.1.2016–31.12.2016). Under föregående skatteår (2015) har man fastställt en förlust på 10 000 euro i näringsverksamheten. </a:t>
            </a:r>
          </a:p>
          <a:p>
            <a:r>
              <a:rPr lang="sv-FI" sz="1100" dirty="0" smtClean="0">
                <a:solidFill>
                  <a:schemeClr val="tx1"/>
                </a:solidFill>
                <a:latin typeface="Arial" pitchFamily="34" charset="0"/>
                <a:cs typeface="Arial" pitchFamily="34" charset="0"/>
              </a:rPr>
              <a:t>Under skatteåret 2016 uppgår beloppet på den företagsinkomst som ska delas till 10 000 euro (resultatet på 20 000 euro – förluster på 10 000 euro under föregående år). Under föregående år (skatteåret 2015) uppgick nettoförmögenheten för näringsverksamheten till 30 000 euro. </a:t>
            </a:r>
          </a:p>
          <a:p>
            <a:endParaRPr lang="sv-FI" sz="1100" dirty="0" smtClean="0">
              <a:solidFill>
                <a:schemeClr val="tx1"/>
              </a:solidFill>
              <a:latin typeface="Arial" pitchFamily="34" charset="0"/>
              <a:cs typeface="Arial" pitchFamily="34" charset="0"/>
            </a:endParaRPr>
          </a:p>
          <a:p>
            <a:r>
              <a:rPr lang="sv-FI" sz="1100" dirty="0" smtClean="0">
                <a:solidFill>
                  <a:schemeClr val="tx1"/>
                </a:solidFill>
                <a:latin typeface="Arial" pitchFamily="34" charset="0"/>
                <a:cs typeface="Arial" pitchFamily="34" charset="0"/>
              </a:rPr>
              <a:t>Av den företagsinkomst som ska delas är 6 000 euro kapitalinkomst (20 % x 30 000 euro). Förvärvsuppkomsten uppgår till 4 000 euro (10 000 euro – 6 000 euro).</a:t>
            </a: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9</a:t>
            </a:fld>
            <a:endParaRPr lang="sv-FI" dirty="0"/>
          </a:p>
        </p:txBody>
      </p:sp>
    </p:spTree>
    <p:extLst>
      <p:ext uri="{BB962C8B-B14F-4D97-AF65-F5344CB8AC3E}">
        <p14:creationId xmlns:p14="http://schemas.microsoft.com/office/powerpoint/2010/main" val="2159468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6E5CDB6C-9FBE-4983-9FC8-72DCDDC1ED91}"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848" y="1557338"/>
            <a:ext cx="6913290"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EB9624BD-A4B0-455E-AF61-B3CDAC039607}"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5" y="1557338"/>
            <a:ext cx="3672927"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BD5638A-BE63-4892-81EB-E38FAF82CBEA}"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4720904" y="1557338"/>
            <a:ext cx="6912768"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6D11B0E8-E6EA-43B5-8DB1-9E6BB758C8F6}"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2" y="1557338"/>
            <a:ext cx="11090275"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F88A4AD9-FE47-4895-B0C5-0995A769E390}"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8" name="Media Placeholder 7"/>
          <p:cNvSpPr>
            <a:spLocks noGrp="1"/>
          </p:cNvSpPr>
          <p:nvPr>
            <p:ph type="media" sz="quarter" idx="13"/>
          </p:nvPr>
        </p:nvSpPr>
        <p:spPr/>
        <p:txBody>
          <a:bodyPr/>
          <a:lstStyle>
            <a:lvl1pPr marL="0" indent="0">
              <a:buFontTx/>
              <a:buNone/>
              <a:defRPr sz="20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4BDF5F97-D5CE-4F3E-AF4E-265BB3BC4DA6}"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FD63CE65-09C5-45A7-9B2C-D4B73303327B}"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23BC4814-4821-4A90-9608-8F72C91CD506}"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9648825" cy="1719262"/>
          </a:xfrm>
        </p:spPr>
        <p:txBody>
          <a:bodyPr anchor="b"/>
          <a:lstStyle>
            <a:lvl1pPr>
              <a:defRPr sz="3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effectLst>
                  <a:outerShdw blurRad="254000" algn="ctr" rotWithShape="0">
                    <a:prstClr val="black">
                      <a:alpha val="30000"/>
                    </a:prstClr>
                  </a:outerShdw>
                </a:effectLs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A59D8D8A-1EB4-4D6A-8772-3A4EBDA99182}"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8" name="Text Placeholder 8"/>
          <p:cNvSpPr>
            <a:spLocks noGrp="1" noChangeAspect="1"/>
          </p:cNvSpPr>
          <p:nvPr>
            <p:ph type="body" sz="quarter" idx="14" hasCustomPrompt="1"/>
          </p:nvPr>
        </p:nvSpPr>
        <p:spPr>
          <a:xfrm>
            <a:off x="10465122" y="332150"/>
            <a:ext cx="1176016" cy="360000"/>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42B53C47-2DEF-4E4C-A57C-6F9923B946CC}"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CA08D210-3995-4D47-905F-0FBBAF9D0B48}"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61A72ACA-4027-4D5F-B9DD-4B567B8C4B66}"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076E1147-1B90-42C0-A27F-657C15AB6C19}"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863" y="1557338"/>
            <a:ext cx="5401121"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40016" y="1557338"/>
            <a:ext cx="5401122"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02D72903-A28B-40EF-8BA1-C5A2B88D4062}" type="datetime1">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2CCCC-C653-421F-BB1F-FDB5B5B9DFB5}" type="slidenum">
              <a:rPr lang="en-US" smtClean="0"/>
              <a:t>‹#›</a:t>
            </a:fld>
            <a:endParaRPr lang="en-US"/>
          </a:p>
        </p:txBody>
      </p:sp>
      <p:cxnSp>
        <p:nvCxnSpPr>
          <p:cNvPr id="8" name="Straight Connector 7"/>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864" y="1557339"/>
            <a:ext cx="5401120"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550863" y="2132857"/>
            <a:ext cx="5401121"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40016" y="2132857"/>
            <a:ext cx="5401122"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24C15969-A72E-4F1C-9209-48F5E3FD5A23}"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18" name="Rectangle 17"/>
          <p:cNvSpPr/>
          <p:nvPr userDrawn="1"/>
        </p:nvSpPr>
        <p:spPr>
          <a:xfrm>
            <a:off x="550863"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 name="Rectangle 18"/>
          <p:cNvSpPr/>
          <p:nvPr userDrawn="1"/>
        </p:nvSpPr>
        <p:spPr>
          <a:xfrm>
            <a:off x="6240017"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5401120"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8E57646B-A292-4F9E-8867-88BC3935FFE5}"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863" y="2205038"/>
            <a:ext cx="5400675" cy="3095625"/>
          </a:xfrm>
        </p:spPr>
        <p:txBody>
          <a:bodyPr/>
          <a:lstStyle>
            <a:lvl1pPr marL="0" indent="0">
              <a:buFontTx/>
              <a:buNone/>
              <a:defRPr sz="20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40017" y="2205038"/>
            <a:ext cx="5401122" cy="3095625"/>
          </a:xfrm>
        </p:spPr>
        <p:txBody>
          <a:bodyPr/>
          <a:lstStyle>
            <a:lvl1pPr marL="0" indent="0">
              <a:buFontTx/>
              <a:buNone/>
              <a:defRPr sz="20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8" name="Rectangle 17"/>
          <p:cNvSpPr/>
          <p:nvPr userDrawn="1"/>
        </p:nvSpPr>
        <p:spPr>
          <a:xfrm>
            <a:off x="550863" y="2204864"/>
            <a:ext cx="11090275"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11090274"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A048082E-4B9F-49B6-97D8-C0E54EF30C6E}"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864" y="2205038"/>
            <a:ext cx="11090274" cy="3095625"/>
          </a:xfrm>
        </p:spPr>
        <p:txBody>
          <a:bodyPr/>
          <a:lstStyle>
            <a:lvl1pPr marL="0" indent="0">
              <a:buFontTx/>
              <a:buNone/>
              <a:defRPr sz="2000"/>
            </a:lvl1pPr>
          </a:lstStyle>
          <a:p>
            <a:r>
              <a:rPr lang="fi-FI" smtClean="0"/>
              <a:t>Lisää kaavio napsauttamalla kuvaketta</a:t>
            </a:r>
            <a:endParaRPr lang="en-GB"/>
          </a:p>
        </p:txBody>
      </p:sp>
      <p:cxnSp>
        <p:nvCxnSpPr>
          <p:cNvPr id="15" name="Straight Connector 14"/>
          <p:cNvCxnSpPr/>
          <p:nvPr userDrawn="1"/>
        </p:nvCxnSpPr>
        <p:spPr>
          <a:xfrm>
            <a:off x="6096000" y="5373216"/>
            <a:ext cx="0" cy="79263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8F98B614-5FC1-4FA9-9C1D-63A2CBF85BED}" type="datetime1">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DF33C7A-CBED-4112-8D3A-B9C9DAC741E7}" type="datetime1">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0" y="1557338"/>
            <a:ext cx="12192000" cy="530066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662369-4C8F-40D8-9A33-09FD6036A359}" type="datetime1">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uosikello">
    <p:spTree>
      <p:nvGrpSpPr>
        <p:cNvPr id="1" name=""/>
        <p:cNvGrpSpPr/>
        <p:nvPr/>
      </p:nvGrpSpPr>
      <p:grpSpPr>
        <a:xfrm>
          <a:off x="0" y="0"/>
          <a:ext cx="0" cy="0"/>
          <a:chOff x="0" y="0"/>
          <a:chExt cx="0" cy="0"/>
        </a:xfrm>
      </p:grpSpPr>
      <p:sp>
        <p:nvSpPr>
          <p:cNvPr id="7" name="Otsikko 1"/>
          <p:cNvSpPr>
            <a:spLocks noGrp="1"/>
          </p:cNvSpPr>
          <p:nvPr>
            <p:ph type="title" hasCustomPrompt="1"/>
          </p:nvPr>
        </p:nvSpPr>
        <p:spPr>
          <a:xfrm>
            <a:off x="550863" y="333375"/>
            <a:ext cx="9649593" cy="935385"/>
          </a:xfrm>
        </p:spPr>
        <p:txBody>
          <a:bodyPr/>
          <a:lstStyle>
            <a:lvl1pPr>
              <a:defRPr/>
            </a:lvl1pPr>
          </a:lstStyle>
          <a:p>
            <a:r>
              <a:rPr lang="fi-FI" dirty="0" smtClean="0"/>
              <a:t>Vuosikello </a:t>
            </a:r>
            <a:br>
              <a:rPr lang="fi-FI" dirty="0" smtClean="0"/>
            </a:br>
            <a:r>
              <a:rPr lang="fi-FI" dirty="0" smtClean="0"/>
              <a:t>pohja </a:t>
            </a:r>
            <a:endParaRPr lang="fi-FI" dirty="0"/>
          </a:p>
        </p:txBody>
      </p:sp>
      <p:grpSp>
        <p:nvGrpSpPr>
          <p:cNvPr id="8" name="Ryhmä 7"/>
          <p:cNvGrpSpPr/>
          <p:nvPr userDrawn="1"/>
        </p:nvGrpSpPr>
        <p:grpSpPr>
          <a:xfrm>
            <a:off x="4069122" y="1607492"/>
            <a:ext cx="4053756" cy="4053756"/>
            <a:chOff x="3894032" y="1300866"/>
            <a:chExt cx="4362208" cy="4362208"/>
          </a:xfrm>
        </p:grpSpPr>
        <p:sp>
          <p:nvSpPr>
            <p:cNvPr id="9" name="Ellipsi 8"/>
            <p:cNvSpPr/>
            <p:nvPr/>
          </p:nvSpPr>
          <p:spPr>
            <a:xfrm>
              <a:off x="3894032" y="1300866"/>
              <a:ext cx="4362208" cy="4362208"/>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8912" y="1470534"/>
              <a:ext cx="4032448" cy="402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Ryhmä 10"/>
          <p:cNvGrpSpPr/>
          <p:nvPr userDrawn="1"/>
        </p:nvGrpSpPr>
        <p:grpSpPr>
          <a:xfrm>
            <a:off x="8309570" y="1733575"/>
            <a:ext cx="2754713" cy="1085825"/>
            <a:chOff x="6404570" y="581050"/>
            <a:chExt cx="2754713" cy="1085825"/>
          </a:xfrm>
        </p:grpSpPr>
        <p:sp>
          <p:nvSpPr>
            <p:cNvPr id="12" name="Tekstiruutu 1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3" name="Tekstiruutu 12"/>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Helmikuu</a:t>
              </a:r>
              <a:endParaRPr lang="fi-FI" sz="1200" b="1" dirty="0">
                <a:solidFill>
                  <a:schemeClr val="accent1"/>
                </a:solidFill>
              </a:endParaRPr>
            </a:p>
          </p:txBody>
        </p:sp>
        <p:cxnSp>
          <p:nvCxnSpPr>
            <p:cNvPr id="14" name="Suora nuoliyhdysviiva 13"/>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8833445" y="2763019"/>
            <a:ext cx="2754713" cy="1056506"/>
            <a:chOff x="6404570" y="581050"/>
            <a:chExt cx="2754713" cy="1056506"/>
          </a:xfrm>
        </p:grpSpPr>
        <p:sp>
          <p:nvSpPr>
            <p:cNvPr id="16" name="Tekstiruutu 1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7" name="Tekstiruutu 1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Maaliskuu</a:t>
              </a:r>
              <a:endParaRPr lang="fi-FI" sz="1200" b="1" dirty="0">
                <a:solidFill>
                  <a:schemeClr val="accent1"/>
                </a:solidFill>
              </a:endParaRPr>
            </a:p>
          </p:txBody>
        </p:sp>
        <p:cxnSp>
          <p:nvCxnSpPr>
            <p:cNvPr id="18" name="Suora nuoliyhdysviiva 1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8833445" y="3861048"/>
            <a:ext cx="2754713" cy="1063377"/>
            <a:chOff x="6404570" y="581050"/>
            <a:chExt cx="2754713" cy="1063377"/>
          </a:xfrm>
        </p:grpSpPr>
        <p:sp>
          <p:nvSpPr>
            <p:cNvPr id="20" name="Tekstiruutu 1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20"/>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Huhtikuu</a:t>
              </a:r>
              <a:endParaRPr lang="fi-FI" sz="1200" b="1" dirty="0">
                <a:solidFill>
                  <a:schemeClr val="accent1"/>
                </a:solidFill>
              </a:endParaRPr>
            </a:p>
          </p:txBody>
        </p:sp>
        <p:cxnSp>
          <p:nvCxnSpPr>
            <p:cNvPr id="22" name="Suora nuoliyhdysviiva 21"/>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3" name="Ryhmä 22"/>
          <p:cNvGrpSpPr/>
          <p:nvPr userDrawn="1"/>
        </p:nvGrpSpPr>
        <p:grpSpPr>
          <a:xfrm>
            <a:off x="8309570" y="4941168"/>
            <a:ext cx="2754713" cy="1200126"/>
            <a:chOff x="6404570" y="581050"/>
            <a:chExt cx="2754713" cy="1200126"/>
          </a:xfrm>
        </p:grpSpPr>
        <p:sp>
          <p:nvSpPr>
            <p:cNvPr id="24" name="Tekstiruutu 2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5" name="Tekstiruutu 24"/>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Toukokuu</a:t>
              </a:r>
              <a:endParaRPr lang="fi-FI" sz="1200" b="1" dirty="0">
                <a:solidFill>
                  <a:schemeClr val="accent1"/>
                </a:solidFill>
              </a:endParaRPr>
            </a:p>
          </p:txBody>
        </p:sp>
        <p:cxnSp>
          <p:nvCxnSpPr>
            <p:cNvPr id="26" name="Suora nuoliyhdysviiva 25"/>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7" name="Ryhmä 26"/>
          <p:cNvGrpSpPr/>
          <p:nvPr userDrawn="1"/>
        </p:nvGrpSpPr>
        <p:grpSpPr>
          <a:xfrm>
            <a:off x="6318845" y="5655915"/>
            <a:ext cx="2754713" cy="1116360"/>
            <a:chOff x="6404570" y="581050"/>
            <a:chExt cx="2754713" cy="1116360"/>
          </a:xfrm>
        </p:grpSpPr>
        <p:sp>
          <p:nvSpPr>
            <p:cNvPr id="28" name="Tekstiruutu 2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9" name="Tekstiruutu 28"/>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Kesäkuu</a:t>
              </a:r>
              <a:endParaRPr lang="fi-FI" sz="1200" b="1" dirty="0">
                <a:solidFill>
                  <a:schemeClr val="accent1"/>
                </a:solidFill>
              </a:endParaRPr>
            </a:p>
          </p:txBody>
        </p:sp>
        <p:cxnSp>
          <p:nvCxnSpPr>
            <p:cNvPr id="30" name="Suora nuoliyhdysviiva 29"/>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31" name="Ryhmä 30"/>
          <p:cNvGrpSpPr/>
          <p:nvPr userDrawn="1"/>
        </p:nvGrpSpPr>
        <p:grpSpPr>
          <a:xfrm>
            <a:off x="1146126" y="1733575"/>
            <a:ext cx="2754713" cy="1085825"/>
            <a:chOff x="6404570" y="581050"/>
            <a:chExt cx="2754713" cy="1085825"/>
          </a:xfrm>
        </p:grpSpPr>
        <p:sp>
          <p:nvSpPr>
            <p:cNvPr id="32" name="Tekstiruutu 3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32"/>
            <p:cNvSpPr txBox="1"/>
            <p:nvPr/>
          </p:nvSpPr>
          <p:spPr>
            <a:xfrm>
              <a:off x="7820229" y="581050"/>
              <a:ext cx="1151354" cy="276999"/>
            </a:xfrm>
            <a:prstGeom prst="rect">
              <a:avLst/>
            </a:prstGeom>
            <a:noFill/>
          </p:spPr>
          <p:txBody>
            <a:bodyPr wrap="square" rtlCol="0">
              <a:spAutoFit/>
            </a:bodyPr>
            <a:lstStyle/>
            <a:p>
              <a:pPr algn="r"/>
              <a:r>
                <a:rPr lang="fi-FI" sz="1200" b="1" dirty="0" smtClean="0">
                  <a:solidFill>
                    <a:schemeClr val="accent1"/>
                  </a:solidFill>
                </a:rPr>
                <a:t>Marraskuu</a:t>
              </a:r>
              <a:endParaRPr lang="fi-FI" sz="1200" b="1" dirty="0">
                <a:solidFill>
                  <a:schemeClr val="accent1"/>
                </a:solidFill>
              </a:endParaRPr>
            </a:p>
          </p:txBody>
        </p:sp>
        <p:cxnSp>
          <p:nvCxnSpPr>
            <p:cNvPr id="34" name="Suora nuoliyhdysviiva 3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5" name="Ryhmä 34"/>
          <p:cNvGrpSpPr/>
          <p:nvPr userDrawn="1"/>
        </p:nvGrpSpPr>
        <p:grpSpPr>
          <a:xfrm>
            <a:off x="479376" y="2763019"/>
            <a:ext cx="2754713" cy="1056506"/>
            <a:chOff x="6404570" y="581050"/>
            <a:chExt cx="2754713" cy="1056506"/>
          </a:xfrm>
        </p:grpSpPr>
        <p:sp>
          <p:nvSpPr>
            <p:cNvPr id="36" name="Tekstiruutu 3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7" name="Tekstiruutu 36"/>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Lokakuu</a:t>
              </a:r>
              <a:endParaRPr lang="fi-FI" sz="1200" b="1" dirty="0">
                <a:solidFill>
                  <a:schemeClr val="accent1"/>
                </a:solidFill>
              </a:endParaRPr>
            </a:p>
          </p:txBody>
        </p:sp>
        <p:cxnSp>
          <p:nvCxnSpPr>
            <p:cNvPr id="38" name="Suora nuoliyhdysviiva 37"/>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9" name="Ryhmä 38"/>
          <p:cNvGrpSpPr/>
          <p:nvPr userDrawn="1"/>
        </p:nvGrpSpPr>
        <p:grpSpPr>
          <a:xfrm>
            <a:off x="479376" y="3861048"/>
            <a:ext cx="2754713" cy="1063377"/>
            <a:chOff x="6404570" y="581050"/>
            <a:chExt cx="2754713" cy="1063377"/>
          </a:xfrm>
        </p:grpSpPr>
        <p:sp>
          <p:nvSpPr>
            <p:cNvPr id="40" name="Tekstiruutu 3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1" name="Tekstiruutu 40"/>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Syyskuu</a:t>
              </a:r>
              <a:endParaRPr lang="fi-FI" sz="1200" b="1" dirty="0">
                <a:solidFill>
                  <a:schemeClr val="accent1"/>
                </a:solidFill>
              </a:endParaRPr>
            </a:p>
          </p:txBody>
        </p:sp>
        <p:cxnSp>
          <p:nvCxnSpPr>
            <p:cNvPr id="42" name="Suora nuoliyhdysviiva 41"/>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3" name="Ryhmä 42"/>
          <p:cNvGrpSpPr/>
          <p:nvPr userDrawn="1"/>
        </p:nvGrpSpPr>
        <p:grpSpPr>
          <a:xfrm>
            <a:off x="1146126" y="4941168"/>
            <a:ext cx="2754713" cy="1200126"/>
            <a:chOff x="6404570" y="581050"/>
            <a:chExt cx="2754713" cy="1200126"/>
          </a:xfrm>
        </p:grpSpPr>
        <p:sp>
          <p:nvSpPr>
            <p:cNvPr id="44" name="Tekstiruutu 4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44"/>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Elokuu</a:t>
              </a:r>
              <a:endParaRPr lang="fi-FI" sz="1200" b="1" dirty="0">
                <a:solidFill>
                  <a:schemeClr val="accent1"/>
                </a:solidFill>
              </a:endParaRPr>
            </a:p>
          </p:txBody>
        </p:sp>
        <p:cxnSp>
          <p:nvCxnSpPr>
            <p:cNvPr id="46" name="Suora nuoliyhdysviiva 45"/>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7" name="Ryhmä 46"/>
          <p:cNvGrpSpPr/>
          <p:nvPr userDrawn="1"/>
        </p:nvGrpSpPr>
        <p:grpSpPr>
          <a:xfrm>
            <a:off x="3146376" y="5655915"/>
            <a:ext cx="2754713" cy="1116360"/>
            <a:chOff x="6404570" y="581050"/>
            <a:chExt cx="2754713" cy="1116360"/>
          </a:xfrm>
        </p:grpSpPr>
        <p:sp>
          <p:nvSpPr>
            <p:cNvPr id="48" name="Tekstiruutu 4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9" name="Tekstiruutu 48"/>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Heinäkuu</a:t>
              </a:r>
              <a:endParaRPr lang="fi-FI" sz="1200" b="1" dirty="0">
                <a:solidFill>
                  <a:schemeClr val="accent1"/>
                </a:solidFill>
              </a:endParaRPr>
            </a:p>
          </p:txBody>
        </p:sp>
        <p:cxnSp>
          <p:nvCxnSpPr>
            <p:cNvPr id="50" name="Suora nuoliyhdysviiva 49"/>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1" name="Ryhmä 50"/>
          <p:cNvGrpSpPr/>
          <p:nvPr userDrawn="1"/>
        </p:nvGrpSpPr>
        <p:grpSpPr>
          <a:xfrm>
            <a:off x="3146376" y="692696"/>
            <a:ext cx="2754713" cy="1200126"/>
            <a:chOff x="6404570" y="581050"/>
            <a:chExt cx="2754713" cy="1200126"/>
          </a:xfrm>
        </p:grpSpPr>
        <p:sp>
          <p:nvSpPr>
            <p:cNvPr id="52" name="Tekstiruutu 51"/>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3" name="Tekstiruutu 52"/>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Joulukuu</a:t>
              </a:r>
              <a:endParaRPr lang="fi-FI" sz="1200" b="1" dirty="0">
                <a:solidFill>
                  <a:schemeClr val="accent1"/>
                </a:solidFill>
              </a:endParaRPr>
            </a:p>
          </p:txBody>
        </p:sp>
        <p:cxnSp>
          <p:nvCxnSpPr>
            <p:cNvPr id="54" name="Suora nuoliyhdysviiva 5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5" name="Ryhmä 54"/>
          <p:cNvGrpSpPr/>
          <p:nvPr userDrawn="1"/>
        </p:nvGrpSpPr>
        <p:grpSpPr>
          <a:xfrm>
            <a:off x="6318845" y="692696"/>
            <a:ext cx="2754713" cy="1116360"/>
            <a:chOff x="6404570" y="581050"/>
            <a:chExt cx="2754713" cy="1116360"/>
          </a:xfrm>
        </p:grpSpPr>
        <p:sp>
          <p:nvSpPr>
            <p:cNvPr id="56" name="Tekstiruutu 55"/>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7" name="Tekstiruutu 5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Tammikuu</a:t>
              </a:r>
              <a:endParaRPr lang="fi-FI" sz="1200" b="1" dirty="0">
                <a:solidFill>
                  <a:schemeClr val="accent1"/>
                </a:solidFill>
              </a:endParaRPr>
            </a:p>
          </p:txBody>
        </p:sp>
        <p:cxnSp>
          <p:nvCxnSpPr>
            <p:cNvPr id="58" name="Suora nuoliyhdysviiva 5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197912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Årsklocka">
    <p:spTree>
      <p:nvGrpSpPr>
        <p:cNvPr id="1" name=""/>
        <p:cNvGrpSpPr/>
        <p:nvPr/>
      </p:nvGrpSpPr>
      <p:grpSpPr>
        <a:xfrm>
          <a:off x="0" y="0"/>
          <a:ext cx="0" cy="0"/>
          <a:chOff x="0" y="0"/>
          <a:chExt cx="0" cy="0"/>
        </a:xfrm>
      </p:grpSpPr>
      <p:grpSp>
        <p:nvGrpSpPr>
          <p:cNvPr id="6" name="Ryhmä 5"/>
          <p:cNvGrpSpPr/>
          <p:nvPr userDrawn="1"/>
        </p:nvGrpSpPr>
        <p:grpSpPr>
          <a:xfrm>
            <a:off x="4131355" y="1483667"/>
            <a:ext cx="4053756" cy="4053756"/>
            <a:chOff x="4069122" y="1607492"/>
            <a:chExt cx="4053756" cy="4053756"/>
          </a:xfrm>
        </p:grpSpPr>
        <p:sp>
          <p:nvSpPr>
            <p:cNvPr id="56" name="Ellipsi 55"/>
            <p:cNvSpPr/>
            <p:nvPr userDrawn="1"/>
          </p:nvSpPr>
          <p:spPr>
            <a:xfrm>
              <a:off x="4069122" y="1607492"/>
              <a:ext cx="4053756" cy="405375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i-FI"/>
            </a:p>
          </p:txBody>
        </p:sp>
        <p:pic>
          <p:nvPicPr>
            <p:cNvPr id="5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16655" y="1759576"/>
              <a:ext cx="3753001" cy="37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Otsikko 1"/>
          <p:cNvSpPr>
            <a:spLocks noGrp="1"/>
          </p:cNvSpPr>
          <p:nvPr userDrawn="1"/>
        </p:nvSpPr>
        <p:spPr>
          <a:xfrm>
            <a:off x="613096" y="209550"/>
            <a:ext cx="9649593" cy="935385"/>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fi-FI" dirty="0" err="1" smtClean="0"/>
              <a:t>Årsklocka</a:t>
            </a:r>
            <a:r>
              <a:rPr lang="fi-FI" dirty="0" smtClean="0"/>
              <a:t/>
            </a:r>
            <a:br>
              <a:rPr lang="fi-FI" dirty="0" smtClean="0"/>
            </a:br>
            <a:endParaRPr lang="fi-FI" dirty="0"/>
          </a:p>
        </p:txBody>
      </p:sp>
      <p:grpSp>
        <p:nvGrpSpPr>
          <p:cNvPr id="8" name="Ryhmä 7"/>
          <p:cNvGrpSpPr/>
          <p:nvPr userDrawn="1"/>
        </p:nvGrpSpPr>
        <p:grpSpPr>
          <a:xfrm>
            <a:off x="8371803" y="1609750"/>
            <a:ext cx="2754713" cy="1085825"/>
            <a:chOff x="6404570" y="581050"/>
            <a:chExt cx="2754713" cy="1085825"/>
          </a:xfrm>
        </p:grpSpPr>
        <p:sp>
          <p:nvSpPr>
            <p:cNvPr id="53" name="Tekstiruutu 89"/>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4" name="Tekstiruutu 90"/>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Februari</a:t>
              </a:r>
              <a:endParaRPr lang="fi-FI" sz="1200" b="1" dirty="0">
                <a:solidFill>
                  <a:schemeClr val="accent1"/>
                </a:solidFill>
              </a:endParaRPr>
            </a:p>
          </p:txBody>
        </p:sp>
        <p:cxnSp>
          <p:nvCxnSpPr>
            <p:cNvPr id="55" name="Suora nuoliyhdysviiva 54"/>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9" name="Ryhmä 8"/>
          <p:cNvGrpSpPr/>
          <p:nvPr userDrawn="1"/>
        </p:nvGrpSpPr>
        <p:grpSpPr>
          <a:xfrm>
            <a:off x="8895678" y="2639194"/>
            <a:ext cx="2754713" cy="1056506"/>
            <a:chOff x="6404570" y="581050"/>
            <a:chExt cx="2754713" cy="1056506"/>
          </a:xfrm>
        </p:grpSpPr>
        <p:sp>
          <p:nvSpPr>
            <p:cNvPr id="50" name="Tekstiruutu 96"/>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1" name="Tekstiruutu 10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Mars</a:t>
              </a:r>
              <a:endParaRPr lang="fi-FI" sz="1200" b="1" dirty="0">
                <a:solidFill>
                  <a:schemeClr val="accent1"/>
                </a:solidFill>
              </a:endParaRPr>
            </a:p>
          </p:txBody>
        </p:sp>
        <p:cxnSp>
          <p:nvCxnSpPr>
            <p:cNvPr id="52" name="Suora nuoliyhdysviiva 5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0" name="Ryhmä 9"/>
          <p:cNvGrpSpPr/>
          <p:nvPr userDrawn="1"/>
        </p:nvGrpSpPr>
        <p:grpSpPr>
          <a:xfrm>
            <a:off x="8895678" y="3737223"/>
            <a:ext cx="2754713" cy="1063377"/>
            <a:chOff x="6404570" y="581050"/>
            <a:chExt cx="2754713" cy="1063377"/>
          </a:xfrm>
        </p:grpSpPr>
        <p:sp>
          <p:nvSpPr>
            <p:cNvPr id="47" name="Tekstiruutu 104"/>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8" name="Tekstiruutu 105"/>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April</a:t>
              </a:r>
              <a:endParaRPr lang="fi-FI" sz="1200" b="1" dirty="0">
                <a:solidFill>
                  <a:schemeClr val="accent1"/>
                </a:solidFill>
              </a:endParaRPr>
            </a:p>
          </p:txBody>
        </p:sp>
        <p:cxnSp>
          <p:nvCxnSpPr>
            <p:cNvPr id="49" name="Suora nuoliyhdysviiva 48"/>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1" name="Ryhmä 10"/>
          <p:cNvGrpSpPr/>
          <p:nvPr userDrawn="1"/>
        </p:nvGrpSpPr>
        <p:grpSpPr>
          <a:xfrm>
            <a:off x="8371803" y="4817343"/>
            <a:ext cx="2754713" cy="1200126"/>
            <a:chOff x="6404570" y="581050"/>
            <a:chExt cx="2754713" cy="1200126"/>
          </a:xfrm>
        </p:grpSpPr>
        <p:sp>
          <p:nvSpPr>
            <p:cNvPr id="44" name="Tekstiruutu 108"/>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109"/>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Maj</a:t>
              </a:r>
              <a:endParaRPr lang="fi-FI" sz="1200" b="1" dirty="0">
                <a:solidFill>
                  <a:schemeClr val="accent1"/>
                </a:solidFill>
              </a:endParaRPr>
            </a:p>
          </p:txBody>
        </p:sp>
        <p:cxnSp>
          <p:nvCxnSpPr>
            <p:cNvPr id="46" name="Suora nuoliyhdysviiva 45"/>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2" name="Ryhmä 11"/>
          <p:cNvGrpSpPr/>
          <p:nvPr userDrawn="1"/>
        </p:nvGrpSpPr>
        <p:grpSpPr>
          <a:xfrm>
            <a:off x="6381078" y="5532090"/>
            <a:ext cx="2754713" cy="1116360"/>
            <a:chOff x="6404570" y="581050"/>
            <a:chExt cx="2754713" cy="1116360"/>
          </a:xfrm>
        </p:grpSpPr>
        <p:sp>
          <p:nvSpPr>
            <p:cNvPr id="41" name="Tekstiruutu 120"/>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2" name="Tekstiruutu 12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Juni</a:t>
              </a:r>
              <a:endParaRPr lang="fi-FI" sz="1200" b="1" dirty="0">
                <a:solidFill>
                  <a:schemeClr val="accent1"/>
                </a:solidFill>
              </a:endParaRPr>
            </a:p>
          </p:txBody>
        </p:sp>
        <p:cxnSp>
          <p:nvCxnSpPr>
            <p:cNvPr id="43" name="Suora nuoliyhdysviiva 42"/>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3" name="Ryhmä 12"/>
          <p:cNvGrpSpPr/>
          <p:nvPr userDrawn="1"/>
        </p:nvGrpSpPr>
        <p:grpSpPr>
          <a:xfrm>
            <a:off x="1208359" y="1609750"/>
            <a:ext cx="2754713" cy="1085825"/>
            <a:chOff x="6404570" y="581050"/>
            <a:chExt cx="2754713" cy="1085825"/>
          </a:xfrm>
        </p:grpSpPr>
        <p:sp>
          <p:nvSpPr>
            <p:cNvPr id="38" name="Tekstiruutu 128"/>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9" name="Tekstiruutu 129"/>
            <p:cNvSpPr txBox="1"/>
            <p:nvPr userDrawn="1"/>
          </p:nvSpPr>
          <p:spPr>
            <a:xfrm>
              <a:off x="78678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November</a:t>
              </a:r>
              <a:endParaRPr lang="fi-FI" sz="1200" b="1" dirty="0">
                <a:solidFill>
                  <a:schemeClr val="accent1"/>
                </a:solidFill>
              </a:endParaRPr>
            </a:p>
          </p:txBody>
        </p:sp>
        <p:cxnSp>
          <p:nvCxnSpPr>
            <p:cNvPr id="40" name="Suora nuoliyhdysviiva 39"/>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4" name="Ryhmä 13"/>
          <p:cNvGrpSpPr/>
          <p:nvPr userDrawn="1"/>
        </p:nvGrpSpPr>
        <p:grpSpPr>
          <a:xfrm>
            <a:off x="541609" y="2639194"/>
            <a:ext cx="2754713" cy="1056506"/>
            <a:chOff x="6404570" y="581050"/>
            <a:chExt cx="2754713" cy="1056506"/>
          </a:xfrm>
        </p:grpSpPr>
        <p:sp>
          <p:nvSpPr>
            <p:cNvPr id="35" name="Tekstiruutu 132"/>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6" name="Tekstiruutu 133"/>
            <p:cNvSpPr txBox="1"/>
            <p:nvPr userDrawn="1"/>
          </p:nvSpPr>
          <p:spPr>
            <a:xfrm>
              <a:off x="784880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Oktober</a:t>
              </a:r>
              <a:endParaRPr lang="fi-FI" sz="1200" b="1" dirty="0">
                <a:solidFill>
                  <a:schemeClr val="accent1"/>
                </a:solidFill>
              </a:endParaRPr>
            </a:p>
          </p:txBody>
        </p:sp>
        <p:cxnSp>
          <p:nvCxnSpPr>
            <p:cNvPr id="37" name="Suora nuoliyhdysviiva 36"/>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541609" y="3737223"/>
            <a:ext cx="2754713" cy="1063377"/>
            <a:chOff x="6404570" y="581050"/>
            <a:chExt cx="2754713" cy="1063377"/>
          </a:xfrm>
        </p:grpSpPr>
        <p:sp>
          <p:nvSpPr>
            <p:cNvPr id="32" name="Tekstiruutu 136"/>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137"/>
            <p:cNvSpPr txBox="1"/>
            <p:nvPr userDrawn="1"/>
          </p:nvSpPr>
          <p:spPr>
            <a:xfrm>
              <a:off x="7839279"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September</a:t>
              </a:r>
              <a:endParaRPr lang="fi-FI" sz="1200" b="1" dirty="0">
                <a:solidFill>
                  <a:schemeClr val="accent1"/>
                </a:solidFill>
              </a:endParaRPr>
            </a:p>
          </p:txBody>
        </p:sp>
        <p:cxnSp>
          <p:nvCxnSpPr>
            <p:cNvPr id="34" name="Suora nuoliyhdysviiva 33"/>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6" name="Ryhmä 15"/>
          <p:cNvGrpSpPr/>
          <p:nvPr userDrawn="1"/>
        </p:nvGrpSpPr>
        <p:grpSpPr>
          <a:xfrm>
            <a:off x="1208359" y="4817343"/>
            <a:ext cx="2754713" cy="1200126"/>
            <a:chOff x="6404570" y="581050"/>
            <a:chExt cx="2754713" cy="1200126"/>
          </a:xfrm>
        </p:grpSpPr>
        <p:sp>
          <p:nvSpPr>
            <p:cNvPr id="29" name="Tekstiruutu 140"/>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0" name="Tekstiruutu 141"/>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Augusti</a:t>
              </a:r>
              <a:endParaRPr lang="fi-FI" sz="1200" b="1" dirty="0">
                <a:solidFill>
                  <a:schemeClr val="accent1"/>
                </a:solidFill>
              </a:endParaRPr>
            </a:p>
          </p:txBody>
        </p:sp>
        <p:cxnSp>
          <p:nvCxnSpPr>
            <p:cNvPr id="31" name="Suora nuoliyhdysviiva 30"/>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7" name="Ryhmä 16"/>
          <p:cNvGrpSpPr/>
          <p:nvPr userDrawn="1"/>
        </p:nvGrpSpPr>
        <p:grpSpPr>
          <a:xfrm>
            <a:off x="3208609" y="5532090"/>
            <a:ext cx="2754713" cy="1116360"/>
            <a:chOff x="6404570" y="581050"/>
            <a:chExt cx="2754713" cy="1116360"/>
          </a:xfrm>
        </p:grpSpPr>
        <p:sp>
          <p:nvSpPr>
            <p:cNvPr id="26" name="Tekstiruutu 144"/>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7" name="Tekstiruutu 145"/>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Juli</a:t>
              </a:r>
              <a:endParaRPr lang="fi-FI" sz="1200" b="1" dirty="0">
                <a:solidFill>
                  <a:schemeClr val="accent1"/>
                </a:solidFill>
              </a:endParaRPr>
            </a:p>
          </p:txBody>
        </p:sp>
        <p:cxnSp>
          <p:nvCxnSpPr>
            <p:cNvPr id="28" name="Suora nuoliyhdysviiva 27"/>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8" name="Ryhmä 17"/>
          <p:cNvGrpSpPr/>
          <p:nvPr userDrawn="1"/>
        </p:nvGrpSpPr>
        <p:grpSpPr>
          <a:xfrm>
            <a:off x="3208609" y="568871"/>
            <a:ext cx="2754713" cy="1200126"/>
            <a:chOff x="6404570" y="581050"/>
            <a:chExt cx="2754713" cy="1200126"/>
          </a:xfrm>
        </p:grpSpPr>
        <p:sp>
          <p:nvSpPr>
            <p:cNvPr id="23" name="Tekstiruutu 152"/>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4" name="Tekstiruutu 153"/>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December</a:t>
              </a:r>
              <a:endParaRPr lang="fi-FI" sz="1200" b="1" dirty="0">
                <a:solidFill>
                  <a:schemeClr val="accent1"/>
                </a:solidFill>
              </a:endParaRPr>
            </a:p>
          </p:txBody>
        </p:sp>
        <p:cxnSp>
          <p:nvCxnSpPr>
            <p:cNvPr id="25" name="Suora nuoliyhdysviiva 24"/>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6381078" y="568871"/>
            <a:ext cx="2754713" cy="1116360"/>
            <a:chOff x="6404570" y="581050"/>
            <a:chExt cx="2754713" cy="1116360"/>
          </a:xfrm>
        </p:grpSpPr>
        <p:sp>
          <p:nvSpPr>
            <p:cNvPr id="20" name="Tekstiruutu 156"/>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157"/>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Januari</a:t>
              </a:r>
              <a:endParaRPr lang="fi-FI" sz="1200" b="1" dirty="0">
                <a:solidFill>
                  <a:schemeClr val="accent1"/>
                </a:solidFill>
              </a:endParaRPr>
            </a:p>
          </p:txBody>
        </p:sp>
        <p:cxnSp>
          <p:nvCxnSpPr>
            <p:cNvPr id="22" name="Suora nuoliyhdysviiva 2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307377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F4EB76AD-A61B-4E9B-AD76-062916B3024E}"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ACF6DC97-7E87-463B-8894-1A1EAFC5BB25}"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58" name="Group 57"/>
          <p:cNvGrpSpPr>
            <a:grpSpLocks noChangeAspect="1"/>
          </p:cNvGrpSpPr>
          <p:nvPr userDrawn="1"/>
        </p:nvGrpSpPr>
        <p:grpSpPr>
          <a:xfrm>
            <a:off x="3901131" y="2274360"/>
            <a:ext cx="4381309" cy="2077137"/>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0FDF361C-8B61-4B07-85B5-697E4B02E61C}"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4" name="Group 43"/>
          <p:cNvGrpSpPr>
            <a:grpSpLocks noChangeAspect="1"/>
          </p:cNvGrpSpPr>
          <p:nvPr userDrawn="1"/>
        </p:nvGrpSpPr>
        <p:grpSpPr>
          <a:xfrm>
            <a:off x="3964982" y="2324561"/>
            <a:ext cx="4262035" cy="2026588"/>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CC1F5C0B-71E2-4674-B8E9-83E0CCA9ED80}"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2" name="Group 41"/>
          <p:cNvGrpSpPr>
            <a:grpSpLocks noChangeAspect="1"/>
          </p:cNvGrpSpPr>
          <p:nvPr userDrawn="1"/>
        </p:nvGrpSpPr>
        <p:grpSpPr>
          <a:xfrm>
            <a:off x="4087629" y="2279594"/>
            <a:ext cx="4016741" cy="237436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863" y="1557338"/>
            <a:ext cx="7416799" cy="1727646"/>
          </a:xfrm>
        </p:spPr>
        <p:txBody>
          <a:bodyPr anchor="b"/>
          <a:lstStyle>
            <a:lvl1pPr algn="l">
              <a:defRPr sz="44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863" y="3602038"/>
            <a:ext cx="7416799" cy="1339130"/>
          </a:xfrm>
        </p:spPr>
        <p:txBody>
          <a:bodyPr/>
          <a:lstStyle>
            <a:lvl1pPr marL="0" indent="0" algn="l">
              <a:buNone/>
              <a:defRPr sz="20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17F8A6FC-2731-4C2A-84B2-CF49D64E9E2C}"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9285640"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cxnSp>
        <p:nvCxnSpPr>
          <p:cNvPr id="17" name="Straight Connector 16"/>
          <p:cNvCxnSpPr/>
          <p:nvPr userDrawn="1"/>
        </p:nvCxnSpPr>
        <p:spPr>
          <a:xfrm>
            <a:off x="550863" y="3429000"/>
            <a:ext cx="122413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userDrawn="1"/>
        </p:nvSpPr>
        <p:spPr bwMode="auto">
          <a:xfrm>
            <a:off x="911424" y="692696"/>
            <a:ext cx="288000" cy="288000"/>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userDrawn="1"/>
        </p:nvSpPr>
        <p:spPr bwMode="auto">
          <a:xfrm>
            <a:off x="550863" y="692150"/>
            <a:ext cx="288514" cy="288000"/>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userDrawn="1"/>
        </p:nvSpPr>
        <p:spPr bwMode="auto">
          <a:xfrm>
            <a:off x="1631504" y="692150"/>
            <a:ext cx="288000" cy="288000"/>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userDrawn="1"/>
        </p:nvSpPr>
        <p:spPr bwMode="auto">
          <a:xfrm>
            <a:off x="2351584" y="692150"/>
            <a:ext cx="288000" cy="288000"/>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userDrawn="1"/>
        </p:nvSpPr>
        <p:spPr bwMode="auto">
          <a:xfrm>
            <a:off x="1271464" y="692150"/>
            <a:ext cx="288000" cy="288000"/>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6">
            <a:hlinkClick r:id="rId7"/>
          </p:cNvPr>
          <p:cNvSpPr>
            <a:spLocks noEditPoints="1"/>
          </p:cNvSpPr>
          <p:nvPr userDrawn="1"/>
        </p:nvSpPr>
        <p:spPr bwMode="auto">
          <a:xfrm>
            <a:off x="1990651" y="692150"/>
            <a:ext cx="288925" cy="288925"/>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noEditPoints="1"/>
          </p:cNvSpPr>
          <p:nvPr userDrawn="1"/>
        </p:nvSpPr>
        <p:spPr bwMode="auto">
          <a:xfrm>
            <a:off x="2711450" y="677863"/>
            <a:ext cx="301625" cy="30321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2DE53833-2BC3-4B76-9C9E-7AFCFB5BE0DD}"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D69D018C-1D54-4D33-8E4C-108FB9C112A6}"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223792" y="1556792"/>
            <a:ext cx="3744416" cy="3744416"/>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userDrawn="1"/>
        </p:nvSpPr>
        <p:spPr bwMode="auto">
          <a:xfrm>
            <a:off x="5345158" y="5904088"/>
            <a:ext cx="1326906" cy="405232"/>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effectLst>
                  <a:outerShdw blurRad="254000" algn="ctr" rotWithShape="0">
                    <a:prstClr val="black">
                      <a:alpha val="3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9CD06A07-CDE8-4556-A8E3-A9E946B433A8}"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11" name="Text Placeholder 8"/>
          <p:cNvSpPr>
            <a:spLocks noGrp="1"/>
          </p:cNvSpPr>
          <p:nvPr>
            <p:ph type="body" sz="quarter" idx="14" hasCustomPrompt="1"/>
          </p:nvPr>
        </p:nvSpPr>
        <p:spPr>
          <a:xfrm>
            <a:off x="550863" y="692051"/>
            <a:ext cx="2354400" cy="720725"/>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93B86DF1-531D-4CAE-B031-826FD964CD39}"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5D5A586-E0E1-430F-8A92-F6CFC31732C2}"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990FFECE-C9E0-47A3-813F-9584AD144C4A}"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Text Placeholder 7"/>
          <p:cNvSpPr>
            <a:spLocks noGrp="1"/>
          </p:cNvSpPr>
          <p:nvPr>
            <p:ph type="body" sz="quarter" idx="13" hasCustomPrompt="1"/>
          </p:nvPr>
        </p:nvSpPr>
        <p:spPr>
          <a:xfrm>
            <a:off x="550863"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863"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863"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863"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863"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472" y="1920298"/>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3" name="Text Placeholder 2"/>
          <p:cNvSpPr>
            <a:spLocks noGrp="1"/>
          </p:cNvSpPr>
          <p:nvPr>
            <p:ph type="body" idx="18"/>
          </p:nvPr>
        </p:nvSpPr>
        <p:spPr>
          <a:xfrm>
            <a:off x="1343472" y="263691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4" name="Text Placeholder 2"/>
          <p:cNvSpPr>
            <a:spLocks noGrp="1"/>
          </p:cNvSpPr>
          <p:nvPr>
            <p:ph type="body" idx="19"/>
          </p:nvPr>
        </p:nvSpPr>
        <p:spPr>
          <a:xfrm>
            <a:off x="1343472" y="335699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5" name="Text Placeholder 2"/>
          <p:cNvSpPr>
            <a:spLocks noGrp="1"/>
          </p:cNvSpPr>
          <p:nvPr>
            <p:ph type="body" idx="20"/>
          </p:nvPr>
        </p:nvSpPr>
        <p:spPr>
          <a:xfrm>
            <a:off x="1343472" y="407707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2"/>
          <p:cNvSpPr>
            <a:spLocks noGrp="1"/>
          </p:cNvSpPr>
          <p:nvPr>
            <p:ph type="body" idx="21"/>
          </p:nvPr>
        </p:nvSpPr>
        <p:spPr>
          <a:xfrm>
            <a:off x="1343472" y="479715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40017"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40017"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40017"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40017"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40017"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2104" y="1920298"/>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Text Placeholder 2"/>
          <p:cNvSpPr>
            <a:spLocks noGrp="1"/>
          </p:cNvSpPr>
          <p:nvPr>
            <p:ph type="body" idx="28"/>
          </p:nvPr>
        </p:nvSpPr>
        <p:spPr>
          <a:xfrm>
            <a:off x="7032104" y="263691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4" name="Text Placeholder 2"/>
          <p:cNvSpPr>
            <a:spLocks noGrp="1"/>
          </p:cNvSpPr>
          <p:nvPr>
            <p:ph type="body" idx="29"/>
          </p:nvPr>
        </p:nvSpPr>
        <p:spPr>
          <a:xfrm>
            <a:off x="7032104" y="335699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5" name="Text Placeholder 2"/>
          <p:cNvSpPr>
            <a:spLocks noGrp="1"/>
          </p:cNvSpPr>
          <p:nvPr>
            <p:ph type="body" idx="30"/>
          </p:nvPr>
        </p:nvSpPr>
        <p:spPr>
          <a:xfrm>
            <a:off x="7032104" y="407707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Text Placeholder 2"/>
          <p:cNvSpPr>
            <a:spLocks noGrp="1"/>
          </p:cNvSpPr>
          <p:nvPr>
            <p:ph type="body" idx="31"/>
          </p:nvPr>
        </p:nvSpPr>
        <p:spPr>
          <a:xfrm>
            <a:off x="7032104" y="479715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863" y="333375"/>
            <a:ext cx="6913289" cy="935385"/>
          </a:xfrm>
        </p:spPr>
        <p:txBody>
          <a:bodyPr/>
          <a:lstStyle/>
          <a:p>
            <a:r>
              <a:rPr lang="fi-FI" smtClean="0"/>
              <a:t>Muokkaa perustyyl. napsautt.</a:t>
            </a:r>
            <a:endParaRPr lang="en-US" dirty="0"/>
          </a:p>
        </p:txBody>
      </p:sp>
      <p:sp>
        <p:nvSpPr>
          <p:cNvPr id="3" name="Content Placeholder 2"/>
          <p:cNvSpPr>
            <a:spLocks noGrp="1"/>
          </p:cNvSpPr>
          <p:nvPr>
            <p:ph idx="1"/>
          </p:nvPr>
        </p:nvSpPr>
        <p:spPr>
          <a:xfrm>
            <a:off x="550863" y="1557338"/>
            <a:ext cx="6913289"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08EEF47-4977-48FF-B436-5C7F78218C33}" type="datetime1">
              <a:rPr lang="en-US" smtClean="0"/>
              <a:t>10/11/2017</a:t>
            </a:fld>
            <a:endParaRPr lang="en-US"/>
          </a:p>
        </p:txBody>
      </p:sp>
      <p:sp>
        <p:nvSpPr>
          <p:cNvPr id="5" name="Footer Placeholder 4"/>
          <p:cNvSpPr>
            <a:spLocks noGrp="1"/>
          </p:cNvSpPr>
          <p:nvPr>
            <p:ph type="ftr" sz="quarter" idx="11"/>
          </p:nvPr>
        </p:nvSpPr>
        <p:spPr>
          <a:xfrm>
            <a:off x="2207568" y="6381328"/>
            <a:ext cx="5184576" cy="143297"/>
          </a:xfrm>
        </p:spPr>
        <p:txBody>
          <a:bodyPr/>
          <a:lstStyle/>
          <a:p>
            <a:endParaRPr lang="en-US" dirty="0"/>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2" y="0"/>
            <a:ext cx="4224337"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4" y="1557338"/>
            <a:ext cx="6913561"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D9CCA599-73E7-4BDE-B992-9296B97275EA}"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863" y="333375"/>
            <a:ext cx="9649593" cy="935385"/>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863" y="1557338"/>
            <a:ext cx="11090275" cy="4608512"/>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424" y="6381328"/>
            <a:ext cx="1142184" cy="143297"/>
          </a:xfrm>
          <a:prstGeom prst="rect">
            <a:avLst/>
          </a:prstGeom>
        </p:spPr>
        <p:txBody>
          <a:bodyPr vert="horz" lIns="0" tIns="0" rIns="0" bIns="0" rtlCol="0" anchor="ctr" anchorCtr="0">
            <a:noAutofit/>
          </a:bodyPr>
          <a:lstStyle>
            <a:lvl1pPr algn="l">
              <a:defRPr sz="700">
                <a:solidFill>
                  <a:schemeClr val="accent1"/>
                </a:solidFill>
              </a:defRPr>
            </a:lvl1pPr>
          </a:lstStyle>
          <a:p>
            <a:fld id="{9B1C1E3D-D69A-4074-8978-620A20A49890}" type="datetime1">
              <a:rPr lang="en-US" smtClean="0"/>
              <a:t>10/11/2017</a:t>
            </a:fld>
            <a:endParaRPr lang="en-US" dirty="0"/>
          </a:p>
        </p:txBody>
      </p:sp>
      <p:sp>
        <p:nvSpPr>
          <p:cNvPr id="5" name="Footer Placeholder 4"/>
          <p:cNvSpPr>
            <a:spLocks noGrp="1"/>
          </p:cNvSpPr>
          <p:nvPr>
            <p:ph type="ftr" sz="quarter" idx="3"/>
          </p:nvPr>
        </p:nvSpPr>
        <p:spPr>
          <a:xfrm>
            <a:off x="2207568" y="6381328"/>
            <a:ext cx="9433570" cy="143297"/>
          </a:xfrm>
          <a:prstGeom prst="rect">
            <a:avLst/>
          </a:prstGeom>
        </p:spPr>
        <p:txBody>
          <a:bodyPr vert="horz" lIns="0" tIns="0" rIns="0" bIns="0" rtlCol="0" anchor="ctr" anchorCtr="0">
            <a:noAutofit/>
          </a:bodyPr>
          <a:lstStyle>
            <a:lvl1pPr algn="r">
              <a:defRPr sz="700">
                <a:solidFill>
                  <a:schemeClr val="accent1"/>
                </a:solidFill>
              </a:defRPr>
            </a:lvl1pPr>
          </a:lstStyle>
          <a:p>
            <a:endParaRPr lang="en-US" dirty="0"/>
          </a:p>
        </p:txBody>
      </p:sp>
      <p:sp>
        <p:nvSpPr>
          <p:cNvPr id="6" name="Slide Number Placeholder 5"/>
          <p:cNvSpPr>
            <a:spLocks noGrp="1"/>
          </p:cNvSpPr>
          <p:nvPr>
            <p:ph type="sldNum" sz="quarter" idx="4"/>
          </p:nvPr>
        </p:nvSpPr>
        <p:spPr>
          <a:xfrm>
            <a:off x="542060" y="6381328"/>
            <a:ext cx="225348" cy="143297"/>
          </a:xfrm>
          <a:prstGeom prst="rect">
            <a:avLst/>
          </a:prstGeom>
          <a:solidFill>
            <a:schemeClr val="accent1"/>
          </a:solidFill>
        </p:spPr>
        <p:txBody>
          <a:bodyPr vert="horz" wrap="none" lIns="0" tIns="0" rIns="0" bIns="0" rtlCol="0" anchor="ctr" anchorCtr="0">
            <a:noAutofit/>
          </a:bodyPr>
          <a:lstStyle>
            <a:lvl1pPr algn="ctr">
              <a:defRPr sz="700">
                <a:solidFill>
                  <a:schemeClr val="bg1"/>
                </a:solidFill>
              </a:defRPr>
            </a:lvl1pPr>
          </a:lstStyle>
          <a:p>
            <a:fld id="{DC32CCCC-C653-421F-BB1F-FDB5B5B9DFB5}" type="slidenum">
              <a:rPr lang="en-US" smtClean="0"/>
              <a:pPr/>
              <a:t>‹#›</a:t>
            </a:fld>
            <a:endParaRPr lang="en-US" dirty="0"/>
          </a:p>
        </p:txBody>
      </p:sp>
      <p:sp>
        <p:nvSpPr>
          <p:cNvPr id="12" name="Freeform 6"/>
          <p:cNvSpPr>
            <a:spLocks noChangeAspect="1" noEditPoints="1"/>
          </p:cNvSpPr>
          <p:nvPr/>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c)" hidden="1"/>
          <p:cNvSpPr txBox="1"/>
          <p:nvPr/>
        </p:nvSpPr>
        <p:spPr>
          <a:xfrm>
            <a:off x="11928810" y="6885480"/>
            <a:ext cx="256480"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75" r:id="rId3"/>
    <p:sldLayoutId id="2147483672" r:id="rId4"/>
    <p:sldLayoutId id="2147483668" r:id="rId5"/>
    <p:sldLayoutId id="2147483650" r:id="rId6"/>
    <p:sldLayoutId id="2147483674" r:id="rId7"/>
    <p:sldLayoutId id="2147483659" r:id="rId8"/>
    <p:sldLayoutId id="2147483666" r:id="rId9"/>
    <p:sldLayoutId id="2147483667" r:id="rId10"/>
    <p:sldLayoutId id="2147483678" r:id="rId11"/>
    <p:sldLayoutId id="2147483673" r:id="rId12"/>
    <p:sldLayoutId id="2147483682" r:id="rId13"/>
    <p:sldLayoutId id="2147483651" r:id="rId14"/>
    <p:sldLayoutId id="2147483664" r:id="rId15"/>
    <p:sldLayoutId id="2147483676" r:id="rId16"/>
    <p:sldLayoutId id="2147483661" r:id="rId17"/>
    <p:sldLayoutId id="2147483660" r:id="rId18"/>
    <p:sldLayoutId id="2147483665" r:id="rId19"/>
    <p:sldLayoutId id="2147483677" r:id="rId20"/>
    <p:sldLayoutId id="2147483652" r:id="rId21"/>
    <p:sldLayoutId id="2147483653" r:id="rId22"/>
    <p:sldLayoutId id="2147483656" r:id="rId23"/>
    <p:sldLayoutId id="2147483657" r:id="rId24"/>
    <p:sldLayoutId id="2147483654" r:id="rId25"/>
    <p:sldLayoutId id="2147483658" r:id="rId26"/>
    <p:sldLayoutId id="2147483655" r:id="rId27"/>
    <p:sldLayoutId id="2147483685" r:id="rId28"/>
    <p:sldLayoutId id="2147483686" r:id="rId29"/>
    <p:sldLayoutId id="2147483679" r:id="rId30"/>
    <p:sldLayoutId id="2147483680" r:id="rId31"/>
    <p:sldLayoutId id="2147483681" r:id="rId32"/>
    <p:sldLayoutId id="2147483669" r:id="rId33"/>
    <p:sldLayoutId id="2147483670" r:id="rId34"/>
    <p:sldLayoutId id="2147483671" r:id="rId35"/>
    <p:sldLayoutId id="2147483684" r:id="rId36"/>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266700" indent="-266700" algn="l" defTabSz="914400" rtl="0" eaLnBrk="1" latinLnBrk="0" hangingPunct="1">
        <a:lnSpc>
          <a:spcPct val="110000"/>
        </a:lnSpc>
        <a:spcBef>
          <a:spcPts val="600"/>
        </a:spcBef>
        <a:buClr>
          <a:schemeClr val="accent1"/>
        </a:buClr>
        <a:buFont typeface="Wingdings" panose="05000000000000000000" pitchFamily="2" charset="2"/>
        <a:buChar char="§"/>
        <a:defRPr sz="2400" kern="1200">
          <a:solidFill>
            <a:schemeClr val="tx1"/>
          </a:solidFill>
          <a:latin typeface="+mn-lt"/>
          <a:ea typeface="+mn-ea"/>
          <a:cs typeface="+mn-cs"/>
        </a:defRPr>
      </a:lvl1pPr>
      <a:lvl2pPr marL="539750" indent="-273050" algn="l" defTabSz="914400" rtl="0" eaLnBrk="1" latinLnBrk="0" hangingPunct="1">
        <a:lnSpc>
          <a:spcPct val="110000"/>
        </a:lnSpc>
        <a:spcBef>
          <a:spcPts val="600"/>
        </a:spcBef>
        <a:buClr>
          <a:schemeClr val="accent1"/>
        </a:buClr>
        <a:buFont typeface="Arial" panose="020B0604020202020204" pitchFamily="34" charset="0"/>
        <a:buChar char="–"/>
        <a:defRPr sz="2000" kern="1200">
          <a:solidFill>
            <a:schemeClr val="tx1"/>
          </a:solidFill>
          <a:latin typeface="+mn-lt"/>
          <a:ea typeface="+mn-ea"/>
          <a:cs typeface="+mn-cs"/>
        </a:defRPr>
      </a:lvl2pPr>
      <a:lvl3pPr marL="806450" indent="-266700" algn="l" defTabSz="914400" rtl="0" eaLnBrk="1" latinLnBrk="0" hangingPunct="1">
        <a:lnSpc>
          <a:spcPct val="110000"/>
        </a:lnSpc>
        <a:spcBef>
          <a:spcPts val="600"/>
        </a:spcBef>
        <a:buClr>
          <a:schemeClr val="accent1"/>
        </a:buClr>
        <a:buFont typeface="Wingdings" panose="05000000000000000000" pitchFamily="2" charset="2"/>
        <a:buChar char="§"/>
        <a:defRPr sz="1800" kern="1200">
          <a:solidFill>
            <a:schemeClr val="tx1"/>
          </a:solidFill>
          <a:latin typeface="+mn-lt"/>
          <a:ea typeface="+mn-ea"/>
          <a:cs typeface="+mn-cs"/>
        </a:defRPr>
      </a:lvl3pPr>
      <a:lvl4pPr marL="1071563" indent="-265113" algn="l" defTabSz="914400" rtl="0" eaLnBrk="1" latinLnBrk="0" hangingPunct="1">
        <a:lnSpc>
          <a:spcPct val="110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346200" indent="-274638" algn="l" defTabSz="914400" rtl="0" eaLnBrk="1" latinLnBrk="0" hangingPunct="1">
        <a:lnSpc>
          <a:spcPct val="110000"/>
        </a:lnSpc>
        <a:spcBef>
          <a:spcPts val="600"/>
        </a:spcBef>
        <a:buClr>
          <a:schemeClr val="accent1"/>
        </a:buClr>
        <a:buFont typeface="Wingdings" panose="05000000000000000000" pitchFamily="2" charset="2"/>
        <a:buChar char="§"/>
        <a:defRPr sz="1400" kern="1200">
          <a:solidFill>
            <a:schemeClr val="tx1"/>
          </a:solidFill>
          <a:latin typeface="+mn-lt"/>
          <a:ea typeface="+mn-ea"/>
          <a:cs typeface="+mn-cs"/>
        </a:defRPr>
      </a:lvl5pPr>
      <a:lvl6pPr marL="161290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6pPr>
      <a:lvl7pPr marL="1878013" indent="-265113"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7pPr>
      <a:lvl8pPr marL="2152650" indent="-274638"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8pPr>
      <a:lvl9pPr marL="241935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vero.fi/sv/skatteforvaltningen/kontakta-oss/blanketter/beskrivning/5_skattedeklaration_for_naringsverksamh/"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sv-FI" dirty="0"/>
              <a:t>Inkomstbeskattning av enskilda näringsidkare</a:t>
            </a:r>
            <a:endParaRPr lang="fi-FI" dirty="0"/>
          </a:p>
        </p:txBody>
      </p:sp>
      <p:sp>
        <p:nvSpPr>
          <p:cNvPr id="3" name="Alaotsikko 2"/>
          <p:cNvSpPr>
            <a:spLocks noGrp="1"/>
          </p:cNvSpPr>
          <p:nvPr>
            <p:ph type="subTitle" idx="1"/>
          </p:nvPr>
        </p:nvSpPr>
        <p:spPr/>
        <p:txBody>
          <a:bodyPr/>
          <a:lstStyle/>
          <a:p>
            <a:r>
              <a:rPr lang="sv-FI" kern="0" dirty="0">
                <a:solidFill>
                  <a:schemeClr val="tx2"/>
                </a:solidFill>
              </a:rPr>
              <a:t>Skatteförvaltningen</a:t>
            </a:r>
            <a:endParaRPr lang="fi-FI" dirty="0"/>
          </a:p>
        </p:txBody>
      </p:sp>
      <p:sp>
        <p:nvSpPr>
          <p:cNvPr id="4" name="Dian numeron paikkamerkki 3"/>
          <p:cNvSpPr>
            <a:spLocks noGrp="1"/>
          </p:cNvSpPr>
          <p:nvPr>
            <p:ph type="sldNum" sz="quarter" idx="12"/>
          </p:nvPr>
        </p:nvSpPr>
        <p:spPr/>
        <p:txBody>
          <a:bodyPr/>
          <a:lstStyle/>
          <a:p>
            <a:fld id="{DC32CCCC-C653-421F-BB1F-FDB5B5B9DFB5}" type="slidenum">
              <a:rPr lang="en-US" smtClean="0"/>
              <a:pPr/>
              <a:t>1</a:t>
            </a:fld>
            <a:endParaRPr lang="en-US"/>
          </a:p>
        </p:txBody>
      </p:sp>
    </p:spTree>
    <p:extLst>
      <p:ext uri="{BB962C8B-B14F-4D97-AF65-F5344CB8AC3E}">
        <p14:creationId xmlns:p14="http://schemas.microsoft.com/office/powerpoint/2010/main" val="32492236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a:t>Delning av företagsinkomst mellan </a:t>
            </a:r>
            <a:r>
              <a:rPr lang="sv-FI" dirty="0" smtClean="0"/>
              <a:t>makar 1/2</a:t>
            </a:r>
            <a:endParaRPr lang="fi-FI" dirty="0"/>
          </a:p>
        </p:txBody>
      </p:sp>
      <p:sp>
        <p:nvSpPr>
          <p:cNvPr id="3" name="Sisällön paikkamerkki 2"/>
          <p:cNvSpPr>
            <a:spLocks noGrp="1"/>
          </p:cNvSpPr>
          <p:nvPr>
            <p:ph idx="1"/>
          </p:nvPr>
        </p:nvSpPr>
        <p:spPr/>
        <p:txBody>
          <a:bodyPr/>
          <a:lstStyle/>
          <a:p>
            <a:r>
              <a:rPr lang="sv-FI" dirty="0"/>
              <a:t>När en rörelseidkare eller yrkesutövare bedriver näringsverksamhet tillsammans med en make/maka eller om maken/makan deltar i makens/makans näringsverksamhet, delas företagsinkomsten mellan makarna i beskattningen. </a:t>
            </a:r>
          </a:p>
          <a:p>
            <a:r>
              <a:rPr lang="sv-FI" dirty="0"/>
              <a:t>Företagsinkomstens förvärvsandel delas mellan makarna i ett förhållande som fastställs utifrån deras arbetsinsats. </a:t>
            </a:r>
          </a:p>
          <a:p>
            <a:r>
              <a:rPr lang="sv-FI" dirty="0"/>
              <a:t>Kapitalinkomstandelen delas mellan makarna utifrån de andelar som de har i den nettoförmögenhet som hör till verksamheten</a:t>
            </a:r>
            <a:r>
              <a:rPr lang="sv-FI" dirty="0">
                <a:ln w="10541" cmpd="sng">
                  <a:solidFill>
                    <a:schemeClr val="accent1">
                      <a:shade val="88000"/>
                      <a:satMod val="110000"/>
                    </a:schemeClr>
                  </a:solidFill>
                  <a:prstDash val="solid"/>
                </a:ln>
              </a:rPr>
              <a:t>. </a:t>
            </a:r>
            <a:r>
              <a:rPr lang="sv-FI" dirty="0"/>
              <a:t>Det förmodas att makarnas andelar är lika stora om de inte lägger fram en annan utredning om ärendet. </a:t>
            </a:r>
          </a:p>
          <a:p>
            <a:endParaRPr lang="fi-FI" dirty="0"/>
          </a:p>
        </p:txBody>
      </p:sp>
      <p:sp>
        <p:nvSpPr>
          <p:cNvPr id="4" name="Dian numeron paikkamerkki 3"/>
          <p:cNvSpPr>
            <a:spLocks noGrp="1"/>
          </p:cNvSpPr>
          <p:nvPr>
            <p:ph type="sldNum" sz="quarter" idx="12"/>
          </p:nvPr>
        </p:nvSpPr>
        <p:spPr/>
        <p:txBody>
          <a:bodyPr/>
          <a:lstStyle/>
          <a:p>
            <a:fld id="{DC32CCCC-C653-421F-BB1F-FDB5B5B9DFB5}" type="slidenum">
              <a:rPr lang="en-US" smtClean="0"/>
              <a:t>10</a:t>
            </a:fld>
            <a:endParaRPr lang="en-US"/>
          </a:p>
        </p:txBody>
      </p:sp>
    </p:spTree>
    <p:extLst>
      <p:ext uri="{BB962C8B-B14F-4D97-AF65-F5344CB8AC3E}">
        <p14:creationId xmlns:p14="http://schemas.microsoft.com/office/powerpoint/2010/main" val="4248390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fld id="{9C091893-83F1-4D95-83E4-1888D38CF945}" type="slidenum">
              <a:rPr lang="fi-FI" smtClean="0"/>
              <a:pPr/>
              <a:t>11</a:t>
            </a:fld>
            <a:endParaRPr lang="sv-FI" dirty="0"/>
          </a:p>
        </p:txBody>
      </p:sp>
      <p:sp>
        <p:nvSpPr>
          <p:cNvPr id="2" name="Otsikko 1"/>
          <p:cNvSpPr>
            <a:spLocks noGrp="1"/>
          </p:cNvSpPr>
          <p:nvPr>
            <p:ph type="title" idx="4294967295"/>
          </p:nvPr>
        </p:nvSpPr>
        <p:spPr>
          <a:xfrm>
            <a:off x="407368" y="193613"/>
            <a:ext cx="11784632" cy="612775"/>
          </a:xfrm>
        </p:spPr>
        <p:txBody>
          <a:bodyPr/>
          <a:lstStyle/>
          <a:p>
            <a:pPr algn="ctr"/>
            <a:r>
              <a:rPr lang="sv-FI" sz="2800" dirty="0" smtClean="0"/>
              <a:t>Delning av företagsinkomst mellan makar 2/2</a:t>
            </a:r>
            <a:endParaRPr lang="sv-FI" sz="2800" dirty="0">
              <a:solidFill>
                <a:srgbClr val="D58B00"/>
              </a:solidFill>
            </a:endParaRPr>
          </a:p>
        </p:txBody>
      </p:sp>
      <p:sp>
        <p:nvSpPr>
          <p:cNvPr id="22" name="Suorakulmio 21"/>
          <p:cNvSpPr/>
          <p:nvPr/>
        </p:nvSpPr>
        <p:spPr bwMode="auto">
          <a:xfrm>
            <a:off x="-48683" y="836712"/>
            <a:ext cx="12192000" cy="720080"/>
          </a:xfrm>
          <a:prstGeom prst="rect">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FI" dirty="0" smtClean="0">
                <a:solidFill>
                  <a:schemeClr val="accent4"/>
                </a:solidFill>
              </a:rPr>
              <a:t>RESULTATET AV NÄRINGSVERKSAMHETEN</a:t>
            </a:r>
            <a:endParaRPr lang="sv-FI" b="0" dirty="0" smtClean="0">
              <a:solidFill>
                <a:schemeClr val="accent4"/>
              </a:solidFill>
            </a:endParaRPr>
          </a:p>
        </p:txBody>
      </p:sp>
      <p:sp>
        <p:nvSpPr>
          <p:cNvPr id="25" name="Ellipsi 24"/>
          <p:cNvSpPr/>
          <p:nvPr/>
        </p:nvSpPr>
        <p:spPr bwMode="auto">
          <a:xfrm>
            <a:off x="4271798" y="1844824"/>
            <a:ext cx="4224469" cy="792088"/>
          </a:xfrm>
          <a:prstGeom prst="ellipse">
            <a:avLst/>
          </a:prstGeom>
          <a:solidFill>
            <a:srgbClr val="E6E6E6"/>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0" i="0" u="none" strike="noStrike" cap="none" normalizeH="0" baseline="0" dirty="0" smtClean="0">
                <a:ln>
                  <a:noFill/>
                </a:ln>
                <a:effectLst/>
                <a:latin typeface="Arial" charset="0"/>
              </a:rPr>
              <a:t>FÖRLUSTER UNDER </a:t>
            </a:r>
          </a:p>
          <a:p>
            <a:pPr marL="0" marR="0" indent="0" algn="ctr" defTabSz="914400" rtl="0" eaLnBrk="1" fontAlgn="base" latinLnBrk="0" hangingPunct="1">
              <a:lnSpc>
                <a:spcPct val="100000"/>
              </a:lnSpc>
              <a:spcBef>
                <a:spcPct val="0"/>
              </a:spcBef>
              <a:spcAft>
                <a:spcPct val="0"/>
              </a:spcAft>
              <a:buClrTx/>
              <a:buSzTx/>
              <a:buFontTx/>
              <a:buNone/>
              <a:tabLst/>
            </a:pPr>
            <a:r>
              <a:rPr lang="sv-FI" b="0" dirty="0" smtClean="0"/>
              <a:t>TIDIGARE ÅR</a:t>
            </a:r>
            <a:endParaRPr kumimoji="0" lang="sv-FI" sz="1800" b="0" i="0" u="none" strike="noStrike" cap="none" normalizeH="0" baseline="0" dirty="0" smtClean="0">
              <a:ln>
                <a:noFill/>
              </a:ln>
              <a:effectLst/>
              <a:latin typeface="Arial" charset="0"/>
            </a:endParaRPr>
          </a:p>
        </p:txBody>
      </p:sp>
      <p:sp>
        <p:nvSpPr>
          <p:cNvPr id="28" name="Suorakulmio 27"/>
          <p:cNvSpPr/>
          <p:nvPr/>
        </p:nvSpPr>
        <p:spPr bwMode="auto">
          <a:xfrm>
            <a:off x="2148034" y="2924944"/>
            <a:ext cx="8388460" cy="792088"/>
          </a:xfrm>
          <a:prstGeom prst="rect">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i="0" u="none" strike="noStrike" cap="none" normalizeH="0" baseline="0" dirty="0" smtClean="0">
                <a:ln>
                  <a:noFill/>
                </a:ln>
                <a:effectLst/>
                <a:latin typeface="Arial" charset="0"/>
              </a:rPr>
              <a:t>FÖRETAGSINKOMST SOM SKA DELAS</a:t>
            </a:r>
          </a:p>
          <a:p>
            <a:pPr algn="ctr"/>
            <a:r>
              <a:rPr lang="sv-FI" b="0" dirty="0">
                <a:latin typeface="Arial" charset="0"/>
              </a:rPr>
              <a:t> </a:t>
            </a:r>
            <a:r>
              <a:rPr lang="sv-FI" b="0" dirty="0" smtClean="0">
                <a:latin typeface="Arial" charset="0"/>
              </a:rPr>
              <a:t>(delas in utifrån </a:t>
            </a:r>
            <a:r>
              <a:rPr lang="sv-FI" b="0" dirty="0"/>
              <a:t>nettoförmögenheten under föregående </a:t>
            </a:r>
            <a:r>
              <a:rPr lang="sv-FI" b="0" dirty="0" smtClean="0"/>
              <a:t>år)</a:t>
            </a:r>
            <a:endParaRPr lang="sv-FI" b="0" dirty="0">
              <a:latin typeface="Arial" charset="0"/>
            </a:endParaRPr>
          </a:p>
        </p:txBody>
      </p:sp>
      <p:sp>
        <p:nvSpPr>
          <p:cNvPr id="29" name="Pyöristetty suorakulmio 28"/>
          <p:cNvSpPr/>
          <p:nvPr/>
        </p:nvSpPr>
        <p:spPr bwMode="auto">
          <a:xfrm>
            <a:off x="623392" y="4005064"/>
            <a:ext cx="5520613" cy="847462"/>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FI" b="0" dirty="0"/>
              <a:t>KAPITALINKOMST</a:t>
            </a:r>
          </a:p>
          <a:p>
            <a:pPr algn="ctr"/>
            <a:r>
              <a:rPr lang="sv-FI" sz="1400" b="0" dirty="0"/>
              <a:t>(20 % eller</a:t>
            </a:r>
            <a:r>
              <a:rPr lang="sv-FI" sz="1400" b="0" dirty="0" smtClean="0"/>
              <a:t> på krav av den skattskyldige 10 %</a:t>
            </a:r>
          </a:p>
          <a:p>
            <a:pPr algn="ctr"/>
            <a:r>
              <a:rPr lang="sv-FI" sz="1400" b="0" dirty="0"/>
              <a:t>av nettoförmögenheten), av vilken</a:t>
            </a:r>
          </a:p>
        </p:txBody>
      </p:sp>
      <p:sp>
        <p:nvSpPr>
          <p:cNvPr id="30" name="Pyöristetty suorakulmio 29"/>
          <p:cNvSpPr/>
          <p:nvPr/>
        </p:nvSpPr>
        <p:spPr bwMode="auto">
          <a:xfrm>
            <a:off x="6480043" y="4005064"/>
            <a:ext cx="5280587" cy="847462"/>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FI" b="0" dirty="0"/>
              <a:t>FÖRVÄRVSINKOMST</a:t>
            </a:r>
          </a:p>
          <a:p>
            <a:pPr algn="ctr"/>
            <a:r>
              <a:rPr lang="sv-FI" sz="1400" b="0" dirty="0"/>
              <a:t>(den återstående andelen eller i sin helhet </a:t>
            </a:r>
          </a:p>
          <a:p>
            <a:pPr algn="ctr"/>
            <a:r>
              <a:rPr lang="sv-FI" sz="1400" b="0" dirty="0"/>
              <a:t>om den skattskyldige framför en sådan begäran)</a:t>
            </a:r>
          </a:p>
        </p:txBody>
      </p:sp>
      <p:sp>
        <p:nvSpPr>
          <p:cNvPr id="31" name="Suorakulmio 30"/>
          <p:cNvSpPr/>
          <p:nvPr/>
        </p:nvSpPr>
        <p:spPr bwMode="auto">
          <a:xfrm>
            <a:off x="623391" y="5289603"/>
            <a:ext cx="2760308" cy="806763"/>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algn="ctr"/>
            <a:r>
              <a:rPr lang="sv-FI" b="0" dirty="0" smtClean="0">
                <a:solidFill>
                  <a:schemeClr val="tx1"/>
                </a:solidFill>
                <a:latin typeface="Arial" charset="0"/>
              </a:rPr>
              <a:t>FÖRETAGARENS</a:t>
            </a:r>
            <a:endParaRPr lang="sv-FI" b="0" dirty="0" smtClean="0"/>
          </a:p>
          <a:p>
            <a:pPr algn="ctr"/>
            <a:r>
              <a:rPr lang="sv-FI" b="0" dirty="0" smtClean="0">
                <a:solidFill>
                  <a:schemeClr val="tx1"/>
                </a:solidFill>
                <a:latin typeface="Arial" charset="0"/>
              </a:rPr>
              <a:t>ANDEL</a:t>
            </a:r>
            <a:endParaRPr lang="sv-FI" b="0" dirty="0">
              <a:solidFill>
                <a:schemeClr val="tx1"/>
              </a:solidFill>
              <a:latin typeface="Arial" charset="0"/>
            </a:endParaRPr>
          </a:p>
        </p:txBody>
      </p:sp>
      <p:sp>
        <p:nvSpPr>
          <p:cNvPr id="32" name="Suorakulmio 31"/>
          <p:cNvSpPr/>
          <p:nvPr/>
        </p:nvSpPr>
        <p:spPr bwMode="auto">
          <a:xfrm>
            <a:off x="3383700" y="5301208"/>
            <a:ext cx="2760307" cy="792088"/>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algn="ctr"/>
            <a:r>
              <a:rPr lang="sv-FI" b="0" dirty="0" smtClean="0">
                <a:solidFill>
                  <a:schemeClr val="tx1"/>
                </a:solidFill>
                <a:latin typeface="Arial" charset="0"/>
              </a:rPr>
              <a:t>MAKENS/MAKANS</a:t>
            </a:r>
            <a:endParaRPr lang="sv-FI" b="0" dirty="0">
              <a:solidFill>
                <a:schemeClr val="tx1"/>
              </a:solidFill>
              <a:latin typeface="Arial" charset="0"/>
            </a:endParaRPr>
          </a:p>
          <a:p>
            <a:pPr algn="ctr"/>
            <a:r>
              <a:rPr lang="sv-FI" b="0" dirty="0"/>
              <a:t>ANDEL</a:t>
            </a:r>
            <a:endParaRPr lang="sv-FI" b="0" dirty="0">
              <a:solidFill>
                <a:schemeClr val="tx1"/>
              </a:solidFill>
              <a:latin typeface="Arial" charset="0"/>
            </a:endParaRPr>
          </a:p>
        </p:txBody>
      </p:sp>
      <p:sp>
        <p:nvSpPr>
          <p:cNvPr id="33" name="Suorakulmio 32"/>
          <p:cNvSpPr/>
          <p:nvPr/>
        </p:nvSpPr>
        <p:spPr bwMode="auto">
          <a:xfrm>
            <a:off x="6480043" y="5289603"/>
            <a:ext cx="2640293" cy="806763"/>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algn="ctr"/>
            <a:r>
              <a:rPr lang="sv-FI" b="0" dirty="0" smtClean="0">
                <a:solidFill>
                  <a:schemeClr val="tx1"/>
                </a:solidFill>
                <a:latin typeface="Arial" charset="0"/>
              </a:rPr>
              <a:t>FÖRETAGARENS</a:t>
            </a:r>
            <a:endParaRPr lang="sv-FI" b="0" dirty="0">
              <a:solidFill>
                <a:schemeClr val="tx1"/>
              </a:solidFill>
              <a:latin typeface="Arial" charset="0"/>
            </a:endParaRPr>
          </a:p>
          <a:p>
            <a:pPr algn="ctr"/>
            <a:r>
              <a:rPr lang="sv-FI" b="0" dirty="0"/>
              <a:t>ANDEL</a:t>
            </a:r>
            <a:endParaRPr lang="sv-FI" b="0" dirty="0">
              <a:solidFill>
                <a:schemeClr val="tx1"/>
              </a:solidFill>
              <a:latin typeface="Arial" charset="0"/>
            </a:endParaRPr>
          </a:p>
        </p:txBody>
      </p:sp>
      <p:sp>
        <p:nvSpPr>
          <p:cNvPr id="34" name="Suorakulmio 33"/>
          <p:cNvSpPr/>
          <p:nvPr/>
        </p:nvSpPr>
        <p:spPr bwMode="auto">
          <a:xfrm>
            <a:off x="9120336" y="5289603"/>
            <a:ext cx="2640293" cy="806763"/>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algn="ctr"/>
            <a:r>
              <a:rPr lang="sv-FI" b="0" dirty="0" smtClean="0">
                <a:solidFill>
                  <a:schemeClr val="tx1"/>
                </a:solidFill>
                <a:latin typeface="Arial" charset="0"/>
              </a:rPr>
              <a:t>MAKENS/MAKANS</a:t>
            </a:r>
            <a:endParaRPr lang="sv-FI" b="0" dirty="0">
              <a:solidFill>
                <a:schemeClr val="tx1"/>
              </a:solidFill>
              <a:latin typeface="Arial" charset="0"/>
            </a:endParaRPr>
          </a:p>
          <a:p>
            <a:pPr algn="ctr"/>
            <a:r>
              <a:rPr lang="sv-FI" b="0" dirty="0"/>
              <a:t>ANDEL</a:t>
            </a:r>
            <a:endParaRPr lang="sv-FI" b="0" dirty="0">
              <a:solidFill>
                <a:schemeClr val="tx1"/>
              </a:solidFill>
              <a:latin typeface="Arial" charset="0"/>
            </a:endParaRPr>
          </a:p>
        </p:txBody>
      </p:sp>
      <p:cxnSp>
        <p:nvCxnSpPr>
          <p:cNvPr id="48" name="Suora nuoliyhdysviiva 47"/>
          <p:cNvCxnSpPr/>
          <p:nvPr/>
        </p:nvCxnSpPr>
        <p:spPr bwMode="auto">
          <a:xfrm>
            <a:off x="3791744"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cxnSp>
        <p:nvCxnSpPr>
          <p:cNvPr id="50" name="Suora nuoliyhdysviiva 49"/>
          <p:cNvCxnSpPr/>
          <p:nvPr/>
        </p:nvCxnSpPr>
        <p:spPr bwMode="auto">
          <a:xfrm>
            <a:off x="8496267"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sp>
        <p:nvSpPr>
          <p:cNvPr id="3" name="Tekstiruutu 2"/>
          <p:cNvSpPr txBox="1"/>
          <p:nvPr/>
        </p:nvSpPr>
        <p:spPr>
          <a:xfrm>
            <a:off x="3826974" y="1844824"/>
            <a:ext cx="356188" cy="707886"/>
          </a:xfrm>
          <a:prstGeom prst="rect">
            <a:avLst/>
          </a:prstGeom>
          <a:noFill/>
        </p:spPr>
        <p:txBody>
          <a:bodyPr wrap="none" rtlCol="0">
            <a:spAutoFit/>
          </a:bodyPr>
          <a:lstStyle/>
          <a:p>
            <a:r>
              <a:rPr lang="sv-FI" sz="4000" b="0" dirty="0" smtClean="0"/>
              <a:t>-</a:t>
            </a:r>
            <a:endParaRPr lang="sv-FI" sz="4000" b="0" dirty="0"/>
          </a:p>
        </p:txBody>
      </p:sp>
      <p:sp>
        <p:nvSpPr>
          <p:cNvPr id="23" name="Tekstiruutu 22"/>
          <p:cNvSpPr txBox="1"/>
          <p:nvPr/>
        </p:nvSpPr>
        <p:spPr>
          <a:xfrm>
            <a:off x="1295467" y="2924944"/>
            <a:ext cx="484428" cy="707886"/>
          </a:xfrm>
          <a:prstGeom prst="rect">
            <a:avLst/>
          </a:prstGeom>
          <a:noFill/>
        </p:spPr>
        <p:txBody>
          <a:bodyPr wrap="none" rtlCol="0">
            <a:spAutoFit/>
          </a:bodyPr>
          <a:lstStyle/>
          <a:p>
            <a:r>
              <a:rPr lang="sv-FI" sz="4000" b="0" dirty="0" smtClean="0"/>
              <a:t>=</a:t>
            </a:r>
            <a:endParaRPr lang="sv-FI" sz="4000" b="0" dirty="0"/>
          </a:p>
        </p:txBody>
      </p:sp>
      <p:cxnSp>
        <p:nvCxnSpPr>
          <p:cNvPr id="17" name="Kulmayhdysviiva 16"/>
          <p:cNvCxnSpPr>
            <a:stCxn id="29" idx="2"/>
            <a:endCxn id="31" idx="0"/>
          </p:cNvCxnSpPr>
          <p:nvPr/>
        </p:nvCxnSpPr>
        <p:spPr bwMode="auto">
          <a:xfrm rot="5400000">
            <a:off x="2475085" y="4380989"/>
            <a:ext cx="437076" cy="1380153"/>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Kulmayhdysviiva 18"/>
          <p:cNvCxnSpPr/>
          <p:nvPr/>
        </p:nvCxnSpPr>
        <p:spPr bwMode="auto">
          <a:xfrm rot="16200000" flipH="1">
            <a:off x="3921445" y="4380403"/>
            <a:ext cx="304665" cy="1380155"/>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Kulmayhdysviiva 20"/>
          <p:cNvCxnSpPr>
            <a:stCxn id="30" idx="2"/>
            <a:endCxn id="33" idx="0"/>
          </p:cNvCxnSpPr>
          <p:nvPr/>
        </p:nvCxnSpPr>
        <p:spPr bwMode="auto">
          <a:xfrm rot="5400000">
            <a:off x="8241725" y="4410991"/>
            <a:ext cx="437076" cy="1320147"/>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Kulmayhdysviiva 25"/>
          <p:cNvCxnSpPr>
            <a:stCxn id="30" idx="2"/>
            <a:endCxn id="34" idx="0"/>
          </p:cNvCxnSpPr>
          <p:nvPr/>
        </p:nvCxnSpPr>
        <p:spPr bwMode="auto">
          <a:xfrm rot="16200000" flipH="1">
            <a:off x="9561871" y="4410991"/>
            <a:ext cx="437076" cy="1320147"/>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018382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Beskattning av kapitalinkomster och förvärvsinkomster</a:t>
            </a:r>
            <a:endParaRPr lang="sv-FI" dirty="0"/>
          </a:p>
        </p:txBody>
      </p:sp>
      <p:sp>
        <p:nvSpPr>
          <p:cNvPr id="3" name="Sisällön paikkamerkki 2"/>
          <p:cNvSpPr>
            <a:spLocks noGrp="1"/>
          </p:cNvSpPr>
          <p:nvPr>
            <p:ph idx="1"/>
          </p:nvPr>
        </p:nvSpPr>
        <p:spPr>
          <a:xfrm>
            <a:off x="623392" y="1556792"/>
            <a:ext cx="11162208" cy="4463008"/>
          </a:xfrm>
        </p:spPr>
        <p:txBody>
          <a:bodyPr>
            <a:normAutofit/>
          </a:bodyPr>
          <a:lstStyle/>
          <a:p>
            <a:pPr fontAlgn="auto"/>
            <a:r>
              <a:rPr lang="sv-FI" sz="2400" b="0" dirty="0" smtClean="0"/>
              <a:t>Kapitalinkomstandelen av företagsinkomsten läggs till i övriga kapitalinkomster för rörelseidkaren eller yrkesutövaren.</a:t>
            </a:r>
          </a:p>
          <a:p>
            <a:pPr fontAlgn="auto"/>
            <a:r>
              <a:rPr lang="sv-FI" sz="2400" b="0" dirty="0" smtClean="0"/>
              <a:t>Förvärvsinkomstandelen av företagsinkomsten läggs å sin sida till i övriga förvärvsinkomster för rörelseidkaren eller yrkesutövaren.</a:t>
            </a:r>
          </a:p>
          <a:p>
            <a:pPr fontAlgn="auto"/>
            <a:r>
              <a:rPr lang="sv-FI" sz="2400" b="0" dirty="0" smtClean="0"/>
              <a:t>Den skattepliktiga förvärvsinkomsten är föremål för en statlig inkomstskatt enligt den progressiva inkomstskatteskalan, kommunalskatt och eventuell kyrkoskatt.</a:t>
            </a:r>
          </a:p>
          <a:p>
            <a:pPr fontAlgn="auto"/>
            <a:endParaRPr lang="sv-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12</a:t>
            </a:fld>
            <a:endParaRPr lang="sv-FI"/>
          </a:p>
        </p:txBody>
      </p:sp>
    </p:spTree>
    <p:extLst>
      <p:ext uri="{BB962C8B-B14F-4D97-AF65-F5344CB8AC3E}">
        <p14:creationId xmlns:p14="http://schemas.microsoft.com/office/powerpoint/2010/main" val="4025087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Förskottsuppbörd av skatt under skatteåret</a:t>
            </a:r>
            <a:endParaRPr lang="sv-FI" dirty="0"/>
          </a:p>
        </p:txBody>
      </p:sp>
      <p:sp>
        <p:nvSpPr>
          <p:cNvPr id="3" name="Sisällön paikkamerkki 2"/>
          <p:cNvSpPr>
            <a:spLocks noGrp="1"/>
          </p:cNvSpPr>
          <p:nvPr>
            <p:ph idx="1"/>
          </p:nvPr>
        </p:nvSpPr>
        <p:spPr/>
        <p:txBody>
          <a:bodyPr>
            <a:normAutofit/>
          </a:bodyPr>
          <a:lstStyle/>
          <a:p>
            <a:pPr fontAlgn="auto"/>
            <a:r>
              <a:rPr lang="sv-FI" b="0" dirty="0"/>
              <a:t>Förskottsinnehållning på inkomster av en rörelseidkares eller yrkesutövares näringsverksamhet verkställs i allmänhet som förskottsuppbörd. </a:t>
            </a:r>
          </a:p>
          <a:p>
            <a:pPr fontAlgn="auto"/>
            <a:r>
              <a:rPr lang="sv-FI" b="0" dirty="0"/>
              <a:t>Vid förskottsuppbörd fastställer Skatteförvaltningen en förskottsskatt, dvs. det förskott som på förhand ska betalas av en rörelseidkare eller yrkesutövare. </a:t>
            </a:r>
            <a:endParaRPr lang="sv-FI" b="0" dirty="0" smtClean="0"/>
          </a:p>
          <a:p>
            <a:pPr fontAlgn="auto"/>
            <a:r>
              <a:rPr lang="sv-FI" b="0" dirty="0" smtClean="0"/>
              <a:t>Förskottsbeloppet grundar sig på näringsverksamhetens skattepliktiga resultat.</a:t>
            </a:r>
          </a:p>
          <a:p>
            <a:pPr fontAlgn="auto"/>
            <a:r>
              <a:rPr lang="sv-FI" b="0" dirty="0" smtClean="0"/>
              <a:t>Förskotten ska så noggrant som möjligt motsvara den slutliga skatten för skatteåret.</a:t>
            </a:r>
          </a:p>
          <a:p>
            <a:pPr fontAlgn="auto"/>
            <a:endParaRPr lang="sv-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13</a:t>
            </a:fld>
            <a:endParaRPr lang="sv-FI"/>
          </a:p>
        </p:txBody>
      </p:sp>
    </p:spTree>
    <p:extLst>
      <p:ext uri="{BB962C8B-B14F-4D97-AF65-F5344CB8AC3E}">
        <p14:creationId xmlns:p14="http://schemas.microsoft.com/office/powerpoint/2010/main" val="3546275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0" y="152400"/>
            <a:ext cx="11156619" cy="972344"/>
          </a:xfrm>
        </p:spPr>
        <p:txBody>
          <a:bodyPr/>
          <a:lstStyle/>
          <a:p>
            <a:r>
              <a:rPr lang="sv-FI" dirty="0" smtClean="0"/>
              <a:t>Privata uttag och privata placeringar</a:t>
            </a:r>
            <a:endParaRPr lang="sv-FI" dirty="0"/>
          </a:p>
        </p:txBody>
      </p:sp>
      <p:graphicFrame>
        <p:nvGraphicFramePr>
          <p:cNvPr id="6" name="Sisällön paikkamerkki 5"/>
          <p:cNvGraphicFramePr>
            <a:graphicFrameLocks noGrp="1"/>
          </p:cNvGraphicFramePr>
          <p:nvPr>
            <p:ph idx="1"/>
            <p:extLst>
              <p:ext uri="{D42A27DB-BD31-4B8C-83A1-F6EECF244321}">
                <p14:modId xmlns:p14="http://schemas.microsoft.com/office/powerpoint/2010/main" val="3310144323"/>
              </p:ext>
            </p:extLst>
          </p:nvPr>
        </p:nvGraphicFramePr>
        <p:xfrm>
          <a:off x="623392" y="1341440"/>
          <a:ext cx="11162208" cy="3221433"/>
        </p:xfrm>
        <a:graphic>
          <a:graphicData uri="http://schemas.openxmlformats.org/drawingml/2006/table">
            <a:tbl>
              <a:tblPr firstRow="1" bandRow="1">
                <a:tableStyleId>{5C22544A-7EE6-4342-B048-85BDC9FD1C3A}</a:tableStyleId>
              </a:tblPr>
              <a:tblGrid>
                <a:gridCol w="2790552"/>
                <a:gridCol w="2790552"/>
                <a:gridCol w="2790552"/>
                <a:gridCol w="2790552"/>
              </a:tblGrid>
              <a:tr h="935433">
                <a:tc>
                  <a:txBody>
                    <a:bodyPr/>
                    <a:lstStyle/>
                    <a:p>
                      <a:r>
                        <a:rPr dirty="0" err="1"/>
                        <a:t>Privat</a:t>
                      </a:r>
                      <a:r>
                        <a:rPr dirty="0"/>
                        <a:t> </a:t>
                      </a:r>
                      <a:r>
                        <a:rPr dirty="0" err="1"/>
                        <a:t>uttag</a:t>
                      </a:r>
                      <a:r>
                        <a:rPr dirty="0"/>
                        <a:t> </a:t>
                      </a:r>
                      <a:r>
                        <a:rPr dirty="0" err="1"/>
                        <a:t>av</a:t>
                      </a:r>
                      <a:r>
                        <a:rPr dirty="0"/>
                        <a:t> </a:t>
                      </a:r>
                      <a:r>
                        <a:rPr dirty="0" err="1"/>
                        <a:t>penningmedel</a:t>
                      </a:r>
                      <a:r>
                        <a:rPr dirty="0"/>
                        <a:t> </a:t>
                      </a:r>
                      <a:endParaRPr lang="sv-FI" dirty="0"/>
                    </a:p>
                  </a:txBody>
                  <a:tcPr marL="121920" marR="121920"/>
                </a:tc>
                <a:tc>
                  <a:txBody>
                    <a:bodyPr/>
                    <a:lstStyle/>
                    <a:p>
                      <a:r>
                        <a:t>Privat uttag av vara eller tjänst</a:t>
                      </a:r>
                      <a:endParaRPr lang="sv-FI" dirty="0"/>
                    </a:p>
                  </a:txBody>
                  <a:tcPr marL="121920" marR="121920"/>
                </a:tc>
                <a:tc>
                  <a:txBody>
                    <a:bodyPr/>
                    <a:lstStyle/>
                    <a:p>
                      <a:r>
                        <a:t>Privat placering av penningmedel</a:t>
                      </a:r>
                      <a:endParaRPr lang="sv-FI" dirty="0"/>
                    </a:p>
                  </a:txBody>
                  <a:tcPr marL="121920" marR="121920"/>
                </a:tc>
                <a:tc>
                  <a:txBody>
                    <a:bodyPr/>
                    <a:lstStyle/>
                    <a:p>
                      <a:r>
                        <a:t>Privat placering av vara</a:t>
                      </a:r>
                      <a:endParaRPr lang="sv-FI" dirty="0"/>
                    </a:p>
                  </a:txBody>
                  <a:tcPr marL="121920" marR="121920"/>
                </a:tc>
              </a:tr>
              <a:tr h="2060395">
                <a:tc>
                  <a:txBody>
                    <a:bodyPr/>
                    <a:lstStyle/>
                    <a:p>
                      <a:r>
                        <a:rPr dirty="0" smtClean="0"/>
                        <a:t>Ja</a:t>
                      </a:r>
                      <a:endParaRPr lang="sv-FI" dirty="0"/>
                    </a:p>
                  </a:txBody>
                  <a:tcPr marL="121920" marR="121920"/>
                </a:tc>
                <a:tc>
                  <a:txBody>
                    <a:bodyPr/>
                    <a:lstStyle/>
                    <a:p>
                      <a:r>
                        <a:rPr dirty="0" smtClean="0"/>
                        <a:t>Ja</a:t>
                      </a:r>
                      <a:endParaRPr dirty="0"/>
                    </a:p>
                    <a:p>
                      <a:endParaRPr lang="sv-FI" dirty="0" smtClean="0"/>
                    </a:p>
                    <a:p>
                      <a:r>
                        <a:rPr dirty="0"/>
                        <a:t>Den </a:t>
                      </a:r>
                      <a:r>
                        <a:rPr dirty="0" err="1"/>
                        <a:t>ursprungliga</a:t>
                      </a:r>
                      <a:r>
                        <a:rPr dirty="0"/>
                        <a:t> </a:t>
                      </a:r>
                      <a:r>
                        <a:rPr dirty="0" err="1" smtClean="0"/>
                        <a:t>anskaffnings</a:t>
                      </a:r>
                      <a:r>
                        <a:rPr lang="sv-FI" dirty="0" smtClean="0"/>
                        <a:t>-</a:t>
                      </a:r>
                      <a:r>
                        <a:rPr dirty="0" err="1" smtClean="0"/>
                        <a:t>utgiften</a:t>
                      </a:r>
                      <a:r>
                        <a:rPr dirty="0" smtClean="0"/>
                        <a:t> </a:t>
                      </a:r>
                      <a:r>
                        <a:rPr dirty="0" err="1"/>
                        <a:t>för</a:t>
                      </a:r>
                      <a:r>
                        <a:rPr dirty="0"/>
                        <a:t> en </a:t>
                      </a:r>
                      <a:r>
                        <a:rPr dirty="0" err="1"/>
                        <a:t>vara</a:t>
                      </a:r>
                      <a:r>
                        <a:rPr dirty="0"/>
                        <a:t> </a:t>
                      </a:r>
                      <a:r>
                        <a:rPr dirty="0" err="1"/>
                        <a:t>eller</a:t>
                      </a:r>
                      <a:r>
                        <a:rPr dirty="0"/>
                        <a:t> </a:t>
                      </a:r>
                      <a:r>
                        <a:rPr dirty="0" err="1"/>
                        <a:t>tjänst</a:t>
                      </a:r>
                      <a:r>
                        <a:rPr dirty="0"/>
                        <a:t> </a:t>
                      </a:r>
                      <a:r>
                        <a:rPr dirty="0" err="1"/>
                        <a:t>eller</a:t>
                      </a:r>
                      <a:r>
                        <a:rPr dirty="0"/>
                        <a:t> </a:t>
                      </a:r>
                      <a:r>
                        <a:rPr dirty="0" err="1"/>
                        <a:t>dess</a:t>
                      </a:r>
                      <a:r>
                        <a:rPr dirty="0"/>
                        <a:t> </a:t>
                      </a:r>
                      <a:r>
                        <a:rPr dirty="0" err="1"/>
                        <a:t>sannolika</a:t>
                      </a:r>
                      <a:r>
                        <a:rPr dirty="0"/>
                        <a:t> </a:t>
                      </a:r>
                      <a:r>
                        <a:rPr dirty="0" err="1"/>
                        <a:t>överlåtelsepris</a:t>
                      </a:r>
                      <a:r>
                        <a:rPr dirty="0"/>
                        <a:t> </a:t>
                      </a:r>
                      <a:r>
                        <a:rPr dirty="0" err="1"/>
                        <a:t>ses</a:t>
                      </a:r>
                      <a:r>
                        <a:rPr dirty="0"/>
                        <a:t> </a:t>
                      </a:r>
                      <a:r>
                        <a:rPr dirty="0" err="1"/>
                        <a:t>som</a:t>
                      </a:r>
                      <a:r>
                        <a:rPr dirty="0"/>
                        <a:t> </a:t>
                      </a:r>
                      <a:r>
                        <a:rPr dirty="0" err="1" smtClean="0"/>
                        <a:t>överlåtelsepriset</a:t>
                      </a:r>
                      <a:endParaRPr lang="sv-FI" dirty="0"/>
                    </a:p>
                  </a:txBody>
                  <a:tcPr marL="121920" marR="121920"/>
                </a:tc>
                <a:tc>
                  <a:txBody>
                    <a:bodyPr/>
                    <a:lstStyle/>
                    <a:p>
                      <a:r>
                        <a:rPr dirty="0" smtClean="0"/>
                        <a:t>Ja</a:t>
                      </a:r>
                      <a:endParaRPr lang="sv-FI" dirty="0"/>
                    </a:p>
                  </a:txBody>
                  <a:tcPr marL="121920" marR="121920"/>
                </a:tc>
                <a:tc>
                  <a:txBody>
                    <a:bodyPr/>
                    <a:lstStyle/>
                    <a:p>
                      <a:r>
                        <a:rPr dirty="0" smtClean="0"/>
                        <a:t>Ja</a:t>
                      </a:r>
                      <a:endParaRPr dirty="0"/>
                    </a:p>
                    <a:p>
                      <a:endParaRPr lang="sv-FI" dirty="0" smtClean="0"/>
                    </a:p>
                    <a:p>
                      <a:r>
                        <a:rPr dirty="0"/>
                        <a:t>Den </a:t>
                      </a:r>
                      <a:r>
                        <a:rPr dirty="0" err="1"/>
                        <a:t>ursprungliga</a:t>
                      </a:r>
                      <a:r>
                        <a:rPr dirty="0"/>
                        <a:t> </a:t>
                      </a:r>
                      <a:r>
                        <a:rPr dirty="0" err="1" smtClean="0"/>
                        <a:t>anskaffnings</a:t>
                      </a:r>
                      <a:r>
                        <a:rPr lang="sv-FI" dirty="0" smtClean="0"/>
                        <a:t>-</a:t>
                      </a:r>
                      <a:r>
                        <a:rPr dirty="0" err="1" smtClean="0"/>
                        <a:t>utgiften</a:t>
                      </a:r>
                      <a:r>
                        <a:rPr dirty="0" smtClean="0"/>
                        <a:t> </a:t>
                      </a:r>
                      <a:r>
                        <a:rPr dirty="0" err="1"/>
                        <a:t>eller</a:t>
                      </a:r>
                      <a:r>
                        <a:rPr dirty="0"/>
                        <a:t> </a:t>
                      </a:r>
                      <a:r>
                        <a:rPr dirty="0" err="1"/>
                        <a:t>ett</a:t>
                      </a:r>
                      <a:r>
                        <a:rPr dirty="0"/>
                        <a:t> </a:t>
                      </a:r>
                      <a:r>
                        <a:rPr dirty="0" err="1"/>
                        <a:t>lägre</a:t>
                      </a:r>
                      <a:r>
                        <a:rPr dirty="0"/>
                        <a:t> </a:t>
                      </a:r>
                      <a:r>
                        <a:rPr dirty="0" err="1"/>
                        <a:t>sannolikt</a:t>
                      </a:r>
                      <a:r>
                        <a:rPr dirty="0"/>
                        <a:t> </a:t>
                      </a:r>
                      <a:r>
                        <a:rPr dirty="0" err="1"/>
                        <a:t>överlåtelsepris</a:t>
                      </a:r>
                      <a:r>
                        <a:rPr dirty="0"/>
                        <a:t> </a:t>
                      </a:r>
                      <a:r>
                        <a:rPr dirty="0" err="1"/>
                        <a:t>ses</a:t>
                      </a:r>
                      <a:r>
                        <a:rPr dirty="0"/>
                        <a:t> </a:t>
                      </a:r>
                      <a:r>
                        <a:rPr dirty="0" err="1"/>
                        <a:t>som</a:t>
                      </a:r>
                      <a:r>
                        <a:rPr dirty="0"/>
                        <a:t> </a:t>
                      </a:r>
                      <a:r>
                        <a:rPr dirty="0" err="1" smtClean="0"/>
                        <a:t>anskaffnings</a:t>
                      </a:r>
                      <a:r>
                        <a:rPr lang="sv-FI" dirty="0" smtClean="0"/>
                        <a:t>-</a:t>
                      </a:r>
                      <a:r>
                        <a:rPr dirty="0" err="1" smtClean="0"/>
                        <a:t>utgift</a:t>
                      </a:r>
                      <a:r>
                        <a:rPr dirty="0" smtClean="0"/>
                        <a:t> </a:t>
                      </a:r>
                      <a:r>
                        <a:rPr dirty="0"/>
                        <a:t>vid </a:t>
                      </a:r>
                      <a:r>
                        <a:rPr dirty="0" err="1" smtClean="0"/>
                        <a:t>överförings</a:t>
                      </a:r>
                      <a:r>
                        <a:rPr lang="sv-FI" dirty="0" smtClean="0"/>
                        <a:t>-</a:t>
                      </a:r>
                      <a:r>
                        <a:rPr dirty="0" err="1" smtClean="0"/>
                        <a:t>tidpunkten</a:t>
                      </a:r>
                      <a:endParaRPr lang="sv-FI" dirty="0"/>
                    </a:p>
                  </a:txBody>
                  <a:tcPr marL="121920" marR="121920"/>
                </a:tc>
              </a:tr>
            </a:tbl>
          </a:graphicData>
        </a:graphic>
      </p:graphicFrame>
      <p:sp>
        <p:nvSpPr>
          <p:cNvPr id="7" name="Dian numeron paikkamerkki 6"/>
          <p:cNvSpPr>
            <a:spLocks noGrp="1"/>
          </p:cNvSpPr>
          <p:nvPr>
            <p:ph type="sldNum" sz="quarter" idx="12"/>
          </p:nvPr>
        </p:nvSpPr>
        <p:spPr/>
        <p:txBody>
          <a:bodyPr/>
          <a:lstStyle/>
          <a:p>
            <a:pPr>
              <a:defRPr/>
            </a:pPr>
            <a:fld id="{9C091893-83F1-4D95-83E4-1888D38CF945}" type="slidenum">
              <a:rPr lang="fi-FI" smtClean="0"/>
              <a:pPr>
                <a:defRPr/>
              </a:pPr>
              <a:t>14</a:t>
            </a:fld>
            <a:endParaRPr lang="sv-FI"/>
          </a:p>
        </p:txBody>
      </p:sp>
    </p:spTree>
    <p:extLst>
      <p:ext uri="{BB962C8B-B14F-4D97-AF65-F5344CB8AC3E}">
        <p14:creationId xmlns:p14="http://schemas.microsoft.com/office/powerpoint/2010/main" val="4293131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Avdrag av bilkostnader</a:t>
            </a:r>
            <a:endParaRPr lang="sv-FI" dirty="0"/>
          </a:p>
        </p:txBody>
      </p:sp>
      <p:sp>
        <p:nvSpPr>
          <p:cNvPr id="3" name="Sisällön paikkamerkki 2"/>
          <p:cNvSpPr>
            <a:spLocks noGrp="1"/>
          </p:cNvSpPr>
          <p:nvPr>
            <p:ph idx="1"/>
          </p:nvPr>
        </p:nvSpPr>
        <p:spPr>
          <a:xfrm>
            <a:off x="623392" y="1484784"/>
            <a:ext cx="11162208" cy="4535016"/>
          </a:xfrm>
        </p:spPr>
        <p:txBody>
          <a:bodyPr>
            <a:normAutofit/>
          </a:bodyPr>
          <a:lstStyle/>
          <a:p>
            <a:r>
              <a:rPr lang="sv-FI" sz="2400" b="0" dirty="0" smtClean="0"/>
              <a:t>De bilkostnader som hänför sig till näringsverksamheten kan dras av som utgifter i näringsverksamheten av en rörelseidkare eller yrkesutövare. </a:t>
            </a:r>
          </a:p>
          <a:p>
            <a:r>
              <a:rPr lang="sv-FI" sz="2400" b="0" dirty="0" smtClean="0"/>
              <a:t>Sättet att dra av bilkostnader beror på om bilen hör till en näringsförvärvskälla eller om det handlar om en privat bil som hör till en personlig förvärvskälla.</a:t>
            </a:r>
          </a:p>
          <a:p>
            <a:r>
              <a:rPr lang="sv-FI" sz="2400" b="0" dirty="0" smtClean="0"/>
              <a:t>I båda fall ska man föra en körjournal över de resor som körts med bilen, dit man antecknar antalet körningar i näringsverksamheten och privata körningar samt det totala antalet kilometer.</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15</a:t>
            </a:fld>
            <a:endParaRPr lang="sv-FI"/>
          </a:p>
        </p:txBody>
      </p:sp>
    </p:spTree>
    <p:extLst>
      <p:ext uri="{BB962C8B-B14F-4D97-AF65-F5344CB8AC3E}">
        <p14:creationId xmlns:p14="http://schemas.microsoft.com/office/powerpoint/2010/main" val="28294308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Innehåll</a:t>
            </a:r>
            <a:endParaRPr lang="sv-FI" dirty="0"/>
          </a:p>
        </p:txBody>
      </p:sp>
      <p:sp>
        <p:nvSpPr>
          <p:cNvPr id="3" name="Sisällön paikkamerkki 2"/>
          <p:cNvSpPr>
            <a:spLocks noGrp="1"/>
          </p:cNvSpPr>
          <p:nvPr>
            <p:ph idx="1"/>
          </p:nvPr>
        </p:nvSpPr>
        <p:spPr>
          <a:xfrm>
            <a:off x="623392" y="1484784"/>
            <a:ext cx="11162208" cy="4752528"/>
          </a:xfrm>
        </p:spPr>
        <p:txBody>
          <a:bodyPr>
            <a:noAutofit/>
          </a:bodyPr>
          <a:lstStyle/>
          <a:p>
            <a:r>
              <a:rPr lang="sv-SE" sz="1800" dirty="0"/>
              <a:t>Det skattepliktiga resultatet räknas enligt </a:t>
            </a:r>
            <a:r>
              <a:rPr lang="sv-SE" sz="1800" dirty="0" smtClean="0"/>
              <a:t>förvärvskälla</a:t>
            </a:r>
          </a:p>
          <a:p>
            <a:r>
              <a:rPr lang="sv-SE" sz="1800" dirty="0"/>
              <a:t>Förvärvskällornas betydelse i </a:t>
            </a:r>
            <a:r>
              <a:rPr lang="sv-SE" sz="1800" dirty="0" smtClean="0"/>
              <a:t>beskattningen</a:t>
            </a:r>
          </a:p>
          <a:p>
            <a:r>
              <a:rPr lang="sv-SE" sz="1800" dirty="0"/>
              <a:t>Beskattningen grundar sig på </a:t>
            </a:r>
            <a:r>
              <a:rPr lang="sv-SE" sz="1800" dirty="0" smtClean="0"/>
              <a:t>bokföringen</a:t>
            </a:r>
          </a:p>
          <a:p>
            <a:r>
              <a:rPr lang="sv-SE" sz="1800" dirty="0" smtClean="0"/>
              <a:t>Kalkyl av näringsverksamhetens resultat och den företagsinkomst som ska delas</a:t>
            </a:r>
          </a:p>
          <a:p>
            <a:r>
              <a:rPr lang="sv-FI" sz="1800" dirty="0"/>
              <a:t>Uträkning av </a:t>
            </a:r>
            <a:r>
              <a:rPr lang="sv-FI" sz="1800" dirty="0" smtClean="0"/>
              <a:t>nettoförmögenheten</a:t>
            </a:r>
          </a:p>
          <a:p>
            <a:r>
              <a:rPr lang="sv-FI" sz="1800" dirty="0">
                <a:solidFill>
                  <a:schemeClr val="tx2"/>
                </a:solidFill>
              </a:rPr>
              <a:t>Indelning av företagsinkomst i kapital- och </a:t>
            </a:r>
            <a:r>
              <a:rPr lang="sv-FI" sz="1800" dirty="0" smtClean="0">
                <a:solidFill>
                  <a:schemeClr val="tx2"/>
                </a:solidFill>
              </a:rPr>
              <a:t>förvärvsinkomst</a:t>
            </a:r>
          </a:p>
          <a:p>
            <a:r>
              <a:rPr lang="sv-FI" sz="1800" dirty="0"/>
              <a:t>Beskattning av </a:t>
            </a:r>
            <a:r>
              <a:rPr lang="sv-FI" sz="1800" dirty="0" smtClean="0"/>
              <a:t>företagsinkomst</a:t>
            </a:r>
          </a:p>
          <a:p>
            <a:r>
              <a:rPr lang="sv-FI" sz="1800" dirty="0"/>
              <a:t>Delning av företagsinkomst mellan </a:t>
            </a:r>
            <a:r>
              <a:rPr lang="sv-FI" sz="1800" dirty="0" smtClean="0"/>
              <a:t>makar</a:t>
            </a:r>
          </a:p>
          <a:p>
            <a:r>
              <a:rPr lang="sv-FI" sz="1800" dirty="0"/>
              <a:t>Beskattning av kapitalinkomster och förvärvsinkomster</a:t>
            </a:r>
            <a:endParaRPr lang="sv-SE" sz="1800" dirty="0" smtClean="0">
              <a:solidFill>
                <a:schemeClr val="tx2"/>
              </a:solidFill>
            </a:endParaRPr>
          </a:p>
          <a:p>
            <a:r>
              <a:rPr lang="sv-FI" sz="1800" dirty="0"/>
              <a:t>Förskottsuppbörd av skatt under skatteåret</a:t>
            </a:r>
            <a:endParaRPr lang="sv-FI" sz="1800" b="0" dirty="0" smtClean="0"/>
          </a:p>
          <a:p>
            <a:r>
              <a:rPr lang="sv-FI" sz="1800" dirty="0"/>
              <a:t>Privata uttag och privata placeringar</a:t>
            </a:r>
            <a:endParaRPr lang="sv-FI" sz="1800" b="0" dirty="0" smtClean="0"/>
          </a:p>
          <a:p>
            <a:r>
              <a:rPr lang="sv-FI" sz="1800" b="0" dirty="0" smtClean="0"/>
              <a:t>Avdrag av bilkostnader</a:t>
            </a:r>
          </a:p>
          <a:p>
            <a:endParaRPr lang="sv-FI" dirty="0" smtClean="0"/>
          </a:p>
          <a:p>
            <a:pPr marL="0" indent="0">
              <a:buNone/>
            </a:pPr>
            <a:endParaRPr lang="sv-FI" dirty="0" smtClean="0"/>
          </a:p>
          <a:p>
            <a:pPr marL="0" indent="0">
              <a:buNone/>
            </a:pPr>
            <a:r>
              <a:rPr lang="sv-FI" dirty="0" smtClean="0"/>
              <a:t> </a:t>
            </a:r>
          </a:p>
          <a:p>
            <a:endParaRPr lang="sv-FI" dirty="0" smtClean="0"/>
          </a:p>
          <a:p>
            <a:endParaRPr lang="sv-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2</a:t>
            </a:fld>
            <a:endParaRPr lang="sv-FI"/>
          </a:p>
        </p:txBody>
      </p:sp>
    </p:spTree>
    <p:extLst>
      <p:ext uri="{BB962C8B-B14F-4D97-AF65-F5344CB8AC3E}">
        <p14:creationId xmlns:p14="http://schemas.microsoft.com/office/powerpoint/2010/main" val="3879267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3</a:t>
            </a:fld>
            <a:endParaRPr lang="sv-FI" dirty="0"/>
          </a:p>
        </p:txBody>
      </p:sp>
      <p:sp>
        <p:nvSpPr>
          <p:cNvPr id="2" name="Otsikko 1"/>
          <p:cNvSpPr>
            <a:spLocks noGrp="1"/>
          </p:cNvSpPr>
          <p:nvPr>
            <p:ph type="title" idx="4294967295"/>
          </p:nvPr>
        </p:nvSpPr>
        <p:spPr>
          <a:xfrm>
            <a:off x="623393" y="79080"/>
            <a:ext cx="10973432" cy="936625"/>
          </a:xfrm>
        </p:spPr>
        <p:txBody>
          <a:bodyPr/>
          <a:lstStyle/>
          <a:p>
            <a:r>
              <a:rPr lang="sv-FI" dirty="0" smtClean="0"/>
              <a:t>Det skattepliktiga resultatet räknas enligt förvärvskälla</a:t>
            </a:r>
            <a:endParaRPr lang="sv-FI" dirty="0"/>
          </a:p>
        </p:txBody>
      </p:sp>
      <p:sp>
        <p:nvSpPr>
          <p:cNvPr id="6" name="Pyöristetty suorakulmio 5"/>
          <p:cNvSpPr/>
          <p:nvPr/>
        </p:nvSpPr>
        <p:spPr bwMode="auto">
          <a:xfrm>
            <a:off x="623392" y="1340690"/>
            <a:ext cx="5021299" cy="966378"/>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a:r>
              <a:rPr lang="fi-FI" dirty="0" err="1"/>
              <a:t>F</a:t>
            </a:r>
            <a:r>
              <a:rPr lang="fi-FI" dirty="0" err="1" smtClean="0"/>
              <a:t>örvärvskälla</a:t>
            </a:r>
            <a:r>
              <a:rPr lang="fi-FI" dirty="0" smtClean="0"/>
              <a:t> för</a:t>
            </a:r>
          </a:p>
          <a:p>
            <a:pPr algn="ctr"/>
            <a:r>
              <a:rPr lang="fi-FI" dirty="0" err="1" smtClean="0"/>
              <a:t>näringsverksamhet</a:t>
            </a:r>
            <a:endParaRPr kumimoji="0" lang="sv-FI" sz="1800" b="1" i="0" u="none" strike="noStrike" cap="none" normalizeH="0" baseline="0" dirty="0" smtClean="0">
              <a:ln>
                <a:noFill/>
              </a:ln>
              <a:solidFill>
                <a:schemeClr val="tx1"/>
              </a:solidFill>
              <a:effectLst/>
              <a:latin typeface="Arial" charset="0"/>
            </a:endParaRPr>
          </a:p>
        </p:txBody>
      </p:sp>
      <p:sp>
        <p:nvSpPr>
          <p:cNvPr id="7" name="Pyöristetty suorakulmio 6"/>
          <p:cNvSpPr/>
          <p:nvPr/>
        </p:nvSpPr>
        <p:spPr bwMode="auto">
          <a:xfrm>
            <a:off x="623392" y="2777175"/>
            <a:ext cx="5021299" cy="864096"/>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a:r>
              <a:rPr kumimoji="0" lang="sv-FI" sz="1800" b="1" i="0" u="none" strike="noStrike" cap="none" normalizeH="0" baseline="0" dirty="0" smtClean="0">
                <a:ln>
                  <a:noFill/>
                </a:ln>
                <a:solidFill>
                  <a:schemeClr val="tx1"/>
                </a:solidFill>
                <a:effectLst/>
                <a:latin typeface="Arial" charset="0"/>
              </a:rPr>
              <a:t>Förvärvskälla för j</a:t>
            </a:r>
            <a:r>
              <a:rPr lang="sv-FI" dirty="0" smtClean="0">
                <a:solidFill>
                  <a:schemeClr val="tx1"/>
                </a:solidFill>
                <a:latin typeface="Arial" charset="0"/>
              </a:rPr>
              <a:t>ordbruk</a:t>
            </a:r>
            <a:endParaRPr kumimoji="0" lang="sv-FI" sz="1800" b="1" i="0" u="none" strike="noStrike" cap="none" normalizeH="0" baseline="0" dirty="0" smtClean="0">
              <a:ln>
                <a:noFill/>
              </a:ln>
              <a:solidFill>
                <a:schemeClr val="tx1"/>
              </a:solidFill>
              <a:effectLst/>
              <a:latin typeface="Arial" charset="0"/>
            </a:endParaRPr>
          </a:p>
        </p:txBody>
      </p:sp>
      <p:sp>
        <p:nvSpPr>
          <p:cNvPr id="8" name="Pyöristetty suorakulmio 7"/>
          <p:cNvSpPr/>
          <p:nvPr/>
        </p:nvSpPr>
        <p:spPr bwMode="auto">
          <a:xfrm>
            <a:off x="623392" y="4293097"/>
            <a:ext cx="4978432" cy="1231337"/>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Personlig förvärvskälla </a:t>
            </a:r>
          </a:p>
          <a:p>
            <a:pPr marL="0" marR="0" indent="0" algn="ctr" defTabSz="914400" rtl="0" eaLnBrk="1" fontAlgn="base" latinLnBrk="0" hangingPunct="1">
              <a:lnSpc>
                <a:spcPct val="100000"/>
              </a:lnSpc>
              <a:spcBef>
                <a:spcPct val="0"/>
              </a:spcBef>
              <a:spcAft>
                <a:spcPct val="0"/>
              </a:spcAft>
              <a:buClrTx/>
              <a:buSzTx/>
              <a:buFontTx/>
              <a:buNone/>
              <a:tabLst/>
            </a:pPr>
            <a:r>
              <a:rPr lang="sv-FI" b="0" dirty="0" smtClean="0"/>
              <a:t>(förvärvskälla för annan verksamhet)</a:t>
            </a:r>
            <a:endParaRPr kumimoji="0" lang="sv-FI" sz="1800" b="0" i="0" u="none" strike="noStrike" cap="none" normalizeH="0" baseline="0" dirty="0" smtClean="0">
              <a:ln>
                <a:noFill/>
              </a:ln>
              <a:solidFill>
                <a:schemeClr val="tx1"/>
              </a:solidFill>
              <a:effectLst/>
              <a:latin typeface="Arial" charset="0"/>
            </a:endParaRPr>
          </a:p>
        </p:txBody>
      </p:sp>
      <p:sp>
        <p:nvSpPr>
          <p:cNvPr id="9" name="Pyöristetty suorakulmio 8"/>
          <p:cNvSpPr/>
          <p:nvPr/>
        </p:nvSpPr>
        <p:spPr bwMode="auto">
          <a:xfrm>
            <a:off x="6824480" y="1238408"/>
            <a:ext cx="4800533" cy="106866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FI" sz="1700" b="0" dirty="0" smtClean="0">
                <a:solidFill>
                  <a:schemeClr val="bg1"/>
                </a:solidFill>
              </a:rPr>
              <a:t>Det skattepliktiga </a:t>
            </a:r>
            <a:r>
              <a:rPr kumimoji="0" lang="sv-FI" sz="1700" b="0" i="0" u="none" strike="noStrike" cap="none" normalizeH="0" dirty="0" smtClean="0">
                <a:ln>
                  <a:noFill/>
                </a:ln>
                <a:solidFill>
                  <a:schemeClr val="bg1"/>
                </a:solidFill>
                <a:effectLst/>
                <a:latin typeface="Arial" charset="0"/>
              </a:rPr>
              <a:t>resultatet räknas </a:t>
            </a:r>
          </a:p>
          <a:p>
            <a:pPr marL="0" marR="0" indent="0" algn="ctr" defTabSz="914400" rtl="0" eaLnBrk="1" fontAlgn="base" latinLnBrk="0" hangingPunct="1">
              <a:lnSpc>
                <a:spcPct val="100000"/>
              </a:lnSpc>
              <a:spcBef>
                <a:spcPct val="0"/>
              </a:spcBef>
              <a:spcAft>
                <a:spcPct val="0"/>
              </a:spcAft>
              <a:buClrTx/>
              <a:buSzTx/>
              <a:buFontTx/>
              <a:buNone/>
              <a:tabLst/>
            </a:pPr>
            <a:r>
              <a:rPr lang="sv-FI" sz="1700" b="0" dirty="0">
                <a:solidFill>
                  <a:schemeClr val="bg1"/>
                </a:solidFill>
              </a:rPr>
              <a:t>enligt lagen om beskattning</a:t>
            </a:r>
          </a:p>
          <a:p>
            <a:pPr marL="0" marR="0" indent="0" algn="ctr" defTabSz="914400" rtl="0" eaLnBrk="1" fontAlgn="base" latinLnBrk="0" hangingPunct="1">
              <a:lnSpc>
                <a:spcPct val="100000"/>
              </a:lnSpc>
              <a:spcBef>
                <a:spcPct val="0"/>
              </a:spcBef>
              <a:spcAft>
                <a:spcPct val="0"/>
              </a:spcAft>
              <a:buClrTx/>
              <a:buSzTx/>
              <a:buFontTx/>
              <a:buNone/>
              <a:tabLst/>
            </a:pPr>
            <a:r>
              <a:rPr kumimoji="0" lang="sv-FI" sz="1700" b="0" i="0" u="none" strike="noStrike" cap="none" normalizeH="0" baseline="0" dirty="0" smtClean="0">
                <a:ln>
                  <a:noFill/>
                </a:ln>
                <a:solidFill>
                  <a:schemeClr val="bg1"/>
                </a:solidFill>
                <a:effectLst/>
                <a:latin typeface="Arial" charset="0"/>
              </a:rPr>
              <a:t>av inkomst av</a:t>
            </a:r>
          </a:p>
          <a:p>
            <a:pPr marL="0" marR="0" indent="0" algn="ctr" defTabSz="914400" rtl="0" eaLnBrk="1" fontAlgn="base" latinLnBrk="0" hangingPunct="1">
              <a:lnSpc>
                <a:spcPct val="100000"/>
              </a:lnSpc>
              <a:spcBef>
                <a:spcPct val="0"/>
              </a:spcBef>
              <a:spcAft>
                <a:spcPct val="0"/>
              </a:spcAft>
              <a:buClrTx/>
              <a:buSzTx/>
              <a:buFontTx/>
              <a:buNone/>
              <a:tabLst/>
            </a:pPr>
            <a:r>
              <a:rPr kumimoji="0" lang="sv-FI" sz="1700" b="0" i="0" u="none" strike="noStrike" cap="none" normalizeH="0" baseline="0" dirty="0" smtClean="0">
                <a:ln>
                  <a:noFill/>
                </a:ln>
                <a:solidFill>
                  <a:schemeClr val="bg1"/>
                </a:solidFill>
                <a:effectLst/>
                <a:latin typeface="Arial" charset="0"/>
              </a:rPr>
              <a:t>näringsverksamhet</a:t>
            </a:r>
          </a:p>
        </p:txBody>
      </p:sp>
      <p:sp>
        <p:nvSpPr>
          <p:cNvPr id="13" name="Pyöristetty suorakulmio 12"/>
          <p:cNvSpPr/>
          <p:nvPr/>
        </p:nvSpPr>
        <p:spPr bwMode="auto">
          <a:xfrm>
            <a:off x="6824480" y="2780928"/>
            <a:ext cx="4800533" cy="108012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FI" sz="1700" b="0" dirty="0" smtClean="0">
                <a:solidFill>
                  <a:schemeClr val="bg1"/>
                </a:solidFill>
              </a:rPr>
              <a:t>Den skattepliktiga inkomsten räknas</a:t>
            </a:r>
          </a:p>
          <a:p>
            <a:pPr algn="ctr"/>
            <a:r>
              <a:rPr lang="sv-FI" sz="1700" b="0" dirty="0" smtClean="0">
                <a:solidFill>
                  <a:schemeClr val="bg1"/>
                </a:solidFill>
              </a:rPr>
              <a:t>enligt inkomstskattelagen för</a:t>
            </a:r>
          </a:p>
          <a:p>
            <a:pPr algn="ctr"/>
            <a:r>
              <a:rPr lang="sv-FI" sz="1700" b="0" dirty="0" smtClean="0">
                <a:solidFill>
                  <a:schemeClr val="bg1"/>
                </a:solidFill>
              </a:rPr>
              <a:t>gårdsbruk</a:t>
            </a:r>
            <a:endParaRPr lang="sv-FI" sz="1700" b="0" dirty="0">
              <a:solidFill>
                <a:schemeClr val="bg1"/>
              </a:solidFill>
            </a:endParaRPr>
          </a:p>
        </p:txBody>
      </p:sp>
      <p:sp>
        <p:nvSpPr>
          <p:cNvPr id="14" name="Pyöristetty suorakulmio 13"/>
          <p:cNvSpPr/>
          <p:nvPr/>
        </p:nvSpPr>
        <p:spPr bwMode="auto">
          <a:xfrm>
            <a:off x="6824480" y="4293096"/>
            <a:ext cx="4800533" cy="123133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700" b="0" i="0" u="none" strike="noStrike" cap="none" normalizeH="0" baseline="0" dirty="0" smtClean="0">
                <a:ln>
                  <a:noFill/>
                </a:ln>
                <a:solidFill>
                  <a:schemeClr val="bg1"/>
                </a:solidFill>
                <a:effectLst/>
                <a:latin typeface="Arial" charset="0"/>
              </a:rPr>
              <a:t>Den skattepliktiga inkomsten räknas </a:t>
            </a:r>
          </a:p>
          <a:p>
            <a:pPr marL="0" marR="0" indent="0" algn="ctr" defTabSz="914400" rtl="0" eaLnBrk="1" fontAlgn="base" latinLnBrk="0" hangingPunct="1">
              <a:lnSpc>
                <a:spcPct val="100000"/>
              </a:lnSpc>
              <a:spcBef>
                <a:spcPct val="0"/>
              </a:spcBef>
              <a:spcAft>
                <a:spcPct val="0"/>
              </a:spcAft>
              <a:buClrTx/>
              <a:buSzTx/>
              <a:buFontTx/>
              <a:buNone/>
              <a:tabLst/>
            </a:pPr>
            <a:r>
              <a:rPr lang="sv-FI" sz="1700" b="0" dirty="0" smtClean="0">
                <a:solidFill>
                  <a:schemeClr val="bg1"/>
                </a:solidFill>
              </a:rPr>
              <a:t>enligt</a:t>
            </a:r>
          </a:p>
          <a:p>
            <a:pPr marL="0" marR="0" indent="0" algn="ctr" defTabSz="914400" rtl="0" eaLnBrk="1" fontAlgn="base" latinLnBrk="0" hangingPunct="1">
              <a:lnSpc>
                <a:spcPct val="100000"/>
              </a:lnSpc>
              <a:spcBef>
                <a:spcPct val="0"/>
              </a:spcBef>
              <a:spcAft>
                <a:spcPct val="0"/>
              </a:spcAft>
              <a:buClrTx/>
              <a:buSzTx/>
              <a:buFontTx/>
              <a:buNone/>
              <a:tabLst/>
            </a:pPr>
            <a:r>
              <a:rPr kumimoji="0" lang="sv-FI" sz="1700" b="0" i="0" u="none" strike="noStrike" cap="none" normalizeH="0" baseline="0" dirty="0" smtClean="0">
                <a:ln>
                  <a:noFill/>
                </a:ln>
                <a:solidFill>
                  <a:schemeClr val="bg1"/>
                </a:solidFill>
                <a:effectLst/>
                <a:latin typeface="Arial" charset="0"/>
              </a:rPr>
              <a:t>inkomstskattelagen</a:t>
            </a:r>
          </a:p>
        </p:txBody>
      </p:sp>
      <p:sp>
        <p:nvSpPr>
          <p:cNvPr id="15" name="Nuoli oikealle 14"/>
          <p:cNvSpPr/>
          <p:nvPr/>
        </p:nvSpPr>
        <p:spPr bwMode="auto">
          <a:xfrm>
            <a:off x="5807968" y="1602508"/>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
        <p:nvSpPr>
          <p:cNvPr id="18" name="Nuoli oikealle 17"/>
          <p:cNvSpPr/>
          <p:nvPr/>
        </p:nvSpPr>
        <p:spPr bwMode="auto">
          <a:xfrm>
            <a:off x="5807968" y="3016057"/>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
        <p:nvSpPr>
          <p:cNvPr id="19" name="Nuoli oikealle 18"/>
          <p:cNvSpPr/>
          <p:nvPr/>
        </p:nvSpPr>
        <p:spPr bwMode="auto">
          <a:xfrm>
            <a:off x="5806015" y="4715597"/>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Tree>
    <p:extLst>
      <p:ext uri="{BB962C8B-B14F-4D97-AF65-F5344CB8AC3E}">
        <p14:creationId xmlns:p14="http://schemas.microsoft.com/office/powerpoint/2010/main" val="767178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0" y="152400"/>
            <a:ext cx="11060608" cy="1143000"/>
          </a:xfrm>
        </p:spPr>
        <p:txBody>
          <a:bodyPr/>
          <a:lstStyle/>
          <a:p>
            <a:r>
              <a:rPr lang="sv-FI" dirty="0" smtClean="0"/>
              <a:t>Förvärvskällornas betydelse i beskattningen</a:t>
            </a:r>
            <a:endParaRPr lang="sv-FI" dirty="0"/>
          </a:p>
        </p:txBody>
      </p:sp>
      <p:sp>
        <p:nvSpPr>
          <p:cNvPr id="3" name="Sisällön paikkamerkki 2"/>
          <p:cNvSpPr>
            <a:spLocks noGrp="1"/>
          </p:cNvSpPr>
          <p:nvPr>
            <p:ph idx="1"/>
          </p:nvPr>
        </p:nvSpPr>
        <p:spPr/>
        <p:txBody>
          <a:bodyPr>
            <a:normAutofit/>
          </a:bodyPr>
          <a:lstStyle/>
          <a:p>
            <a:r>
              <a:rPr lang="sv-FI" sz="2400" b="0" dirty="0" smtClean="0"/>
              <a:t>Inkomsterna och utgifterna ska riktas mot rätt förvärvskälla då man räknar den skattepliktiga inkomsten.</a:t>
            </a:r>
          </a:p>
          <a:p>
            <a:r>
              <a:rPr lang="sv-FI" sz="2400" b="0" dirty="0" smtClean="0"/>
              <a:t>Det är inte möjligt att dra av utgifter i en förvärvskälla från inkomsten av en annan förvärvskälla. </a:t>
            </a:r>
          </a:p>
          <a:p>
            <a:r>
              <a:rPr lang="sv-FI" sz="2400" b="0" dirty="0" smtClean="0"/>
              <a:t>Även förluster fastställs enligt förvärvskälla.</a:t>
            </a:r>
          </a:p>
          <a:p>
            <a:r>
              <a:rPr lang="sv-FI" sz="2400" b="0" dirty="0" smtClean="0"/>
              <a:t>Det finns en särskild skattedeklaration för varje förvärvskälla, med vilken man deklarerar de skattepliktiga inkomsterna av förvärvskällan och de utgifter som ska dras av från dessa.</a:t>
            </a:r>
            <a:endParaRPr lang="sv-FI" sz="2400" b="0"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4</a:t>
            </a:fld>
            <a:endParaRPr lang="sv-FI"/>
          </a:p>
        </p:txBody>
      </p:sp>
    </p:spTree>
    <p:extLst>
      <p:ext uri="{BB962C8B-B14F-4D97-AF65-F5344CB8AC3E}">
        <p14:creationId xmlns:p14="http://schemas.microsoft.com/office/powerpoint/2010/main" val="30220668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0" y="152400"/>
            <a:ext cx="11060608" cy="972344"/>
          </a:xfrm>
        </p:spPr>
        <p:txBody>
          <a:bodyPr/>
          <a:lstStyle/>
          <a:p>
            <a:pPr algn="ctr"/>
            <a:r>
              <a:rPr lang="sv-FI" dirty="0" smtClean="0"/>
              <a:t>Beskattningen grundar sig på bokföringen</a:t>
            </a:r>
            <a:endParaRPr lang="sv-FI" dirty="0"/>
          </a:p>
        </p:txBody>
      </p:sp>
      <p:sp>
        <p:nvSpPr>
          <p:cNvPr id="5" name="Alanuoli 4"/>
          <p:cNvSpPr/>
          <p:nvPr/>
        </p:nvSpPr>
        <p:spPr bwMode="auto">
          <a:xfrm>
            <a:off x="1007435" y="1447316"/>
            <a:ext cx="10081120" cy="3744416"/>
          </a:xfrm>
          <a:prstGeom prst="downArrow">
            <a:avLst>
              <a:gd name="adj1" fmla="val 50000"/>
              <a:gd name="adj2" fmla="val 51479"/>
            </a:avLst>
          </a:prstGeom>
          <a:ln>
            <a:headEnd type="none" w="med" len="med"/>
            <a:tailEnd type="none" w="med" len="med"/>
          </a:ln>
          <a:extLst/>
        </p:spPr>
        <p:style>
          <a:lnRef idx="2">
            <a:schemeClr val="accent5"/>
          </a:lnRef>
          <a:fillRef idx="1">
            <a:schemeClr val="lt1"/>
          </a:fillRef>
          <a:effectRef idx="0">
            <a:schemeClr val="accent5"/>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2400" b="1" i="0" u="none" strike="noStrike" cap="none" normalizeH="0" baseline="0" dirty="0" smtClean="0">
              <a:ln>
                <a:noFill/>
              </a:ln>
              <a:solidFill>
                <a:schemeClr val="bg1"/>
              </a:solidFill>
              <a:effectLst/>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fi-FI" sz="2400" b="1" i="0" u="none" strike="noStrike" cap="none" normalizeH="0" baseline="0" dirty="0">
              <a:ln>
                <a:noFill/>
              </a:ln>
              <a:solidFill>
                <a:schemeClr val="bg1"/>
              </a:solidFill>
              <a:effectLst/>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fi-FI" sz="2400" b="1" i="0" u="none" strike="noStrike" cap="none" normalizeH="0" baseline="0" dirty="0" smtClean="0">
              <a:ln>
                <a:noFill/>
              </a:ln>
              <a:solidFill>
                <a:schemeClr val="bg1"/>
              </a:solidFill>
              <a:effectLst/>
              <a:latin typeface="Arial" charset="0"/>
            </a:endParaRPr>
          </a:p>
        </p:txBody>
      </p:sp>
      <p:sp>
        <p:nvSpPr>
          <p:cNvPr id="3" name="Tekstiruutu 2"/>
          <p:cNvSpPr txBox="1"/>
          <p:nvPr/>
        </p:nvSpPr>
        <p:spPr>
          <a:xfrm>
            <a:off x="1055440" y="5223871"/>
            <a:ext cx="9985109" cy="461665"/>
          </a:xfrm>
          <a:prstGeom prst="rect">
            <a:avLst/>
          </a:prstGeom>
          <a:noFill/>
        </p:spPr>
        <p:txBody>
          <a:bodyPr wrap="square" rtlCol="0">
            <a:spAutoFit/>
          </a:bodyPr>
          <a:lstStyle/>
          <a:p>
            <a:pPr algn="ctr"/>
            <a:r>
              <a:rPr lang="sv-FI" sz="2400" b="0" dirty="0" smtClean="0">
                <a:hlinkClick r:id="rId3"/>
              </a:rPr>
              <a:t>Skattedeklaration 5 för näringsverksamheten</a:t>
            </a:r>
            <a:endParaRPr lang="sv-FI" sz="2400" b="0" dirty="0"/>
          </a:p>
        </p:txBody>
      </p:sp>
      <p:sp>
        <p:nvSpPr>
          <p:cNvPr id="8" name="Tekstiruutu 7"/>
          <p:cNvSpPr txBox="1"/>
          <p:nvPr/>
        </p:nvSpPr>
        <p:spPr>
          <a:xfrm>
            <a:off x="3782054" y="1484784"/>
            <a:ext cx="4512501" cy="3077766"/>
          </a:xfrm>
          <a:prstGeom prst="rect">
            <a:avLst/>
          </a:prstGeom>
          <a:noFill/>
        </p:spPr>
        <p:txBody>
          <a:bodyPr wrap="square" rtlCol="0">
            <a:spAutoFit/>
          </a:bodyPr>
          <a:lstStyle/>
          <a:p>
            <a:pPr algn="ctr"/>
            <a:r>
              <a:rPr lang="sv-FI" sz="1600" dirty="0" smtClean="0"/>
              <a:t>ENLIGT RÄKENSKAPSPERIOD</a:t>
            </a:r>
          </a:p>
          <a:p>
            <a:pPr algn="ctr"/>
            <a:endParaRPr lang="sv-FI" sz="2000" dirty="0"/>
          </a:p>
          <a:p>
            <a:pPr algn="ctr"/>
            <a:r>
              <a:rPr lang="sv-FI" sz="2000" b="0" dirty="0"/>
              <a:t>Affärshändelser ska bokföras utifrån verifikat under räkenskapsperioden </a:t>
            </a:r>
          </a:p>
          <a:p>
            <a:pPr algn="ctr"/>
            <a:r>
              <a:rPr lang="sv-FI" sz="2000" b="0" dirty="0" smtClean="0"/>
              <a:t>på olika bokföringskonton.</a:t>
            </a:r>
          </a:p>
          <a:p>
            <a:pPr algn="ctr"/>
            <a:endParaRPr lang="sv-FI" sz="2000" b="0" dirty="0"/>
          </a:p>
          <a:p>
            <a:pPr algn="ctr"/>
            <a:r>
              <a:rPr lang="sv-FI" sz="2000" b="0" dirty="0"/>
              <a:t>I slutet av räkenskapsperioden ska man utarbeta ett </a:t>
            </a:r>
          </a:p>
          <a:p>
            <a:pPr algn="ctr"/>
            <a:r>
              <a:rPr lang="sv-FI" sz="2000" dirty="0" smtClean="0"/>
              <a:t>bokslut.</a:t>
            </a:r>
          </a:p>
          <a:p>
            <a:pPr algn="ctr"/>
            <a:endParaRPr lang="sv-FI" dirty="0"/>
          </a:p>
        </p:txBody>
      </p:sp>
      <p:sp>
        <p:nvSpPr>
          <p:cNvPr id="6" name="Dian numeron paikkamerkki 5"/>
          <p:cNvSpPr>
            <a:spLocks noGrp="1"/>
          </p:cNvSpPr>
          <p:nvPr>
            <p:ph type="sldNum" sz="quarter" idx="12"/>
          </p:nvPr>
        </p:nvSpPr>
        <p:spPr/>
        <p:txBody>
          <a:bodyPr/>
          <a:lstStyle/>
          <a:p>
            <a:pPr>
              <a:defRPr/>
            </a:pPr>
            <a:fld id="{9C091893-83F1-4D95-83E4-1888D38CF945}" type="slidenum">
              <a:rPr lang="fi-FI" smtClean="0"/>
              <a:pPr>
                <a:defRPr/>
              </a:pPr>
              <a:t>5</a:t>
            </a:fld>
            <a:endParaRPr lang="sv-FI"/>
          </a:p>
        </p:txBody>
      </p:sp>
    </p:spTree>
    <p:extLst>
      <p:ext uri="{BB962C8B-B14F-4D97-AF65-F5344CB8AC3E}">
        <p14:creationId xmlns:p14="http://schemas.microsoft.com/office/powerpoint/2010/main" val="42886377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40704" y="224408"/>
            <a:ext cx="10175776" cy="756320"/>
          </a:xfrm>
        </p:spPr>
        <p:txBody>
          <a:bodyPr>
            <a:normAutofit fontScale="90000"/>
          </a:bodyPr>
          <a:lstStyle/>
          <a:p>
            <a:r>
              <a:rPr lang="sv-FI" sz="2800" dirty="0"/>
              <a:t>Kalkyl av näringsverksamhetens resultat och den företagsinkomst som ska delas</a:t>
            </a:r>
            <a:endParaRPr lang="sv-FI" sz="3000"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6</a:t>
            </a:fld>
            <a:endParaRPr lang="sv-FI" dirty="0"/>
          </a:p>
        </p:txBody>
      </p:sp>
      <p:graphicFrame>
        <p:nvGraphicFramePr>
          <p:cNvPr id="17" name="Kaaviokuva 16"/>
          <p:cNvGraphicFramePr/>
          <p:nvPr>
            <p:extLst>
              <p:ext uri="{D42A27DB-BD31-4B8C-83A1-F6EECF244321}">
                <p14:modId xmlns:p14="http://schemas.microsoft.com/office/powerpoint/2010/main" val="99122685"/>
              </p:ext>
            </p:extLst>
          </p:nvPr>
        </p:nvGraphicFramePr>
        <p:xfrm>
          <a:off x="576064" y="476673"/>
          <a:ext cx="11088555" cy="59348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Pyöristetty suorakulmio 4"/>
          <p:cNvSpPr/>
          <p:nvPr/>
        </p:nvSpPr>
        <p:spPr>
          <a:xfrm>
            <a:off x="623392" y="5464252"/>
            <a:ext cx="5212700" cy="881269"/>
          </a:xfrm>
          <a:prstGeom prst="rect">
            <a:avLst/>
          </a:prstGeom>
          <a:solidFill>
            <a:schemeClr val="accent3">
              <a:lumMod val="20000"/>
              <a:lumOff val="80000"/>
            </a:schemeClr>
          </a:solidFill>
          <a:ln>
            <a:solidFill>
              <a:srgbClr val="CCE0C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sv-FI" sz="2400" dirty="0" smtClean="0"/>
              <a:t>= Företagsinkomst under skatteåret som ska delas </a:t>
            </a:r>
            <a:endParaRPr lang="sv-FI" sz="2400" kern="1200" dirty="0"/>
          </a:p>
        </p:txBody>
      </p:sp>
      <p:cxnSp>
        <p:nvCxnSpPr>
          <p:cNvPr id="23" name="Suora yhdysviiva 22"/>
          <p:cNvCxnSpPr/>
          <p:nvPr/>
        </p:nvCxnSpPr>
        <p:spPr bwMode="auto">
          <a:xfrm>
            <a:off x="5999989" y="1340768"/>
            <a:ext cx="0" cy="5256584"/>
          </a:xfrm>
          <a:prstGeom prst="line">
            <a:avLst/>
          </a:prstGeom>
          <a:solidFill>
            <a:schemeClr val="accent1"/>
          </a:solidFill>
          <a:ln w="12700" cap="flat" cmpd="sng" algn="ctr">
            <a:solidFill>
              <a:schemeClr val="tx1"/>
            </a:solidFill>
            <a:prstDash val="solid"/>
            <a:round/>
            <a:headEnd type="oval"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kstiruutu 2"/>
          <p:cNvSpPr txBox="1"/>
          <p:nvPr/>
        </p:nvSpPr>
        <p:spPr>
          <a:xfrm>
            <a:off x="2180899" y="1448759"/>
            <a:ext cx="522900" cy="707886"/>
          </a:xfrm>
          <a:prstGeom prst="rect">
            <a:avLst/>
          </a:prstGeom>
          <a:noFill/>
        </p:spPr>
        <p:txBody>
          <a:bodyPr wrap="none" rtlCol="0">
            <a:spAutoFit/>
          </a:bodyPr>
          <a:lstStyle/>
          <a:p>
            <a:r>
              <a:rPr lang="sv-FI" sz="4000" b="0" dirty="0" smtClean="0">
                <a:solidFill>
                  <a:srgbClr val="FFC000"/>
                </a:solidFill>
                <a:latin typeface="Arial Black" pitchFamily="34" charset="0"/>
              </a:rPr>
              <a:t>&gt;</a:t>
            </a:r>
            <a:endParaRPr lang="sv-FI" sz="4000" b="0" dirty="0">
              <a:solidFill>
                <a:srgbClr val="FFC000"/>
              </a:solidFill>
              <a:latin typeface="Arial Black" pitchFamily="34" charset="0"/>
            </a:endParaRPr>
          </a:p>
        </p:txBody>
      </p:sp>
      <p:sp>
        <p:nvSpPr>
          <p:cNvPr id="10" name="Tekstiruutu 9"/>
          <p:cNvSpPr txBox="1"/>
          <p:nvPr/>
        </p:nvSpPr>
        <p:spPr>
          <a:xfrm>
            <a:off x="7928949" y="1448759"/>
            <a:ext cx="522900" cy="707886"/>
          </a:xfrm>
          <a:prstGeom prst="rect">
            <a:avLst/>
          </a:prstGeom>
          <a:noFill/>
        </p:spPr>
        <p:txBody>
          <a:bodyPr wrap="none" rtlCol="0">
            <a:spAutoFit/>
          </a:bodyPr>
          <a:lstStyle/>
          <a:p>
            <a:r>
              <a:rPr lang="sv-FI" sz="4000" dirty="0">
                <a:solidFill>
                  <a:srgbClr val="FFC000"/>
                </a:solidFill>
                <a:latin typeface="Arial Black" pitchFamily="34" charset="0"/>
              </a:rPr>
              <a:t>&gt;</a:t>
            </a:r>
          </a:p>
        </p:txBody>
      </p:sp>
      <p:sp>
        <p:nvSpPr>
          <p:cNvPr id="4" name="Tekstiruutu 3"/>
          <p:cNvSpPr txBox="1"/>
          <p:nvPr/>
        </p:nvSpPr>
        <p:spPr>
          <a:xfrm rot="16200000">
            <a:off x="-2406518" y="4020595"/>
            <a:ext cx="5305482" cy="369332"/>
          </a:xfrm>
          <a:prstGeom prst="rect">
            <a:avLst/>
          </a:prstGeom>
          <a:noFill/>
        </p:spPr>
        <p:txBody>
          <a:bodyPr wrap="square" rtlCol="0">
            <a:spAutoFit/>
          </a:bodyPr>
          <a:lstStyle/>
          <a:p>
            <a:pPr algn="ctr"/>
            <a:r>
              <a:rPr lang="sv-FI" dirty="0" smtClean="0"/>
              <a:t>Inkomsterna överskrider utgifterna</a:t>
            </a:r>
            <a:endParaRPr lang="sv-FI" dirty="0"/>
          </a:p>
        </p:txBody>
      </p:sp>
      <p:sp>
        <p:nvSpPr>
          <p:cNvPr id="12" name="Tekstiruutu 11"/>
          <p:cNvSpPr txBox="1"/>
          <p:nvPr/>
        </p:nvSpPr>
        <p:spPr>
          <a:xfrm rot="5400000">
            <a:off x="9245711" y="4020594"/>
            <a:ext cx="5305480" cy="369332"/>
          </a:xfrm>
          <a:prstGeom prst="rect">
            <a:avLst/>
          </a:prstGeom>
          <a:noFill/>
        </p:spPr>
        <p:txBody>
          <a:bodyPr wrap="square" rtlCol="0">
            <a:spAutoFit/>
          </a:bodyPr>
          <a:lstStyle/>
          <a:p>
            <a:pPr algn="ctr"/>
            <a:r>
              <a:rPr lang="sv-FI" dirty="0" smtClean="0"/>
              <a:t>Utgifterna överskrider inkomsterna</a:t>
            </a:r>
            <a:endParaRPr lang="sv-FI" dirty="0"/>
          </a:p>
        </p:txBody>
      </p:sp>
      <p:sp>
        <p:nvSpPr>
          <p:cNvPr id="16" name="Pyöristetty suorakulmio 4"/>
          <p:cNvSpPr/>
          <p:nvPr/>
        </p:nvSpPr>
        <p:spPr>
          <a:xfrm>
            <a:off x="6275138" y="5464252"/>
            <a:ext cx="5376597" cy="1008112"/>
          </a:xfrm>
          <a:prstGeom prst="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sv-FI" sz="2400" dirty="0" smtClean="0"/>
              <a:t>= Förlust i näringsverksamheten som ska fastställas för skatteåret</a:t>
            </a:r>
            <a:endParaRPr lang="sv-FI" sz="2400" kern="1200" dirty="0"/>
          </a:p>
        </p:txBody>
      </p:sp>
      <p:sp>
        <p:nvSpPr>
          <p:cNvPr id="21" name="Pyöristetty suorakulmio 20"/>
          <p:cNvSpPr/>
          <p:nvPr/>
        </p:nvSpPr>
        <p:spPr>
          <a:xfrm>
            <a:off x="6262255" y="4293096"/>
            <a:ext cx="5402364" cy="936104"/>
          </a:xfrm>
          <a:prstGeom prst="roundRect">
            <a:avLst>
              <a:gd name="adj" fmla="val 10000"/>
            </a:avLst>
          </a:prstGeom>
          <a:solidFill>
            <a:srgbClr val="CFDDC5">
              <a:alpha val="89804"/>
            </a:srgbClr>
          </a:solidFill>
        </p:spPr>
        <p:style>
          <a:lnRef idx="2">
            <a:schemeClr val="accent5">
              <a:tint val="40000"/>
              <a:alpha val="90000"/>
              <a:hueOff val="-1870262"/>
              <a:satOff val="27572"/>
              <a:lumOff val="2692"/>
              <a:alphaOff val="0"/>
            </a:schemeClr>
          </a:lnRef>
          <a:fillRef idx="1">
            <a:schemeClr val="accent5">
              <a:tint val="40000"/>
              <a:alpha val="90000"/>
              <a:hueOff val="-1870262"/>
              <a:satOff val="27572"/>
              <a:lumOff val="2692"/>
              <a:alphaOff val="0"/>
            </a:schemeClr>
          </a:fillRef>
          <a:effectRef idx="0">
            <a:schemeClr val="accent5">
              <a:tint val="40000"/>
              <a:alpha val="90000"/>
              <a:hueOff val="-1870262"/>
              <a:satOff val="27572"/>
              <a:lumOff val="2692"/>
              <a:alphaOff val="0"/>
            </a:schemeClr>
          </a:effectRef>
          <a:fontRef idx="minor">
            <a:schemeClr val="dk1">
              <a:hueOff val="0"/>
              <a:satOff val="0"/>
              <a:lumOff val="0"/>
              <a:alphaOff val="0"/>
            </a:schemeClr>
          </a:fontRef>
        </p:style>
        <p:txBody>
          <a:bodyPr/>
          <a:lstStyle/>
          <a:p>
            <a:r>
              <a:rPr lang="sv-FI" dirty="0" smtClean="0"/>
              <a:t>­ </a:t>
            </a:r>
            <a:r>
              <a:rPr lang="sv-FI" b="0" dirty="0" smtClean="0"/>
              <a:t>förlust i näringsverksamheten som ska dras av från kapitalinkomsterna</a:t>
            </a:r>
            <a:endParaRPr lang="sv-FI" sz="2000" b="0" dirty="0">
              <a:solidFill>
                <a:srgbClr val="D58B00"/>
              </a:solidFill>
            </a:endParaRPr>
          </a:p>
        </p:txBody>
      </p:sp>
    </p:spTree>
    <p:extLst>
      <p:ext uri="{BB962C8B-B14F-4D97-AF65-F5344CB8AC3E}">
        <p14:creationId xmlns:p14="http://schemas.microsoft.com/office/powerpoint/2010/main" val="172158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19403" y="188640"/>
            <a:ext cx="10363200" cy="936104"/>
          </a:xfrm>
        </p:spPr>
        <p:txBody>
          <a:bodyPr/>
          <a:lstStyle/>
          <a:p>
            <a:r>
              <a:rPr lang="sv-FI" dirty="0" smtClean="0"/>
              <a:t>Uträkning av nettoförmögenheten</a:t>
            </a:r>
            <a:endParaRPr lang="sv-FI" dirty="0"/>
          </a:p>
        </p:txBody>
      </p:sp>
      <p:sp>
        <p:nvSpPr>
          <p:cNvPr id="3" name="Sisällön paikkamerkki 2"/>
          <p:cNvSpPr>
            <a:spLocks noGrp="1"/>
          </p:cNvSpPr>
          <p:nvPr>
            <p:ph idx="1"/>
          </p:nvPr>
        </p:nvSpPr>
        <p:spPr>
          <a:xfrm>
            <a:off x="767408" y="1412776"/>
            <a:ext cx="11018192" cy="4607024"/>
          </a:xfrm>
        </p:spPr>
        <p:txBody>
          <a:bodyPr>
            <a:normAutofit/>
          </a:bodyPr>
          <a:lstStyle/>
          <a:p>
            <a:r>
              <a:rPr lang="sv-FI" sz="2400" b="0" dirty="0" smtClean="0"/>
              <a:t>Näringsverksamhetens nettoförmögenhet räknas genom att dra av skulderna i näringsverksamheten från tillgångarna i näringsverksamheten. </a:t>
            </a:r>
          </a:p>
          <a:p>
            <a:pPr lvl="1"/>
            <a:r>
              <a:rPr lang="sv-FI" dirty="0" smtClean="0"/>
              <a:t>De tillgångar och skulder som hör till en rörelseidkares eller yrkesutövares privata hushåll beaktas inte.</a:t>
            </a:r>
          </a:p>
          <a:p>
            <a:pPr lvl="1"/>
            <a:r>
              <a:rPr lang="sv-FI" dirty="0" smtClean="0"/>
              <a:t>Inte heller tillgångar på ett bankkonto som hänför sig till näringsverksamheten beaktas.</a:t>
            </a:r>
          </a:p>
          <a:p>
            <a:r>
              <a:rPr lang="sv-FI" sz="2400" b="0" dirty="0" smtClean="0"/>
              <a:t>30 % av de utbetalda lönerna inkluderas i nettoförmögenheten.</a:t>
            </a:r>
            <a:r>
              <a:rPr lang="sv-FI" sz="2400" b="0" dirty="0" smtClean="0">
                <a:solidFill>
                  <a:srgbClr val="D58B00"/>
                </a:solidFill>
              </a:rPr>
              <a:t> </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7</a:t>
            </a:fld>
            <a:endParaRPr lang="sv-FI"/>
          </a:p>
        </p:txBody>
      </p:sp>
    </p:spTree>
    <p:extLst>
      <p:ext uri="{BB962C8B-B14F-4D97-AF65-F5344CB8AC3E}">
        <p14:creationId xmlns:p14="http://schemas.microsoft.com/office/powerpoint/2010/main" val="1391736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81" y="116632"/>
            <a:ext cx="10363200" cy="1143000"/>
          </a:xfrm>
        </p:spPr>
        <p:txBody>
          <a:bodyPr/>
          <a:lstStyle/>
          <a:p>
            <a:pPr lvl="1"/>
            <a:r>
              <a:rPr lang="sv-FI" sz="3200" dirty="0" smtClean="0">
                <a:solidFill>
                  <a:schemeClr val="accent1"/>
                </a:solidFill>
                <a:latin typeface="+mj-lt"/>
              </a:rPr>
              <a:t>Indelning av företagsinkomst i kapital- och förvärvsinkomst</a:t>
            </a:r>
            <a:endParaRPr lang="sv-FI" sz="3200" dirty="0">
              <a:solidFill>
                <a:schemeClr val="accent1"/>
              </a:solidFill>
              <a:latin typeface="+mj-lt"/>
            </a:endParaRPr>
          </a:p>
        </p:txBody>
      </p:sp>
      <p:sp>
        <p:nvSpPr>
          <p:cNvPr id="3" name="Sisällön paikkamerkki 2"/>
          <p:cNvSpPr>
            <a:spLocks noGrp="1"/>
          </p:cNvSpPr>
          <p:nvPr>
            <p:ph idx="1"/>
          </p:nvPr>
        </p:nvSpPr>
        <p:spPr>
          <a:xfrm>
            <a:off x="623392" y="1412776"/>
            <a:ext cx="11162208" cy="4607024"/>
          </a:xfrm>
        </p:spPr>
        <p:txBody>
          <a:bodyPr>
            <a:noAutofit/>
          </a:bodyPr>
          <a:lstStyle/>
          <a:p>
            <a:r>
              <a:rPr lang="sv-FI" sz="2400" b="0" dirty="0" smtClean="0"/>
              <a:t>Kapitalinkomsten är det belopp som motsvarar 20 % av den kalkylerade nettoförmögenheten för föregående år. </a:t>
            </a:r>
          </a:p>
          <a:p>
            <a:r>
              <a:rPr lang="sv-FI" sz="2400" b="0" dirty="0" smtClean="0"/>
              <a:t>En skattskyldig kan dock framföra ett krav på att en </a:t>
            </a:r>
            <a:r>
              <a:rPr lang="fi-FI" sz="2400" b="0" dirty="0" err="1"/>
              <a:t>avkastning</a:t>
            </a:r>
            <a:r>
              <a:rPr lang="sv-FI" sz="2400" b="0" dirty="0" smtClean="0"/>
              <a:t> på 10 % räknas som kapitalinkomst eller att företagsinkomsten beskattas som förvärvsinkomst i sin helhet.</a:t>
            </a:r>
          </a:p>
          <a:p>
            <a:r>
              <a:rPr lang="sv-FI" sz="2400" b="0" dirty="0" smtClean="0"/>
              <a:t>En avvikande längd på en räkenskapsperiod (över eller under 12 månader) påverkar beloppet på kapitalinkomstandelen.</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8</a:t>
            </a:fld>
            <a:endParaRPr lang="sv-FI"/>
          </a:p>
        </p:txBody>
      </p:sp>
    </p:spTree>
    <p:extLst>
      <p:ext uri="{BB962C8B-B14F-4D97-AF65-F5344CB8AC3E}">
        <p14:creationId xmlns:p14="http://schemas.microsoft.com/office/powerpoint/2010/main" val="2751570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fld id="{9C091893-83F1-4D95-83E4-1888D38CF945}" type="slidenum">
              <a:rPr lang="fi-FI" smtClean="0"/>
              <a:pPr/>
              <a:t>9</a:t>
            </a:fld>
            <a:endParaRPr lang="sv-FI" dirty="0"/>
          </a:p>
        </p:txBody>
      </p:sp>
      <p:sp>
        <p:nvSpPr>
          <p:cNvPr id="2" name="Otsikko 1"/>
          <p:cNvSpPr>
            <a:spLocks noGrp="1"/>
          </p:cNvSpPr>
          <p:nvPr>
            <p:ph type="title" idx="4294967295"/>
          </p:nvPr>
        </p:nvSpPr>
        <p:spPr>
          <a:xfrm>
            <a:off x="566208" y="193613"/>
            <a:ext cx="11059584" cy="612775"/>
          </a:xfrm>
        </p:spPr>
        <p:txBody>
          <a:bodyPr/>
          <a:lstStyle/>
          <a:p>
            <a:pPr algn="ctr"/>
            <a:r>
              <a:rPr lang="sv-FI" sz="2800" dirty="0" smtClean="0"/>
              <a:t>Beskattning av företagsinkomst</a:t>
            </a:r>
            <a:endParaRPr lang="sv-FI" sz="2800" dirty="0"/>
          </a:p>
        </p:txBody>
      </p:sp>
      <p:sp>
        <p:nvSpPr>
          <p:cNvPr id="22" name="Suorakulmio 21"/>
          <p:cNvSpPr/>
          <p:nvPr/>
        </p:nvSpPr>
        <p:spPr bwMode="auto">
          <a:xfrm>
            <a:off x="-48683" y="836712"/>
            <a:ext cx="12192000" cy="720080"/>
          </a:xfrm>
          <a:prstGeom prst="rect">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FI" dirty="0" smtClean="0">
                <a:solidFill>
                  <a:schemeClr val="accent4"/>
                </a:solidFill>
              </a:rPr>
              <a:t>RESULTATET AV NÄRINGSVERKSAMHETEN</a:t>
            </a:r>
            <a:endParaRPr lang="sv-FI" b="0" dirty="0" smtClean="0">
              <a:solidFill>
                <a:schemeClr val="accent4"/>
              </a:solidFill>
            </a:endParaRPr>
          </a:p>
        </p:txBody>
      </p:sp>
      <p:sp>
        <p:nvSpPr>
          <p:cNvPr id="25" name="Ellipsi 24"/>
          <p:cNvSpPr/>
          <p:nvPr/>
        </p:nvSpPr>
        <p:spPr bwMode="auto">
          <a:xfrm>
            <a:off x="4271798" y="1844824"/>
            <a:ext cx="4224469" cy="792088"/>
          </a:xfrm>
          <a:prstGeom prst="ellipse">
            <a:avLst/>
          </a:prstGeom>
          <a:solidFill>
            <a:srgbClr val="E6E6E6"/>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0" i="0" u="none" strike="noStrike" cap="none" normalizeH="0" baseline="0" dirty="0" smtClean="0">
                <a:ln>
                  <a:noFill/>
                </a:ln>
                <a:effectLst/>
                <a:latin typeface="Arial" charset="0"/>
              </a:rPr>
              <a:t>FÖRLUSTER UNDER </a:t>
            </a:r>
          </a:p>
          <a:p>
            <a:pPr marL="0" marR="0" indent="0" algn="ctr" defTabSz="914400" rtl="0" eaLnBrk="1" fontAlgn="base" latinLnBrk="0" hangingPunct="1">
              <a:lnSpc>
                <a:spcPct val="100000"/>
              </a:lnSpc>
              <a:spcBef>
                <a:spcPct val="0"/>
              </a:spcBef>
              <a:spcAft>
                <a:spcPct val="0"/>
              </a:spcAft>
              <a:buClrTx/>
              <a:buSzTx/>
              <a:buFontTx/>
              <a:buNone/>
              <a:tabLst/>
            </a:pPr>
            <a:r>
              <a:rPr lang="sv-FI" b="0" dirty="0" smtClean="0"/>
              <a:t>TIDIGARE ÅR</a:t>
            </a:r>
            <a:endParaRPr kumimoji="0" lang="sv-FI" sz="1800" b="0" i="0" u="none" strike="noStrike" cap="none" normalizeH="0" baseline="0" dirty="0" smtClean="0">
              <a:ln>
                <a:noFill/>
              </a:ln>
              <a:effectLst/>
              <a:latin typeface="Arial" charset="0"/>
            </a:endParaRPr>
          </a:p>
        </p:txBody>
      </p:sp>
      <p:sp>
        <p:nvSpPr>
          <p:cNvPr id="28" name="Suorakulmio 27"/>
          <p:cNvSpPr/>
          <p:nvPr/>
        </p:nvSpPr>
        <p:spPr bwMode="auto">
          <a:xfrm>
            <a:off x="2148034" y="2924944"/>
            <a:ext cx="8652489" cy="792088"/>
          </a:xfrm>
          <a:prstGeom prst="rect">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i="0" u="none" strike="noStrike" cap="none" normalizeH="0" baseline="0" dirty="0" smtClean="0">
                <a:ln>
                  <a:noFill/>
                </a:ln>
                <a:effectLst/>
                <a:latin typeface="Arial" charset="0"/>
              </a:rPr>
              <a:t>FÖRETAGSINKOMST SOM SKA DELAS</a:t>
            </a:r>
          </a:p>
          <a:p>
            <a:pPr marL="0" marR="0" indent="0" algn="ctr" defTabSz="914400" rtl="0" eaLnBrk="1" fontAlgn="base" latinLnBrk="0" hangingPunct="1">
              <a:lnSpc>
                <a:spcPct val="100000"/>
              </a:lnSpc>
              <a:spcBef>
                <a:spcPct val="0"/>
              </a:spcBef>
              <a:spcAft>
                <a:spcPct val="0"/>
              </a:spcAft>
              <a:buClrTx/>
              <a:buSzTx/>
              <a:buFontTx/>
              <a:buNone/>
              <a:tabLst/>
            </a:pPr>
            <a:r>
              <a:rPr kumimoji="0" lang="sv-FI" sz="1800" b="0" i="0" u="none" strike="noStrike" cap="none" normalizeH="0" baseline="0" dirty="0" smtClean="0">
                <a:ln>
                  <a:noFill/>
                </a:ln>
                <a:effectLst/>
                <a:latin typeface="Arial" charset="0"/>
              </a:rPr>
              <a:t> (delas in utifrån</a:t>
            </a:r>
            <a:r>
              <a:rPr lang="sv-FI" dirty="0" smtClean="0"/>
              <a:t> </a:t>
            </a:r>
            <a:r>
              <a:rPr lang="sv-FI" b="0" dirty="0" smtClean="0"/>
              <a:t>nettoförmögenheten under föregående år) </a:t>
            </a:r>
            <a:endParaRPr kumimoji="0" lang="sv-FI" sz="1800" b="0" i="0" u="none" strike="noStrike" cap="none" normalizeH="0" baseline="0" dirty="0" smtClean="0">
              <a:ln>
                <a:noFill/>
              </a:ln>
              <a:effectLst/>
              <a:latin typeface="Arial" charset="0"/>
            </a:endParaRPr>
          </a:p>
        </p:txBody>
      </p:sp>
      <p:sp>
        <p:nvSpPr>
          <p:cNvPr id="29" name="Pyöristetty suorakulmio 28"/>
          <p:cNvSpPr/>
          <p:nvPr/>
        </p:nvSpPr>
        <p:spPr bwMode="auto">
          <a:xfrm>
            <a:off x="623392" y="4005064"/>
            <a:ext cx="5520613" cy="1512168"/>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FI" b="0" dirty="0"/>
              <a:t>KAPITALINKOMSTANDEL</a:t>
            </a:r>
          </a:p>
          <a:p>
            <a:pPr algn="ctr"/>
            <a:r>
              <a:rPr lang="sv-FI" sz="1400" b="0" dirty="0">
                <a:solidFill>
                  <a:schemeClr val="accent2">
                    <a:lumMod val="50000"/>
                  </a:schemeClr>
                </a:solidFill>
              </a:rPr>
              <a:t>(20 % av nettoförmögenheten </a:t>
            </a:r>
          </a:p>
          <a:p>
            <a:pPr algn="ctr"/>
            <a:r>
              <a:rPr lang="sv-FI" sz="1400" b="0" dirty="0" smtClean="0">
                <a:solidFill>
                  <a:schemeClr val="accent2">
                    <a:lumMod val="50000"/>
                  </a:schemeClr>
                </a:solidFill>
              </a:rPr>
              <a:t>eller 10 % på krav av den skattskyldige)</a:t>
            </a:r>
            <a:endParaRPr lang="sv-FI" sz="1400" b="0" dirty="0">
              <a:solidFill>
                <a:schemeClr val="accent2">
                  <a:lumMod val="50000"/>
                </a:schemeClr>
              </a:solidFill>
            </a:endParaRPr>
          </a:p>
        </p:txBody>
      </p:sp>
      <p:sp>
        <p:nvSpPr>
          <p:cNvPr id="30" name="Pyöristetty suorakulmio 29"/>
          <p:cNvSpPr/>
          <p:nvPr/>
        </p:nvSpPr>
        <p:spPr bwMode="auto">
          <a:xfrm>
            <a:off x="6480043" y="4005064"/>
            <a:ext cx="5280587" cy="1512168"/>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FI" b="0" dirty="0"/>
              <a:t>FÖRVÄRSINKOMSTANDEL</a:t>
            </a:r>
          </a:p>
          <a:p>
            <a:pPr algn="ctr"/>
            <a:r>
              <a:rPr lang="sv-FI" sz="1400" b="0" dirty="0">
                <a:solidFill>
                  <a:schemeClr val="accent2">
                    <a:lumMod val="50000"/>
                  </a:schemeClr>
                </a:solidFill>
              </a:rPr>
              <a:t>(den återstående andelen eller hela </a:t>
            </a:r>
          </a:p>
          <a:p>
            <a:pPr algn="ctr"/>
            <a:r>
              <a:rPr lang="sv-FI" sz="1400" b="0" dirty="0" smtClean="0">
                <a:solidFill>
                  <a:schemeClr val="accent2">
                    <a:lumMod val="50000"/>
                  </a:schemeClr>
                </a:solidFill>
              </a:rPr>
              <a:t>företagsinkomsten på krav av den skattskyldige)</a:t>
            </a:r>
            <a:endParaRPr lang="sv-FI" sz="1400" b="0" dirty="0">
              <a:solidFill>
                <a:schemeClr val="accent2">
                  <a:lumMod val="50000"/>
                </a:schemeClr>
              </a:solidFill>
            </a:endParaRPr>
          </a:p>
        </p:txBody>
      </p:sp>
      <p:cxnSp>
        <p:nvCxnSpPr>
          <p:cNvPr id="48" name="Suora nuoliyhdysviiva 47"/>
          <p:cNvCxnSpPr/>
          <p:nvPr/>
        </p:nvCxnSpPr>
        <p:spPr bwMode="auto">
          <a:xfrm>
            <a:off x="3791744"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cxnSp>
        <p:nvCxnSpPr>
          <p:cNvPr id="50" name="Suora nuoliyhdysviiva 49"/>
          <p:cNvCxnSpPr/>
          <p:nvPr/>
        </p:nvCxnSpPr>
        <p:spPr bwMode="auto">
          <a:xfrm>
            <a:off x="8496267"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sp>
        <p:nvSpPr>
          <p:cNvPr id="3" name="Tekstiruutu 2"/>
          <p:cNvSpPr txBox="1"/>
          <p:nvPr/>
        </p:nvSpPr>
        <p:spPr>
          <a:xfrm>
            <a:off x="3826974" y="1844824"/>
            <a:ext cx="356188" cy="707886"/>
          </a:xfrm>
          <a:prstGeom prst="rect">
            <a:avLst/>
          </a:prstGeom>
          <a:noFill/>
        </p:spPr>
        <p:txBody>
          <a:bodyPr wrap="none" rtlCol="0">
            <a:spAutoFit/>
          </a:bodyPr>
          <a:lstStyle/>
          <a:p>
            <a:r>
              <a:rPr lang="sv-FI" sz="4000" b="0" dirty="0" smtClean="0"/>
              <a:t>-</a:t>
            </a:r>
            <a:endParaRPr lang="sv-FI" sz="4000" b="0" dirty="0"/>
          </a:p>
        </p:txBody>
      </p:sp>
      <p:sp>
        <p:nvSpPr>
          <p:cNvPr id="23" name="Tekstiruutu 22"/>
          <p:cNvSpPr txBox="1"/>
          <p:nvPr/>
        </p:nvSpPr>
        <p:spPr>
          <a:xfrm>
            <a:off x="1295467" y="2924944"/>
            <a:ext cx="484428" cy="707886"/>
          </a:xfrm>
          <a:prstGeom prst="rect">
            <a:avLst/>
          </a:prstGeom>
          <a:noFill/>
        </p:spPr>
        <p:txBody>
          <a:bodyPr wrap="none" rtlCol="0">
            <a:spAutoFit/>
          </a:bodyPr>
          <a:lstStyle/>
          <a:p>
            <a:r>
              <a:rPr lang="sv-FI" sz="4000" b="0" dirty="0" smtClean="0"/>
              <a:t>=</a:t>
            </a:r>
            <a:endParaRPr lang="sv-FI" sz="4000" b="0" dirty="0"/>
          </a:p>
        </p:txBody>
      </p:sp>
    </p:spTree>
    <p:extLst>
      <p:ext uri="{BB962C8B-B14F-4D97-AF65-F5344CB8AC3E}">
        <p14:creationId xmlns:p14="http://schemas.microsoft.com/office/powerpoint/2010/main" val="280057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Presentation1" id="{802BC7C8-274A-486B-85ED-BCC7D20335D2}" vid="{D914B3E8-A433-43A5-AA46-C2E26E8C5816}"/>
    </a:ext>
  </a:extLst>
</a:theme>
</file>

<file path=ppt/theme/theme2.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0800 Verohallinto laajakuva 16.9</Template>
  <TotalTime>119</TotalTime>
  <Words>3756</Words>
  <Application>Microsoft Office PowerPoint</Application>
  <PresentationFormat>Mukautettu</PresentationFormat>
  <Paragraphs>304</Paragraphs>
  <Slides>15</Slides>
  <Notes>15</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0800 Verohallinto laajakuva 16.9</vt:lpstr>
      <vt:lpstr>Inkomstbeskattning av enskilda näringsidkare</vt:lpstr>
      <vt:lpstr>Innehåll</vt:lpstr>
      <vt:lpstr>Det skattepliktiga resultatet räknas enligt förvärvskälla</vt:lpstr>
      <vt:lpstr>Förvärvskällornas betydelse i beskattningen</vt:lpstr>
      <vt:lpstr>Beskattningen grundar sig på bokföringen</vt:lpstr>
      <vt:lpstr>Kalkyl av näringsverksamhetens resultat och den företagsinkomst som ska delas</vt:lpstr>
      <vt:lpstr>Uträkning av nettoförmögenheten</vt:lpstr>
      <vt:lpstr>Indelning av företagsinkomst i kapital- och förvärvsinkomst</vt:lpstr>
      <vt:lpstr>Beskattning av företagsinkomst</vt:lpstr>
      <vt:lpstr>Delning av företagsinkomst mellan makar 1/2</vt:lpstr>
      <vt:lpstr>Delning av företagsinkomst mellan makar 2/2</vt:lpstr>
      <vt:lpstr>Beskattning av kapitalinkomster och förvärvsinkomster</vt:lpstr>
      <vt:lpstr>Förskottsuppbörd av skatt under skatteåret</vt:lpstr>
      <vt:lpstr>Privata uttag och privata placeringar</vt:lpstr>
      <vt:lpstr>Avdrag av bilkostnader</vt:lpstr>
    </vt:vector>
  </TitlesOfParts>
  <Company>Verohallinto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Inkomstbeskattning av enskilda näringsidkare</dc:title>
  <dc:creator>Leena Weckström</dc:creator>
  <cp:lastModifiedBy>Leena Weckström</cp:lastModifiedBy>
  <cp:revision>9</cp:revision>
  <cp:lastPrinted>2017-07-19T10:34:40Z</cp:lastPrinted>
  <dcterms:created xsi:type="dcterms:W3CDTF">2017-05-10T13:42:37Z</dcterms:created>
  <dcterms:modified xsi:type="dcterms:W3CDTF">2017-10-11T12:58:40Z</dcterms:modified>
</cp:coreProperties>
</file>