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7"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0CC"/>
    <a:srgbClr val="E5EF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28" autoAdjust="0"/>
    <p:restoredTop sz="94631" autoAdjust="0"/>
  </p:normalViewPr>
  <p:slideViewPr>
    <p:cSldViewPr showGuides="1">
      <p:cViewPr varScale="1">
        <p:scale>
          <a:sx n="94" d="100"/>
          <a:sy n="94" d="100"/>
        </p:scale>
        <p:origin x="-396" y="-90"/>
      </p:cViewPr>
      <p:guideLst>
        <p:guide orient="horz" pos="981"/>
        <p:guide orient="horz" pos="3884"/>
        <p:guide orient="horz" pos="2160"/>
        <p:guide pos="3840"/>
        <p:guide pos="347"/>
        <p:guide pos="7333"/>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80" d="100"/>
          <a:sy n="80" d="100"/>
        </p:scale>
        <p:origin x="-310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sz="80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758622-11CD-4778-A0E0-304E94DE8553}" type="datetimeFigureOut">
              <a:rPr lang="en-GB" sz="800" smtClean="0"/>
              <a:t>11/10/2017</a:t>
            </a:fld>
            <a:endParaRPr lang="en-GB" sz="80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sz="80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5FDB31-10C7-4D6C-96E2-36394A4847F2}" type="slidenum">
              <a:rPr lang="en-GB" sz="800" smtClean="0"/>
              <a:t>‹#›</a:t>
            </a:fld>
            <a:endParaRPr lang="en-GB" sz="800"/>
          </a:p>
        </p:txBody>
      </p:sp>
    </p:spTree>
    <p:extLst>
      <p:ext uri="{BB962C8B-B14F-4D97-AF65-F5344CB8AC3E}">
        <p14:creationId xmlns:p14="http://schemas.microsoft.com/office/powerpoint/2010/main" val="2315033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8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800"/>
            </a:lvl1pPr>
          </a:lstStyle>
          <a:p>
            <a:fld id="{87CC1B8C-6899-405B-94D6-1C512023955B}" type="datetimeFigureOut">
              <a:rPr lang="en-GB" smtClean="0"/>
              <a:pPr/>
              <a:t>11/10/2017</a:t>
            </a:fld>
            <a:endParaRPr lang="en-GB"/>
          </a:p>
        </p:txBody>
      </p:sp>
      <p:sp>
        <p:nvSpPr>
          <p:cNvPr id="4" name="Slide Image Placeholder 3"/>
          <p:cNvSpPr>
            <a:spLocks noGrp="1" noRot="1" noChangeAspect="1"/>
          </p:cNvSpPr>
          <p:nvPr>
            <p:ph type="sldImg" idx="2"/>
          </p:nvPr>
        </p:nvSpPr>
        <p:spPr>
          <a:xfrm>
            <a:off x="692696" y="861129"/>
            <a:ext cx="5472608" cy="307834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8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800"/>
            </a:lvl1pPr>
          </a:lstStyle>
          <a:p>
            <a:fld id="{248DCB88-824E-4CE8-81C9-5F4E91378AA5}" type="slidenum">
              <a:rPr lang="en-GB" smtClean="0"/>
              <a:pPr/>
              <a:t>‹#›</a:t>
            </a:fld>
            <a:endParaRPr lang="en-GB"/>
          </a:p>
        </p:txBody>
      </p:sp>
    </p:spTree>
    <p:extLst>
      <p:ext uri="{BB962C8B-B14F-4D97-AF65-F5344CB8AC3E}">
        <p14:creationId xmlns:p14="http://schemas.microsoft.com/office/powerpoint/2010/main" val="2575711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dirty="0">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2</a:t>
            </a:fld>
            <a:endParaRPr lang="sv-FI"/>
          </a:p>
        </p:txBody>
      </p:sp>
    </p:spTree>
    <p:extLst>
      <p:ext uri="{BB962C8B-B14F-4D97-AF65-F5344CB8AC3E}">
        <p14:creationId xmlns:p14="http://schemas.microsoft.com/office/powerpoint/2010/main" val="3603819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dirty="0" smtClean="0">
                <a:solidFill>
                  <a:schemeClr val="tx1"/>
                </a:solidFill>
                <a:latin typeface="Arial" pitchFamily="34" charset="0"/>
              </a:rPr>
              <a:t>En ändamålsenlig handling ska utan dröjsmål utarbetas vad gäller rättshandlingar mellan ett bolag och en delägare.</a:t>
            </a:r>
            <a:endParaRPr lang="sv-FI" sz="1000" dirty="0" smtClean="0">
              <a:solidFill>
                <a:schemeClr val="tx1"/>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11</a:t>
            </a:fld>
            <a:endParaRPr lang="sv-FI"/>
          </a:p>
        </p:txBody>
      </p:sp>
    </p:spTree>
    <p:extLst>
      <p:ext uri="{BB962C8B-B14F-4D97-AF65-F5344CB8AC3E}">
        <p14:creationId xmlns:p14="http://schemas.microsoft.com/office/powerpoint/2010/main" val="1069551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dirty="0">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12</a:t>
            </a:fld>
            <a:endParaRPr lang="sv-FI"/>
          </a:p>
        </p:txBody>
      </p:sp>
    </p:spTree>
    <p:extLst>
      <p:ext uri="{BB962C8B-B14F-4D97-AF65-F5344CB8AC3E}">
        <p14:creationId xmlns:p14="http://schemas.microsoft.com/office/powerpoint/2010/main" val="2951965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i="1" dirty="0">
              <a:solidFill>
                <a:srgbClr val="FF0000"/>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13</a:t>
            </a:fld>
            <a:endParaRPr lang="sv-FI"/>
          </a:p>
        </p:txBody>
      </p:sp>
    </p:spTree>
    <p:extLst>
      <p:ext uri="{BB962C8B-B14F-4D97-AF65-F5344CB8AC3E}">
        <p14:creationId xmlns:p14="http://schemas.microsoft.com/office/powerpoint/2010/main" val="42724953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dirty="0"/>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14</a:t>
            </a:fld>
            <a:endParaRPr lang="sv-FI"/>
          </a:p>
        </p:txBody>
      </p:sp>
    </p:spTree>
    <p:extLst>
      <p:ext uri="{BB962C8B-B14F-4D97-AF65-F5344CB8AC3E}">
        <p14:creationId xmlns:p14="http://schemas.microsoft.com/office/powerpoint/2010/main" val="2394061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b="1" dirty="0" smtClean="0">
                <a:solidFill>
                  <a:schemeClr val="tx1"/>
                </a:solidFill>
                <a:latin typeface="Arial" pitchFamily="34" charset="0"/>
              </a:rPr>
              <a:t>Utdelningsbeslut</a:t>
            </a:r>
          </a:p>
          <a:p>
            <a:pPr marL="171450" indent="-171450">
              <a:buFont typeface="Arial" pitchFamily="34" charset="0"/>
              <a:buChar char="•"/>
            </a:pPr>
            <a:r>
              <a:rPr lang="sv-FI" sz="1000" dirty="0" smtClean="0">
                <a:solidFill>
                  <a:schemeClr val="tx1"/>
                </a:solidFill>
                <a:latin typeface="Arial" pitchFamily="34" charset="0"/>
              </a:rPr>
              <a:t>Utdelningen grundar sig på det senast fastställda och revisorgranskade bokslutet. I samband med utdelning ska man se till att bolaget bevarar sin betalningsförmåga trots utdelningen. </a:t>
            </a:r>
          </a:p>
          <a:p>
            <a:pPr marL="171450" indent="-171450">
              <a:buFont typeface="Arial" pitchFamily="34" charset="0"/>
              <a:buChar char="•"/>
            </a:pPr>
            <a:r>
              <a:rPr lang="sv-FI" sz="1000" dirty="0" smtClean="0">
                <a:solidFill>
                  <a:schemeClr val="tx1"/>
                </a:solidFill>
                <a:latin typeface="Arial" pitchFamily="34" charset="0"/>
              </a:rPr>
              <a:t>Enligt huvudregeln medför alla aktier lika rätt i bolaget. I bolagsordningen är det möjligt att man beslutar att aktierna avviker från varandra t.ex. vad gäller det röstetal eller den rätt till utdelning som de medför. </a:t>
            </a:r>
            <a:r>
              <a:rPr lang="sv-SE" sz="1000" dirty="0" smtClean="0">
                <a:solidFill>
                  <a:schemeClr val="tx1"/>
                </a:solidFill>
                <a:latin typeface="Arial" pitchFamily="34" charset="0"/>
              </a:rPr>
              <a:t>Dessa bestämmelser i lagen och bolagsordningen tillämpas också i beskattningen, och dividend beskattas som inkomst för dividendmottagaren.</a:t>
            </a:r>
            <a:endParaRPr lang="sv-FI" sz="1000" dirty="0" smtClean="0">
              <a:solidFill>
                <a:schemeClr val="tx1"/>
              </a:solidFill>
              <a:latin typeface="Arial" pitchFamily="34" charset="0"/>
            </a:endParaRPr>
          </a:p>
          <a:p>
            <a:pPr marL="171450" indent="-171450">
              <a:buFont typeface="Arial" pitchFamily="34" charset="0"/>
              <a:buChar char="•"/>
            </a:pPr>
            <a:r>
              <a:rPr lang="sv-FI" sz="1000" dirty="0" smtClean="0">
                <a:solidFill>
                  <a:schemeClr val="tx1"/>
                </a:solidFill>
                <a:latin typeface="Arial" pitchFamily="34" charset="0"/>
              </a:rPr>
              <a:t>Att betala lön till delägare för deras egentliga arbete är inte nödvändigt, och följaktligen kan utdelning ersätta lön, särskilt i enmansbolag och familjebolag.</a:t>
            </a:r>
          </a:p>
          <a:p>
            <a:pPr marL="0" indent="0">
              <a:buFont typeface="Arial" pitchFamily="34" charset="0"/>
              <a:buNone/>
            </a:pPr>
            <a:endParaRPr lang="sv-FI" sz="1100" dirty="0">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15</a:t>
            </a:fld>
            <a:endParaRPr lang="sv-FI"/>
          </a:p>
        </p:txBody>
      </p:sp>
    </p:spTree>
    <p:extLst>
      <p:ext uri="{BB962C8B-B14F-4D97-AF65-F5344CB8AC3E}">
        <p14:creationId xmlns:p14="http://schemas.microsoft.com/office/powerpoint/2010/main" val="1607961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55600" y="679450"/>
            <a:ext cx="6096000" cy="3429000"/>
          </a:xfrm>
        </p:spPr>
      </p:sp>
      <p:sp>
        <p:nvSpPr>
          <p:cNvPr id="3" name="Huomautusten paikkamerkki 2"/>
          <p:cNvSpPr>
            <a:spLocks noGrp="1"/>
          </p:cNvSpPr>
          <p:nvPr>
            <p:ph type="body" idx="1"/>
          </p:nvPr>
        </p:nvSpPr>
        <p:spPr/>
        <p:txBody>
          <a:bodyPr>
            <a:noAutofit/>
          </a:bodyPr>
          <a:lstStyle/>
          <a:p>
            <a:r>
              <a:rPr lang="sv-FI" sz="1000" b="1" dirty="0" smtClean="0">
                <a:solidFill>
                  <a:schemeClr val="tx1"/>
                </a:solidFill>
                <a:latin typeface="Arial" pitchFamily="34" charset="0"/>
              </a:rPr>
              <a:t>Dividend från ett noterat bolag</a:t>
            </a:r>
          </a:p>
          <a:p>
            <a:pPr marL="171450" indent="-171450">
              <a:buFont typeface="Arial" pitchFamily="34" charset="0"/>
              <a:buChar char="•"/>
            </a:pPr>
            <a:r>
              <a:rPr lang="sv-SE" sz="1000" dirty="0" smtClean="0">
                <a:solidFill>
                  <a:schemeClr val="tx1"/>
                </a:solidFill>
                <a:latin typeface="Arial" pitchFamily="34" charset="0"/>
              </a:rPr>
              <a:t>Dividend som ett noterat bolag delat ut </a:t>
            </a:r>
            <a:r>
              <a:rPr lang="sv-FI" sz="1000" dirty="0" smtClean="0">
                <a:solidFill>
                  <a:schemeClr val="tx1"/>
                </a:solidFill>
                <a:latin typeface="Arial" pitchFamily="34" charset="0"/>
              </a:rPr>
              <a:t>(= ett bolag vars aktier noteras offentligt på börsen eller en motsvarande lista) delas in i skattefri inkomst och kapitalinkomst i beskattningen av en fysisk person. Av utdelningen är från och med skatteåret 2014 85 % skattepliktig kapitalinkomst och 15 % skattefri inkomst. Dividendens skattefrihet eller skattepliktighet beror inte på aktievärdet.</a:t>
            </a:r>
            <a:endParaRPr lang="sv-FI" sz="1000" b="1" dirty="0" smtClean="0">
              <a:solidFill>
                <a:schemeClr val="tx1"/>
              </a:solidFill>
              <a:latin typeface="Arial" pitchFamily="34" charset="0"/>
              <a:cs typeface="Arial" pitchFamily="34" charset="0"/>
            </a:endParaRPr>
          </a:p>
          <a:p>
            <a:endParaRPr lang="sv-FI" sz="1000" b="1" dirty="0" smtClean="0">
              <a:solidFill>
                <a:schemeClr val="tx1"/>
              </a:solidFill>
              <a:latin typeface="Arial" pitchFamily="34" charset="0"/>
              <a:cs typeface="Arial" pitchFamily="34" charset="0"/>
            </a:endParaRPr>
          </a:p>
          <a:p>
            <a:r>
              <a:rPr lang="sv-SE" sz="1000" b="1" dirty="0" smtClean="0">
                <a:solidFill>
                  <a:schemeClr val="tx1"/>
                </a:solidFill>
                <a:latin typeface="Arial" pitchFamily="34" charset="0"/>
              </a:rPr>
              <a:t>Dividend från ett icke-noterat bolag från och med skatteåret 2014 </a:t>
            </a:r>
            <a:endParaRPr lang="sv-FI" sz="1000" b="1" dirty="0">
              <a:solidFill>
                <a:schemeClr val="tx1"/>
              </a:solidFill>
              <a:latin typeface="Arial" pitchFamily="34" charset="0"/>
            </a:endParaRPr>
          </a:p>
          <a:p>
            <a:r>
              <a:rPr lang="sv-SE" sz="1000" dirty="0" smtClean="0">
                <a:solidFill>
                  <a:schemeClr val="tx1"/>
                </a:solidFill>
                <a:latin typeface="Arial" pitchFamily="34" charset="0"/>
              </a:rPr>
              <a:t>Beskattningen av dividend från ett vanligt, icke-noterat </a:t>
            </a:r>
            <a:r>
              <a:rPr lang="sv-FI" sz="1000" dirty="0" smtClean="0">
                <a:solidFill>
                  <a:schemeClr val="tx1"/>
                </a:solidFill>
                <a:latin typeface="Arial" pitchFamily="34" charset="0"/>
              </a:rPr>
              <a:t>aktiebolag </a:t>
            </a:r>
            <a:r>
              <a:rPr lang="sv-FI" sz="1000" dirty="0">
                <a:solidFill>
                  <a:schemeClr val="tx1"/>
                </a:solidFill>
                <a:latin typeface="Arial" pitchFamily="34" charset="0"/>
              </a:rPr>
              <a:t>beror på bolagets nettoförmögenhet. </a:t>
            </a:r>
            <a:endParaRPr lang="sv-FI" sz="1000" b="1" dirty="0" smtClean="0">
              <a:solidFill>
                <a:schemeClr val="tx1"/>
              </a:solidFill>
              <a:latin typeface="Arial" pitchFamily="34" charset="0"/>
              <a:cs typeface="Arial" pitchFamily="34" charset="0"/>
            </a:endParaRPr>
          </a:p>
          <a:p>
            <a:endParaRPr lang="sv-FI" sz="1000" b="1" dirty="0" smtClean="0">
              <a:solidFill>
                <a:schemeClr val="tx1"/>
              </a:solidFill>
              <a:latin typeface="Arial" pitchFamily="34" charset="0"/>
              <a:cs typeface="Arial" pitchFamily="34" charset="0"/>
            </a:endParaRPr>
          </a:p>
          <a:p>
            <a:pPr marL="171450" indent="-171450">
              <a:buFont typeface="Arial" panose="020B0604020202020204" pitchFamily="34" charset="0"/>
              <a:buChar char="•"/>
            </a:pPr>
            <a:r>
              <a:rPr lang="sv-FI" sz="1000" b="1" dirty="0" smtClean="0">
                <a:solidFill>
                  <a:schemeClr val="tx1"/>
                </a:solidFill>
                <a:latin typeface="Arial" pitchFamily="34" charset="0"/>
                <a:cs typeface="Arial" pitchFamily="34" charset="0"/>
              </a:rPr>
              <a:t>Kapitalinkomstdividend</a:t>
            </a:r>
          </a:p>
          <a:p>
            <a:pPr marL="628650" lvl="1" indent="-171450">
              <a:buFont typeface="Arial" panose="020B0604020202020204" pitchFamily="34" charset="0"/>
              <a:buChar char="•"/>
            </a:pPr>
            <a:r>
              <a:rPr lang="sv-SE" sz="1000" b="0" dirty="0" smtClean="0">
                <a:solidFill>
                  <a:schemeClr val="tx1"/>
                </a:solidFill>
                <a:latin typeface="Arial" pitchFamily="34" charset="0"/>
                <a:cs typeface="Arial" pitchFamily="34" charset="0"/>
              </a:rPr>
              <a:t>Av dividenden utgör 25 % skattepliktig kapitalinkomst och 75 % skattefri inkomst till den del som dividendbeloppet motsvarar högst en årlig avkastning på 8 % av aktiens matematiska värde.</a:t>
            </a:r>
          </a:p>
          <a:p>
            <a:pPr marL="628650" lvl="1" indent="-171450">
              <a:buFont typeface="Arial" panose="020B0604020202020204" pitchFamily="34" charset="0"/>
              <a:buChar char="•"/>
            </a:pPr>
            <a:r>
              <a:rPr lang="sv-SE" sz="1000" b="0" dirty="0" smtClean="0">
                <a:solidFill>
                  <a:schemeClr val="tx1"/>
                </a:solidFill>
                <a:latin typeface="Arial" pitchFamily="34" charset="0"/>
                <a:cs typeface="Arial" pitchFamily="34" charset="0"/>
              </a:rPr>
              <a:t>Om dividendtagarens sammanlagda belopp av sådana dividender under skatteåret överskrider 150 000 euro ska 85 % av det överskridande beloppet utgöra skattepliktig kapitalinkomst och 15 % skattefri inkomst.</a:t>
            </a:r>
            <a:endParaRPr lang="sv-FI" sz="1000" b="0" dirty="0" smtClean="0">
              <a:solidFill>
                <a:schemeClr val="tx1"/>
              </a:solidFill>
              <a:latin typeface="Arial" pitchFamily="34" charset="0"/>
              <a:cs typeface="Arial" pitchFamily="34" charset="0"/>
            </a:endParaRPr>
          </a:p>
          <a:p>
            <a:pPr marL="171450" lvl="0" indent="-171450">
              <a:buFont typeface="Arial" panose="020B0604020202020204" pitchFamily="34" charset="0"/>
              <a:buChar char="•"/>
            </a:pPr>
            <a:r>
              <a:rPr lang="sv-SE" sz="1000" b="1" dirty="0" smtClean="0">
                <a:solidFill>
                  <a:schemeClr val="tx1"/>
                </a:solidFill>
                <a:latin typeface="Arial" pitchFamily="34" charset="0"/>
                <a:cs typeface="Arial" pitchFamily="34" charset="0"/>
              </a:rPr>
              <a:t>Förvärvsinkomstdividend</a:t>
            </a:r>
          </a:p>
          <a:p>
            <a:pPr marL="628650" lvl="1" indent="-171450">
              <a:buFont typeface="Arial" panose="020B0604020202020204" pitchFamily="34" charset="0"/>
              <a:buChar char="•"/>
            </a:pPr>
            <a:r>
              <a:rPr lang="sv-SE" sz="1000" b="0" dirty="0" smtClean="0">
                <a:solidFill>
                  <a:schemeClr val="tx1"/>
                </a:solidFill>
                <a:latin typeface="Arial" pitchFamily="34" charset="0"/>
                <a:cs typeface="Arial" pitchFamily="34" charset="0"/>
              </a:rPr>
              <a:t>Den del av dividend som  överskrider 8 %:s årliga avkastning utgör förvärvsinkomstdividend. Av förvärvsinkomstdividenden utgör 75 % skattepliktig förvärvsinkomst och 25 % skattefri inkomst.</a:t>
            </a: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16</a:t>
            </a:fld>
            <a:endParaRPr lang="sv-FI"/>
          </a:p>
        </p:txBody>
      </p:sp>
    </p:spTree>
    <p:extLst>
      <p:ext uri="{BB962C8B-B14F-4D97-AF65-F5344CB8AC3E}">
        <p14:creationId xmlns:p14="http://schemas.microsoft.com/office/powerpoint/2010/main" val="16835392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dirty="0">
              <a:solidFill>
                <a:srgbClr val="FF0000"/>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17</a:t>
            </a:fld>
            <a:endParaRPr lang="sv-FI"/>
          </a:p>
        </p:txBody>
      </p:sp>
    </p:spTree>
    <p:extLst>
      <p:ext uri="{BB962C8B-B14F-4D97-AF65-F5344CB8AC3E}">
        <p14:creationId xmlns:p14="http://schemas.microsoft.com/office/powerpoint/2010/main" val="27792256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692150" y="860425"/>
            <a:ext cx="5473700" cy="3079750"/>
          </a:xfrm>
        </p:spPr>
      </p:sp>
      <p:sp>
        <p:nvSpPr>
          <p:cNvPr id="3" name="Huomautusten paikkamerkki 2"/>
          <p:cNvSpPr>
            <a:spLocks noGrp="1"/>
          </p:cNvSpPr>
          <p:nvPr>
            <p:ph type="body" idx="1"/>
          </p:nvPr>
        </p:nvSpPr>
        <p:spPr/>
        <p:txBody>
          <a:bodyPr/>
          <a:lstStyle/>
          <a:p>
            <a:r>
              <a:rPr lang="fi-FI" sz="1000" dirty="0" smtClean="0"/>
              <a:t>I </a:t>
            </a:r>
            <a:r>
              <a:rPr lang="sv-FI" sz="1000" noProof="0" dirty="0" smtClean="0"/>
              <a:t>inkomstskattelagen</a:t>
            </a:r>
            <a:r>
              <a:rPr lang="fi-FI" sz="1000" dirty="0" smtClean="0"/>
              <a:t> </a:t>
            </a:r>
            <a:r>
              <a:rPr lang="sv-FI" sz="1000" noProof="0" dirty="0" smtClean="0"/>
              <a:t>tillfogades</a:t>
            </a:r>
            <a:r>
              <a:rPr lang="fi-FI" sz="1000" dirty="0" smtClean="0"/>
              <a:t> (1237/2013) </a:t>
            </a:r>
            <a:r>
              <a:rPr lang="sv-FI" sz="1000" noProof="0" dirty="0" smtClean="0"/>
              <a:t>stadganden</a:t>
            </a:r>
            <a:r>
              <a:rPr lang="fi-FI" sz="1000" dirty="0" smtClean="0"/>
              <a:t> </a:t>
            </a:r>
            <a:r>
              <a:rPr lang="fi-FI" sz="1000" dirty="0" err="1" smtClean="0"/>
              <a:t>om</a:t>
            </a:r>
            <a:r>
              <a:rPr lang="fi-FI" sz="1000" dirty="0" smtClean="0"/>
              <a:t> </a:t>
            </a:r>
            <a:r>
              <a:rPr lang="sv-SE" sz="1000" dirty="0" smtClean="0"/>
              <a:t>utbetalning av medel enligt 13 kap. 1 § 1 punkten i aktiebolagslagen från en fond som hänförs till det fria egna kapitalet.</a:t>
            </a:r>
            <a:r>
              <a:rPr lang="sv-SE" sz="1000" baseline="0" dirty="0" smtClean="0"/>
              <a:t> Stadgandena trädde i kraft huvudsakligen från och med skatteåret 2014.</a:t>
            </a:r>
          </a:p>
          <a:p>
            <a:endParaRPr lang="sv-SE" sz="1000" baseline="0" dirty="0" smtClean="0"/>
          </a:p>
          <a:p>
            <a:r>
              <a:rPr lang="sv-SE" sz="1000" dirty="0" smtClean="0"/>
              <a:t>Enligt de nya stadgandena beskattas sådan utdelning av medel alltid som dividendinkomst, när det gäller utbetalning av medel från ett offentligt noterat bolag.</a:t>
            </a:r>
          </a:p>
          <a:p>
            <a:r>
              <a:rPr lang="sv-SE" sz="1000" dirty="0" smtClean="0"/>
              <a:t>Om det gäller utbetalning av medel från ett icke offentligt noterat bolag, tillämpas huvudsakligen stadganden om dividendinkomst. Under vissa förutsättningar tillämpas </a:t>
            </a:r>
            <a:r>
              <a:rPr lang="sv-SE" sz="1000" baseline="0" dirty="0" smtClean="0"/>
              <a:t>stadganden om överlåtelsevinsten.</a:t>
            </a:r>
            <a:endParaRPr lang="fi-FI" sz="1000" dirty="0"/>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18</a:t>
            </a:fld>
            <a:endParaRPr lang="sv-FI"/>
          </a:p>
        </p:txBody>
      </p:sp>
    </p:spTree>
    <p:extLst>
      <p:ext uri="{BB962C8B-B14F-4D97-AF65-F5344CB8AC3E}">
        <p14:creationId xmlns:p14="http://schemas.microsoft.com/office/powerpoint/2010/main" val="2305164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fi-FI" dirty="0" smtClean="0">
                <a:latin typeface="Arial" pitchFamily="34" charset="0"/>
                <a:cs typeface="Arial" pitchFamily="34" charset="0"/>
              </a:rPr>
              <a:t>Lag </a:t>
            </a:r>
            <a:r>
              <a:rPr lang="fi-FI" dirty="0" err="1" smtClean="0">
                <a:latin typeface="Arial" pitchFamily="34" charset="0"/>
                <a:cs typeface="Arial" pitchFamily="34" charset="0"/>
              </a:rPr>
              <a:t>om</a:t>
            </a:r>
            <a:r>
              <a:rPr lang="fi-FI" dirty="0" smtClean="0">
                <a:latin typeface="Arial" pitchFamily="34" charset="0"/>
                <a:cs typeface="Arial" pitchFamily="34" charset="0"/>
              </a:rPr>
              <a:t> </a:t>
            </a:r>
            <a:r>
              <a:rPr lang="fi-FI" dirty="0" err="1" smtClean="0">
                <a:latin typeface="Arial" pitchFamily="34" charset="0"/>
                <a:cs typeface="Arial" pitchFamily="34" charset="0"/>
              </a:rPr>
              <a:t>andelslag</a:t>
            </a:r>
            <a:r>
              <a:rPr lang="fi-FI" baseline="0" dirty="0" smtClean="0">
                <a:latin typeface="Arial" pitchFamily="34" charset="0"/>
                <a:cs typeface="Arial" pitchFamily="34" charset="0"/>
              </a:rPr>
              <a:t> (421/2013) </a:t>
            </a:r>
            <a:r>
              <a:rPr lang="fi-FI" baseline="0" dirty="0" err="1" smtClean="0">
                <a:latin typeface="Arial" pitchFamily="34" charset="0"/>
                <a:cs typeface="Arial" pitchFamily="34" charset="0"/>
              </a:rPr>
              <a:t>möjliggör</a:t>
            </a:r>
            <a:r>
              <a:rPr lang="fi-FI" baseline="0" dirty="0" smtClean="0">
                <a:latin typeface="Arial" pitchFamily="34" charset="0"/>
                <a:cs typeface="Arial" pitchFamily="34" charset="0"/>
              </a:rPr>
              <a:t> </a:t>
            </a:r>
            <a:r>
              <a:rPr lang="fi-FI" baseline="0" dirty="0" err="1" smtClean="0">
                <a:latin typeface="Arial" pitchFamily="34" charset="0"/>
                <a:cs typeface="Arial" pitchFamily="34" charset="0"/>
              </a:rPr>
              <a:t>att</a:t>
            </a:r>
            <a:r>
              <a:rPr lang="fi-FI" baseline="0" dirty="0" smtClean="0">
                <a:latin typeface="Arial" pitchFamily="34" charset="0"/>
                <a:cs typeface="Arial" pitchFamily="34" charset="0"/>
              </a:rPr>
              <a:t> </a:t>
            </a:r>
            <a:r>
              <a:rPr lang="fi-FI" baseline="0" dirty="0" err="1" smtClean="0">
                <a:latin typeface="Arial" pitchFamily="34" charset="0"/>
                <a:cs typeface="Arial" pitchFamily="34" charset="0"/>
              </a:rPr>
              <a:t>andelslag</a:t>
            </a:r>
            <a:r>
              <a:rPr lang="fi-FI" baseline="0" dirty="0" smtClean="0">
                <a:latin typeface="Arial" pitchFamily="34" charset="0"/>
                <a:cs typeface="Arial" pitchFamily="34" charset="0"/>
              </a:rPr>
              <a:t> </a:t>
            </a:r>
            <a:r>
              <a:rPr lang="fi-FI" baseline="0" dirty="0" err="1" smtClean="0">
                <a:latin typeface="Arial" pitchFamily="34" charset="0"/>
                <a:cs typeface="Arial" pitchFamily="34" charset="0"/>
              </a:rPr>
              <a:t>kan</a:t>
            </a:r>
            <a:r>
              <a:rPr lang="fi-FI" baseline="0" dirty="0" smtClean="0">
                <a:latin typeface="Arial" pitchFamily="34" charset="0"/>
                <a:cs typeface="Arial" pitchFamily="34" charset="0"/>
              </a:rPr>
              <a:t> </a:t>
            </a:r>
            <a:r>
              <a:rPr lang="fi-FI" baseline="0" dirty="0" err="1" smtClean="0">
                <a:latin typeface="Arial" pitchFamily="34" charset="0"/>
                <a:cs typeface="Arial" pitchFamily="34" charset="0"/>
              </a:rPr>
              <a:t>fungera</a:t>
            </a:r>
            <a:r>
              <a:rPr lang="fi-FI" baseline="0" dirty="0" smtClean="0">
                <a:latin typeface="Arial" pitchFamily="34" charset="0"/>
                <a:cs typeface="Arial" pitchFamily="34" charset="0"/>
              </a:rPr>
              <a:t> </a:t>
            </a:r>
            <a:r>
              <a:rPr lang="fi-FI" baseline="0" dirty="0" err="1" smtClean="0">
                <a:latin typeface="Arial" pitchFamily="34" charset="0"/>
                <a:cs typeface="Arial" pitchFamily="34" charset="0"/>
              </a:rPr>
              <a:t>liksom</a:t>
            </a:r>
            <a:r>
              <a:rPr lang="fi-FI" baseline="0" dirty="0" smtClean="0">
                <a:latin typeface="Arial" pitchFamily="34" charset="0"/>
                <a:cs typeface="Arial" pitchFamily="34" charset="0"/>
              </a:rPr>
              <a:t> ett </a:t>
            </a:r>
            <a:r>
              <a:rPr lang="fi-FI" baseline="0" dirty="0" err="1" smtClean="0">
                <a:latin typeface="Arial" pitchFamily="34" charset="0"/>
                <a:cs typeface="Arial" pitchFamily="34" charset="0"/>
              </a:rPr>
              <a:t>aktiebolag</a:t>
            </a:r>
            <a:r>
              <a:rPr lang="fi-FI" baseline="0" dirty="0" smtClean="0">
                <a:latin typeface="Arial" pitchFamily="34" charset="0"/>
                <a:cs typeface="Arial" pitchFamily="34" charset="0"/>
              </a:rPr>
              <a:t>.</a:t>
            </a:r>
            <a:endParaRPr lang="fi-FI" dirty="0">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19</a:t>
            </a:fld>
            <a:endParaRPr lang="sv-FI"/>
          </a:p>
        </p:txBody>
      </p:sp>
    </p:spTree>
    <p:extLst>
      <p:ext uri="{BB962C8B-B14F-4D97-AF65-F5344CB8AC3E}">
        <p14:creationId xmlns:p14="http://schemas.microsoft.com/office/powerpoint/2010/main" val="194042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strike="noStrike" dirty="0"/>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20</a:t>
            </a:fld>
            <a:endParaRPr lang="sv-FI"/>
          </a:p>
        </p:txBody>
      </p:sp>
    </p:spTree>
    <p:extLst>
      <p:ext uri="{BB962C8B-B14F-4D97-AF65-F5344CB8AC3E}">
        <p14:creationId xmlns:p14="http://schemas.microsoft.com/office/powerpoint/2010/main" val="2327803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b="1" dirty="0" smtClean="0">
                <a:solidFill>
                  <a:schemeClr val="tx1"/>
                </a:solidFill>
                <a:latin typeface="Arial" pitchFamily="34" charset="0"/>
              </a:rPr>
              <a:t>Kalkyl av skattepliktig inkomst eller förlust som ska fastställas</a:t>
            </a:r>
          </a:p>
          <a:p>
            <a:pPr marL="171450" indent="-171450">
              <a:buFont typeface="Arial" pitchFamily="34" charset="0"/>
              <a:buChar char="•"/>
            </a:pPr>
            <a:r>
              <a:rPr lang="sv-FI" sz="1000" dirty="0" smtClean="0">
                <a:solidFill>
                  <a:schemeClr val="tx1"/>
                </a:solidFill>
                <a:latin typeface="Arial" pitchFamily="34" charset="0"/>
              </a:rPr>
              <a:t>Inkomstskattelagarna (inkomstskattelagen, lagen om beskattning av inkomst av näringsverksamhet och inkomstskattelagen för gårdsbruk) reglerar de inkomster som är skattepliktiga och de utgifter som är avdragsgilla.</a:t>
            </a:r>
          </a:p>
          <a:p>
            <a:endParaRPr lang="sv-FI" sz="1000" dirty="0" smtClean="0">
              <a:solidFill>
                <a:schemeClr val="tx1"/>
              </a:solidFill>
              <a:latin typeface="Arial" pitchFamily="34" charset="0"/>
              <a:cs typeface="Arial" pitchFamily="34" charset="0"/>
            </a:endParaRPr>
          </a:p>
          <a:p>
            <a:r>
              <a:rPr lang="sv-FI" sz="1000" b="1" dirty="0" smtClean="0">
                <a:solidFill>
                  <a:schemeClr val="tx1"/>
                </a:solidFill>
                <a:latin typeface="Arial" pitchFamily="34" charset="0"/>
              </a:rPr>
              <a:t>Skattepliktig inkomst enligt lagen om beskattning av inkomst av näringsverksamhet (</a:t>
            </a:r>
            <a:r>
              <a:rPr lang="sv-FI" sz="1000" b="1" dirty="0" err="1" smtClean="0">
                <a:solidFill>
                  <a:schemeClr val="tx1"/>
                </a:solidFill>
                <a:latin typeface="Arial" pitchFamily="34" charset="0"/>
              </a:rPr>
              <a:t>NärSkL</a:t>
            </a:r>
            <a:r>
              <a:rPr lang="sv-FI" sz="1000" b="1" dirty="0" smtClean="0">
                <a:solidFill>
                  <a:schemeClr val="tx1"/>
                </a:solidFill>
                <a:latin typeface="Arial" pitchFamily="34" charset="0"/>
              </a:rPr>
              <a:t>)</a:t>
            </a:r>
          </a:p>
          <a:p>
            <a:pPr marL="171450" indent="-171450">
              <a:buFont typeface="Arial" pitchFamily="34" charset="0"/>
              <a:buChar char="•"/>
            </a:pPr>
            <a:r>
              <a:rPr lang="sv-SE" sz="1000" b="1" dirty="0" smtClean="0">
                <a:solidFill>
                  <a:schemeClr val="tx1"/>
                </a:solidFill>
                <a:latin typeface="Arial" pitchFamily="34" charset="0"/>
              </a:rPr>
              <a:t>Med skattepliktiga näringsinkomster </a:t>
            </a:r>
            <a:r>
              <a:rPr lang="sv-SE" sz="1000" b="0" dirty="0" smtClean="0">
                <a:solidFill>
                  <a:schemeClr val="tx1"/>
                </a:solidFill>
                <a:latin typeface="Arial" pitchFamily="34" charset="0"/>
              </a:rPr>
              <a:t>avses inkomster i penningmedel eller i form av penningmässiga förmåner som erhållits i näringsverksamheten.</a:t>
            </a:r>
            <a:r>
              <a:rPr lang="sv-FI" sz="1000" b="0" dirty="0" smtClean="0">
                <a:solidFill>
                  <a:schemeClr val="tx1"/>
                </a:solidFill>
                <a:latin typeface="Arial" pitchFamily="34" charset="0"/>
              </a:rPr>
              <a:t> </a:t>
            </a:r>
          </a:p>
          <a:p>
            <a:pPr marL="171450" indent="-171450">
              <a:buFont typeface="Arial" pitchFamily="34" charset="0"/>
              <a:buChar char="•"/>
            </a:pPr>
            <a:r>
              <a:rPr lang="sv-FI" sz="1000" dirty="0" smtClean="0">
                <a:solidFill>
                  <a:schemeClr val="tx1"/>
                </a:solidFill>
                <a:latin typeface="Arial" pitchFamily="34" charset="0"/>
              </a:rPr>
              <a:t>En inkomst räknas som en intäkt under det skatteår då man mottagit penningmedel, en förmån i penningvärde eller en fordran. I detta s.k. </a:t>
            </a:r>
            <a:r>
              <a:rPr lang="sv-FI" sz="1000" b="1" dirty="0" smtClean="0">
                <a:solidFill>
                  <a:schemeClr val="tx1"/>
                </a:solidFill>
                <a:latin typeface="Arial" pitchFamily="34" charset="0"/>
              </a:rPr>
              <a:t>prestationsbaserade system</a:t>
            </a:r>
            <a:r>
              <a:rPr lang="sv-FI" sz="1000" dirty="0" smtClean="0">
                <a:solidFill>
                  <a:schemeClr val="tx1"/>
                </a:solidFill>
                <a:latin typeface="Arial" pitchFamily="34" charset="0"/>
              </a:rPr>
              <a:t> spelar det ingen roll när t.ex. en betalning finns på ett företags konto, utan inkomsten är en inkomst under det skatteår då rätten till fordran uppkommit.</a:t>
            </a:r>
            <a:endParaRPr lang="sv-FI" sz="1000" dirty="0" smtClean="0">
              <a:solidFill>
                <a:schemeClr val="tx1"/>
              </a:solidFill>
              <a:latin typeface="Arial" pitchFamily="34" charset="0"/>
              <a:cs typeface="Arial" pitchFamily="34" charset="0"/>
            </a:endParaRPr>
          </a:p>
          <a:p>
            <a:pPr marL="171450" indent="-171450">
              <a:buFont typeface="Arial" pitchFamily="34" charset="0"/>
              <a:buChar char="•"/>
            </a:pPr>
            <a:r>
              <a:rPr lang="sv-SE" sz="1000" b="1" dirty="0" smtClean="0">
                <a:solidFill>
                  <a:schemeClr val="tx1"/>
                </a:solidFill>
                <a:latin typeface="Arial" pitchFamily="34" charset="0"/>
              </a:rPr>
              <a:t>Med avdragsgilla utgifter </a:t>
            </a:r>
            <a:r>
              <a:rPr lang="sv-SE" sz="1000" b="0" dirty="0" smtClean="0">
                <a:solidFill>
                  <a:schemeClr val="tx1"/>
                </a:solidFill>
                <a:latin typeface="Arial" pitchFamily="34" charset="0"/>
              </a:rPr>
              <a:t>avses utgifter eller förluster för inkomstens förvärvande eller bibehållande i näringsverksamheten.</a:t>
            </a:r>
            <a:endParaRPr lang="sv-FI" sz="1000" b="0" dirty="0" smtClean="0">
              <a:solidFill>
                <a:schemeClr val="tx1"/>
              </a:solidFill>
              <a:latin typeface="Arial" pitchFamily="34" charset="0"/>
              <a:cs typeface="Arial" pitchFamily="34" charset="0"/>
            </a:endParaRPr>
          </a:p>
          <a:p>
            <a:pPr marL="0" marR="0" lvl="2" indent="0" algn="l" defTabSz="914400" rtl="0" eaLnBrk="0" fontAlgn="base" latinLnBrk="0" hangingPunct="0">
              <a:lnSpc>
                <a:spcPct val="100000"/>
              </a:lnSpc>
              <a:spcBef>
                <a:spcPct val="30000"/>
              </a:spcBef>
              <a:spcAft>
                <a:spcPct val="0"/>
              </a:spcAft>
              <a:buClrTx/>
              <a:buSzTx/>
              <a:buFontTx/>
              <a:buNone/>
              <a:tabLst/>
              <a:defRPr/>
            </a:pPr>
            <a:r>
              <a:rPr lang="sv-FI" sz="1000" dirty="0" smtClean="0">
                <a:solidFill>
                  <a:schemeClr val="tx1"/>
                </a:solidFill>
                <a:latin typeface="Arial" pitchFamily="34" charset="0"/>
              </a:rPr>
              <a:t>Om inkomsterna överskrider utgifterna, fastställs en skattepliktig inkomst. Om utgifterna är större, fastställs en förlust för skatteåret i fråga.</a:t>
            </a:r>
          </a:p>
          <a:p>
            <a:endParaRPr lang="sv-FI" sz="1100" dirty="0">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3</a:t>
            </a:fld>
            <a:endParaRPr lang="sv-FI"/>
          </a:p>
        </p:txBody>
      </p:sp>
    </p:spTree>
    <p:extLst>
      <p:ext uri="{BB962C8B-B14F-4D97-AF65-F5344CB8AC3E}">
        <p14:creationId xmlns:p14="http://schemas.microsoft.com/office/powerpoint/2010/main" val="2389332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692150" y="860425"/>
            <a:ext cx="5473700" cy="3079750"/>
          </a:xfrm>
        </p:spPr>
      </p:sp>
      <p:sp>
        <p:nvSpPr>
          <p:cNvPr id="3" name="Huomautusten paikkamerkki 2"/>
          <p:cNvSpPr>
            <a:spLocks noGrp="1"/>
          </p:cNvSpPr>
          <p:nvPr>
            <p:ph type="body" idx="1"/>
          </p:nvPr>
        </p:nvSpPr>
        <p:spPr/>
        <p:txBody>
          <a:bodyPr>
            <a:normAutofit fontScale="77500" lnSpcReduction="20000"/>
          </a:bodyPr>
          <a:lstStyle/>
          <a:p>
            <a:r>
              <a:rPr lang="fi-FI" dirty="0" err="1" smtClean="0"/>
              <a:t>Nya</a:t>
            </a:r>
            <a:r>
              <a:rPr lang="fi-FI" dirty="0" smtClean="0"/>
              <a:t> </a:t>
            </a:r>
            <a:r>
              <a:rPr lang="fi-FI" dirty="0" err="1" smtClean="0"/>
              <a:t>stadganden</a:t>
            </a:r>
            <a:r>
              <a:rPr lang="fi-FI" dirty="0" smtClean="0"/>
              <a:t> (1399/2014) i </a:t>
            </a:r>
            <a:r>
              <a:rPr lang="fi-FI" dirty="0" err="1" smtClean="0"/>
              <a:t>inkomstskattelagen</a:t>
            </a:r>
            <a:r>
              <a:rPr lang="fi-FI" dirty="0" smtClean="0"/>
              <a:t> </a:t>
            </a:r>
            <a:r>
              <a:rPr lang="fi-FI" dirty="0" err="1" smtClean="0"/>
              <a:t>som</a:t>
            </a:r>
            <a:r>
              <a:rPr lang="fi-FI" dirty="0" smtClean="0"/>
              <a:t> </a:t>
            </a:r>
            <a:r>
              <a:rPr lang="fi-FI" dirty="0" err="1" smtClean="0"/>
              <a:t>gäller</a:t>
            </a:r>
            <a:r>
              <a:rPr lang="fi-FI" dirty="0" smtClean="0"/>
              <a:t> </a:t>
            </a:r>
            <a:r>
              <a:rPr lang="sv-SE" dirty="0" smtClean="0"/>
              <a:t>överskott som andelslaget har delat ut, har trätt i kraft från och</a:t>
            </a:r>
            <a:r>
              <a:rPr lang="sv-SE" baseline="0" dirty="0" smtClean="0"/>
              <a:t> med 1.1.2015. Beskattning av överskott verkställs huvudsakligen på samma sätt som beskattning av utdelningsinkomst från aktiebolag.</a:t>
            </a:r>
          </a:p>
          <a:p>
            <a:endParaRPr lang="sv-SE" baseline="0" dirty="0" smtClean="0"/>
          </a:p>
          <a:p>
            <a:r>
              <a:rPr lang="sv-SE" b="1" dirty="0" smtClean="0"/>
              <a:t>Överskott från ett noterat andelslag</a:t>
            </a:r>
          </a:p>
          <a:p>
            <a:endParaRPr lang="sv-SE" b="1" dirty="0" smtClean="0"/>
          </a:p>
          <a:p>
            <a:r>
              <a:rPr lang="sv-SE" dirty="0" smtClean="0"/>
              <a:t>Överskott av ett noterat andelslag (= ett andelslag vars andelar eller aktier noteras offentligt på börsen eller en motsvarande lista) delas in i skattefri inkomst och kapitalinkomst vid beskattningen av en fysisk person. Av överskottet är från och med skatteåret 2015 85 % skattepliktig kapitalinkomst och 15 % skattefri inkomst. </a:t>
            </a:r>
          </a:p>
          <a:p>
            <a:endParaRPr lang="sv-SE" dirty="0" smtClean="0"/>
          </a:p>
          <a:p>
            <a:r>
              <a:rPr lang="sv-SE" b="1" dirty="0" smtClean="0"/>
              <a:t>Överskott från ett icke-listat andelslag</a:t>
            </a:r>
          </a:p>
          <a:p>
            <a:endParaRPr lang="sv-SE" dirty="0" smtClean="0"/>
          </a:p>
          <a:p>
            <a:pPr marL="171450" indent="-171450">
              <a:buFont typeface="Arial" panose="020B0604020202020204" pitchFamily="34" charset="0"/>
              <a:buChar char="•"/>
            </a:pPr>
            <a:r>
              <a:rPr lang="sv-SE" b="1" dirty="0" smtClean="0"/>
              <a:t>Överskott som beskattas som kapitalinkomst</a:t>
            </a:r>
          </a:p>
          <a:p>
            <a:endParaRPr lang="sv-SE" dirty="0" smtClean="0"/>
          </a:p>
          <a:p>
            <a:pPr marL="628650" lvl="1" indent="-171450">
              <a:buFont typeface="Arial" panose="020B0604020202020204" pitchFamily="34" charset="0"/>
              <a:buChar char="•"/>
            </a:pPr>
            <a:r>
              <a:rPr lang="sv-SE" dirty="0" smtClean="0"/>
              <a:t>av överskottet utgör 25 % skattepliktig kapitalinkomst och 75 % skattefri inkomst upp till ett sammanlagt belopp på 5 000 euro per år.</a:t>
            </a:r>
          </a:p>
          <a:p>
            <a:pPr marL="628650" lvl="1" indent="-171450">
              <a:buFont typeface="Arial" panose="020B0604020202020204" pitchFamily="34" charset="0"/>
              <a:buChar char="•"/>
            </a:pPr>
            <a:r>
              <a:rPr lang="sv-SE" dirty="0" smtClean="0"/>
              <a:t>om överskottsmottagarens sammanlagda belopp av sådana överskott under skatteåret överskrider 5 000 euro, ska 85 % av det överskridande beloppet utgöra skattepliktig kapitalinkomst och 15 % skattefri inkomst.</a:t>
            </a:r>
          </a:p>
          <a:p>
            <a:pPr marL="628650" lvl="1" indent="-171450">
              <a:buFont typeface="Arial" panose="020B0604020202020204" pitchFamily="34" charset="0"/>
              <a:buChar char="•"/>
            </a:pPr>
            <a:r>
              <a:rPr lang="sv-SE" dirty="0" smtClean="0"/>
              <a:t>lindringen upp till 5 000 euro gäller en enda gång per skattskyldig och år.</a:t>
            </a:r>
          </a:p>
          <a:p>
            <a:endParaRPr lang="sv-SE" dirty="0" smtClean="0"/>
          </a:p>
          <a:p>
            <a:pPr marL="171450" indent="-171450">
              <a:buFont typeface="Arial" panose="020B0604020202020204" pitchFamily="34" charset="0"/>
              <a:buChar char="•"/>
            </a:pPr>
            <a:r>
              <a:rPr lang="sv-SE" b="1" dirty="0" smtClean="0"/>
              <a:t>Överskott som beskattas som förvärvsinkomst</a:t>
            </a:r>
          </a:p>
          <a:p>
            <a:endParaRPr lang="sv-SE" dirty="0" smtClean="0"/>
          </a:p>
          <a:p>
            <a:pPr marL="628650" lvl="1" indent="-171450">
              <a:buFont typeface="Arial" panose="020B0604020202020204" pitchFamily="34" charset="0"/>
              <a:buChar char="•"/>
            </a:pPr>
            <a:r>
              <a:rPr lang="sv-SE" dirty="0" smtClean="0"/>
              <a:t>av överskottet utgör 75 % skattepliktig förvärvsinkomst och 25 % skattefri inkomst,</a:t>
            </a:r>
            <a:r>
              <a:rPr lang="sv-SE" baseline="0" dirty="0" smtClean="0"/>
              <a:t> om ett andelslag </a:t>
            </a:r>
          </a:p>
          <a:p>
            <a:pPr marL="1085850" lvl="2" indent="-171450">
              <a:buFont typeface="Arial" panose="020B0604020202020204" pitchFamily="34" charset="0"/>
              <a:buChar char="•"/>
            </a:pPr>
            <a:r>
              <a:rPr lang="sv-SE" baseline="0" dirty="0" smtClean="0"/>
              <a:t>vid utgången av den räkenskapsperiod som föregick beslutet om utdelning av överskott hade färre än 500 medlemmar som betalat andelsavgiften </a:t>
            </a:r>
            <a:r>
              <a:rPr lang="sv-SE" b="1" baseline="0" dirty="0" smtClean="0"/>
              <a:t>och</a:t>
            </a:r>
          </a:p>
          <a:p>
            <a:pPr marL="1085850" lvl="2" indent="-171450">
              <a:buFont typeface="Arial" panose="020B0604020202020204" pitchFamily="34" charset="0"/>
              <a:buChar char="•"/>
            </a:pPr>
            <a:r>
              <a:rPr lang="sv-SE" baseline="0" dirty="0" smtClean="0"/>
              <a:t>överskottet överskrider ett belopp som motsvarar en beräknad årlig avkastning på 8 </a:t>
            </a:r>
            <a:r>
              <a:rPr lang="fi-FI" baseline="0" dirty="0" smtClean="0"/>
              <a:t>%</a:t>
            </a:r>
            <a:r>
              <a:rPr lang="sv-SE" baseline="0" dirty="0" smtClean="0"/>
              <a:t> på det belopp som vid utgången av räkenskapsperioden som föregår beslutet om utdelning av överskottet har tagits upp på andelslagets eget kapital för de samtliga andelar eller aktier som den skattskyldige innehar</a:t>
            </a:r>
          </a:p>
          <a:p>
            <a:pPr marL="628650" lvl="1" indent="-171450">
              <a:buFont typeface="Arial" panose="020B0604020202020204" pitchFamily="34" charset="0"/>
              <a:buChar char="•"/>
            </a:pPr>
            <a:r>
              <a:rPr lang="sv-SE" dirty="0" smtClean="0"/>
              <a:t>ovan nämnda lindring upp till 5 000 euro gäller inte överskott som beskattas som förvärvsinkomst</a:t>
            </a: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21</a:t>
            </a:fld>
            <a:endParaRPr lang="sv-FI"/>
          </a:p>
        </p:txBody>
      </p:sp>
    </p:spTree>
    <p:extLst>
      <p:ext uri="{BB962C8B-B14F-4D97-AF65-F5344CB8AC3E}">
        <p14:creationId xmlns:p14="http://schemas.microsoft.com/office/powerpoint/2010/main" val="20515142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dirty="0">
              <a:solidFill>
                <a:srgbClr val="FF0000"/>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22</a:t>
            </a:fld>
            <a:endParaRPr lang="sv-FI"/>
          </a:p>
        </p:txBody>
      </p:sp>
    </p:spTree>
    <p:extLst>
      <p:ext uri="{BB962C8B-B14F-4D97-AF65-F5344CB8AC3E}">
        <p14:creationId xmlns:p14="http://schemas.microsoft.com/office/powerpoint/2010/main" val="27792256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692150" y="860425"/>
            <a:ext cx="5473700" cy="3079750"/>
          </a:xfrm>
        </p:spPr>
      </p:sp>
      <p:sp>
        <p:nvSpPr>
          <p:cNvPr id="3" name="Huomautusten paikkamerkki 2"/>
          <p:cNvSpPr>
            <a:spLocks noGrp="1"/>
          </p:cNvSpPr>
          <p:nvPr>
            <p:ph type="body" idx="1"/>
          </p:nvPr>
        </p:nvSpPr>
        <p:spPr/>
        <p:txBody>
          <a:bodyPr/>
          <a:lstStyle/>
          <a:p>
            <a:r>
              <a:rPr lang="sv-SE" sz="1000" dirty="0" smtClean="0"/>
              <a:t>I inkomstskattelagen tillfogades (1399/2014) stadganden om utbetalning av medel enligt 16 kap. 1 § 1 punkten i lag om andelslag från en fond som hänförs till det fria egna kapitalet. Stadgandena trädde i kraft från och med skatteåret 2015.</a:t>
            </a:r>
          </a:p>
          <a:p>
            <a:endParaRPr lang="sv-SE" sz="1000" dirty="0" smtClean="0"/>
          </a:p>
          <a:p>
            <a:r>
              <a:rPr lang="sv-SE" sz="1000" dirty="0" smtClean="0"/>
              <a:t>Enligt de nya stadgandena beskattas sådan utbetalning av medel alltid som överskott, när det gäller en utbetalning av medel  från ett listat andelslag.</a:t>
            </a:r>
          </a:p>
          <a:p>
            <a:endParaRPr lang="sv-SE" sz="1000" dirty="0" smtClean="0"/>
          </a:p>
          <a:p>
            <a:r>
              <a:rPr lang="sv-SE" sz="1000" dirty="0" smtClean="0"/>
              <a:t>Om det gäller en utbetalning av medel  från ett icke-listat andelslag, tillämpas huvudsakligen stadganden om överskott. Under vissa förutsättningar tillämpas stadgandena om överlåtelsevinsten.</a:t>
            </a: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23</a:t>
            </a:fld>
            <a:endParaRPr lang="sv-FI"/>
          </a:p>
        </p:txBody>
      </p:sp>
    </p:spTree>
    <p:extLst>
      <p:ext uri="{BB962C8B-B14F-4D97-AF65-F5344CB8AC3E}">
        <p14:creationId xmlns:p14="http://schemas.microsoft.com/office/powerpoint/2010/main" val="30846924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248DCB88-824E-4CE8-81C9-5F4E91378AA5}" type="slidenum">
              <a:rPr lang="en-GB" smtClean="0"/>
              <a:pPr/>
              <a:t>24</a:t>
            </a:fld>
            <a:endParaRPr lang="en-GB"/>
          </a:p>
        </p:txBody>
      </p:sp>
    </p:spTree>
    <p:extLst>
      <p:ext uri="{BB962C8B-B14F-4D97-AF65-F5344CB8AC3E}">
        <p14:creationId xmlns:p14="http://schemas.microsoft.com/office/powerpoint/2010/main" val="9054778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b="1" dirty="0" smtClean="0">
                <a:solidFill>
                  <a:schemeClr val="tx1"/>
                </a:solidFill>
                <a:latin typeface="Arial" pitchFamily="34" charset="0"/>
              </a:rPr>
              <a:t>Skattedeklaration</a:t>
            </a:r>
          </a:p>
          <a:p>
            <a:pPr marL="171450" indent="-171450">
              <a:buFont typeface="Arial" pitchFamily="34" charset="0"/>
              <a:buChar char="•"/>
            </a:pPr>
            <a:r>
              <a:rPr lang="sv-FI" sz="1000" dirty="0" smtClean="0">
                <a:solidFill>
                  <a:schemeClr val="tx1"/>
                </a:solidFill>
                <a:latin typeface="Arial" pitchFamily="34" charset="0"/>
              </a:rPr>
              <a:t>Skattedeklarationsblanketten innehåller en </a:t>
            </a:r>
            <a:r>
              <a:rPr lang="sv-FI" sz="1000" b="1" dirty="0" smtClean="0">
                <a:solidFill>
                  <a:schemeClr val="tx1"/>
                </a:solidFill>
                <a:latin typeface="Arial" pitchFamily="34" charset="0"/>
              </a:rPr>
              <a:t>inkomstskattekalkyl</a:t>
            </a:r>
            <a:r>
              <a:rPr lang="sv-FI" sz="1000" dirty="0" smtClean="0">
                <a:solidFill>
                  <a:schemeClr val="tx1"/>
                </a:solidFill>
                <a:latin typeface="Arial" pitchFamily="34" charset="0"/>
              </a:rPr>
              <a:t>, där intäkterna och utgifterna </a:t>
            </a:r>
            <a:r>
              <a:rPr lang="sv-SE" sz="1000" dirty="0" smtClean="0">
                <a:solidFill>
                  <a:schemeClr val="tx1"/>
                </a:solidFill>
                <a:latin typeface="Arial" pitchFamily="34" charset="0"/>
              </a:rPr>
              <a:t>ska meddelas enligt bokföringen och enligt om de är skattepliktiga eller avdragbara i beskattningen.</a:t>
            </a:r>
            <a:endParaRPr lang="sv-FI" sz="1000" dirty="0" smtClean="0">
              <a:solidFill>
                <a:schemeClr val="tx1"/>
              </a:solidFill>
              <a:latin typeface="Arial" pitchFamily="34" charset="0"/>
            </a:endParaRPr>
          </a:p>
          <a:p>
            <a:pPr marL="171450" indent="-171450">
              <a:buFont typeface="Arial" pitchFamily="34" charset="0"/>
              <a:buChar char="•"/>
            </a:pPr>
            <a:r>
              <a:rPr lang="sv-FI" sz="1000" dirty="0" smtClean="0">
                <a:solidFill>
                  <a:schemeClr val="tx1"/>
                </a:solidFill>
                <a:latin typeface="Arial" pitchFamily="34" charset="0"/>
              </a:rPr>
              <a:t>Alla aktiebolag och andelslag ska lämna in en skattedeklaration </a:t>
            </a:r>
            <a:r>
              <a:rPr lang="sv-FI" sz="1000" b="1" dirty="0" smtClean="0">
                <a:solidFill>
                  <a:schemeClr val="tx1"/>
                </a:solidFill>
                <a:latin typeface="Arial" pitchFamily="34" charset="0"/>
              </a:rPr>
              <a:t>separat</a:t>
            </a:r>
            <a:r>
              <a:rPr lang="sv-FI" sz="1000" b="1" baseline="0" dirty="0" smtClean="0">
                <a:solidFill>
                  <a:schemeClr val="tx1"/>
                </a:solidFill>
                <a:latin typeface="Arial" pitchFamily="34" charset="0"/>
              </a:rPr>
              <a:t> f</a:t>
            </a:r>
            <a:r>
              <a:rPr lang="sv-FI" sz="1000" b="1" dirty="0" smtClean="0">
                <a:solidFill>
                  <a:schemeClr val="tx1"/>
                </a:solidFill>
                <a:latin typeface="Arial" pitchFamily="34" charset="0"/>
              </a:rPr>
              <a:t>ör varje räkenskapsperiod</a:t>
            </a:r>
            <a:r>
              <a:rPr lang="sv-FI" sz="1000" dirty="0" smtClean="0">
                <a:solidFill>
                  <a:schemeClr val="tx1"/>
                </a:solidFill>
                <a:latin typeface="Arial" pitchFamily="34" charset="0"/>
              </a:rPr>
              <a:t>. En skattedeklaration ska även lämnas in då ett aktiebolag eller ett andelslag inte bedrivit egentlig verksamhet, t.ex. under det första året, eller om bolaget försatts i konkurs. Därtill ska en skattedeklaration alltid lämnas in då Skatteförvaltningen framför en separat begäran om detta.</a:t>
            </a:r>
          </a:p>
          <a:p>
            <a:endParaRPr lang="sv-FI" sz="1000" dirty="0" smtClean="0">
              <a:solidFill>
                <a:schemeClr val="tx1"/>
              </a:solidFill>
              <a:latin typeface="Arial" pitchFamily="34" charset="0"/>
              <a:cs typeface="Arial" pitchFamily="34" charset="0"/>
            </a:endParaRPr>
          </a:p>
          <a:p>
            <a:r>
              <a:rPr lang="sv-FI" sz="1000" b="1" dirty="0" smtClean="0">
                <a:solidFill>
                  <a:schemeClr val="tx1"/>
                </a:solidFill>
                <a:latin typeface="Arial" pitchFamily="34" charset="0"/>
              </a:rPr>
              <a:t>Vad är ett skatteår?</a:t>
            </a:r>
          </a:p>
          <a:p>
            <a:pPr marL="171450" indent="-171450">
              <a:buFont typeface="Arial" pitchFamily="34" charset="0"/>
              <a:buChar char="•"/>
            </a:pPr>
            <a:r>
              <a:rPr lang="sv-FI" sz="1000" dirty="0" smtClean="0">
                <a:solidFill>
                  <a:schemeClr val="tx1"/>
                </a:solidFill>
                <a:latin typeface="Arial" pitchFamily="34" charset="0"/>
              </a:rPr>
              <a:t>Beskattning verkställs enligt ett skatteår. Om räkenskapsperioden inte är ett </a:t>
            </a:r>
            <a:r>
              <a:rPr lang="sv-FI" sz="1000" b="1" dirty="0" smtClean="0">
                <a:solidFill>
                  <a:schemeClr val="tx1"/>
                </a:solidFill>
                <a:latin typeface="Arial" pitchFamily="34" charset="0"/>
              </a:rPr>
              <a:t>kalenderår</a:t>
            </a:r>
            <a:r>
              <a:rPr lang="sv-FI" sz="1000" dirty="0" smtClean="0">
                <a:solidFill>
                  <a:schemeClr val="tx1"/>
                </a:solidFill>
                <a:latin typeface="Arial" pitchFamily="34" charset="0"/>
              </a:rPr>
              <a:t>, </a:t>
            </a:r>
            <a:r>
              <a:rPr lang="sv-FI" sz="1000" b="1" dirty="0" smtClean="0">
                <a:solidFill>
                  <a:schemeClr val="tx1"/>
                </a:solidFill>
                <a:latin typeface="Arial" pitchFamily="34" charset="0"/>
              </a:rPr>
              <a:t>utgörs skatteåret av den räkenskapsperiod eller de räkenskapsperioder som upphört under det aktuella kalenderåret</a:t>
            </a:r>
            <a:r>
              <a:rPr lang="sv-FI" sz="1000" dirty="0" smtClean="0">
                <a:solidFill>
                  <a:schemeClr val="tx1"/>
                </a:solidFill>
                <a:latin typeface="Arial" pitchFamily="34" charset="0"/>
              </a:rPr>
              <a:t>.</a:t>
            </a:r>
            <a:r>
              <a:rPr lang="sv-FI" sz="1000" b="1" dirty="0" smtClean="0">
                <a:solidFill>
                  <a:schemeClr val="tx1"/>
                </a:solidFill>
                <a:latin typeface="Arial" pitchFamily="34" charset="0"/>
              </a:rPr>
              <a:t> </a:t>
            </a:r>
            <a:r>
              <a:rPr lang="sv-FI" sz="1000" dirty="0" smtClean="0">
                <a:solidFill>
                  <a:schemeClr val="tx1"/>
                </a:solidFill>
                <a:latin typeface="Arial" pitchFamily="34" charset="0"/>
              </a:rPr>
              <a:t>En separat skattedeklaration ska lämnas in för varje räkenskapsperiod.</a:t>
            </a:r>
          </a:p>
          <a:p>
            <a:pPr marL="171450" indent="-171450">
              <a:buFont typeface="Arial" pitchFamily="34" charset="0"/>
              <a:buChar char="•"/>
            </a:pPr>
            <a:r>
              <a:rPr lang="sv-FI" sz="1000" b="1" dirty="0" smtClean="0">
                <a:solidFill>
                  <a:schemeClr val="tx1"/>
                </a:solidFill>
                <a:latin typeface="Arial" pitchFamily="34" charset="0"/>
              </a:rPr>
              <a:t>Slutförandet av beskattningen </a:t>
            </a:r>
            <a:r>
              <a:rPr lang="sv-FI" sz="1000" dirty="0" smtClean="0">
                <a:solidFill>
                  <a:schemeClr val="tx1"/>
                </a:solidFill>
                <a:latin typeface="Arial" pitchFamily="34" charset="0"/>
              </a:rPr>
              <a:t>av aktiebolag och andelslag </a:t>
            </a:r>
            <a:r>
              <a:rPr lang="sv-SE" sz="1000" dirty="0" smtClean="0">
                <a:solidFill>
                  <a:schemeClr val="tx1"/>
                </a:solidFill>
                <a:latin typeface="Arial" pitchFamily="34" charset="0"/>
              </a:rPr>
              <a:t>är bundet till slutet av räkenskapsperioden.</a:t>
            </a:r>
            <a:r>
              <a:rPr lang="sv-SE" sz="1000" baseline="0" dirty="0" smtClean="0">
                <a:solidFill>
                  <a:schemeClr val="tx1"/>
                </a:solidFill>
                <a:latin typeface="Arial" pitchFamily="34" charset="0"/>
              </a:rPr>
              <a:t> </a:t>
            </a:r>
            <a:r>
              <a:rPr lang="sv-FI" sz="1000" dirty="0" smtClean="0">
                <a:solidFill>
                  <a:schemeClr val="tx1"/>
                </a:solidFill>
                <a:latin typeface="Arial" pitchFamily="34" charset="0"/>
              </a:rPr>
              <a:t>Beskattningen slutförs tio månader efter utgången av den sista kalendermånaden i räkenskapsperioden.</a:t>
            </a:r>
          </a:p>
          <a:p>
            <a:endParaRPr lang="sv-FI" sz="1100" dirty="0">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4</a:t>
            </a:fld>
            <a:endParaRPr lang="sv-FI"/>
          </a:p>
        </p:txBody>
      </p:sp>
    </p:spTree>
    <p:extLst>
      <p:ext uri="{BB962C8B-B14F-4D97-AF65-F5344CB8AC3E}">
        <p14:creationId xmlns:p14="http://schemas.microsoft.com/office/powerpoint/2010/main" val="3960521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b="1" dirty="0" smtClean="0">
                <a:solidFill>
                  <a:schemeClr val="tx1"/>
                </a:solidFill>
                <a:latin typeface="Arial" pitchFamily="34" charset="0"/>
              </a:rPr>
              <a:t>Avdrag av förluster</a:t>
            </a:r>
          </a:p>
          <a:p>
            <a:pPr marL="171450" indent="-171450">
              <a:buFont typeface="Arial" pitchFamily="34" charset="0"/>
              <a:buChar char="•"/>
            </a:pPr>
            <a:r>
              <a:rPr lang="sv-FI" sz="1000" dirty="0" smtClean="0">
                <a:solidFill>
                  <a:schemeClr val="tx1"/>
                </a:solidFill>
                <a:latin typeface="Arial" pitchFamily="34" charset="0"/>
              </a:rPr>
              <a:t>Förluster som fastställts i beskattningen dras av under de följande tio skatteåren i den mån inkomst uppkommer. Förluster dras av från resultatet för den förvärvskälla där de uppkommit.</a:t>
            </a: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5</a:t>
            </a:fld>
            <a:endParaRPr lang="sv-FI"/>
          </a:p>
        </p:txBody>
      </p:sp>
    </p:spTree>
    <p:extLst>
      <p:ext uri="{BB962C8B-B14F-4D97-AF65-F5344CB8AC3E}">
        <p14:creationId xmlns:p14="http://schemas.microsoft.com/office/powerpoint/2010/main" val="2464858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endParaRPr lang="fi-FI" b="0" i="1" dirty="0">
              <a:solidFill>
                <a:srgbClr val="0070C0"/>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6</a:t>
            </a:fld>
            <a:endParaRPr lang="sv-FI"/>
          </a:p>
        </p:txBody>
      </p:sp>
    </p:spTree>
    <p:extLst>
      <p:ext uri="{BB962C8B-B14F-4D97-AF65-F5344CB8AC3E}">
        <p14:creationId xmlns:p14="http://schemas.microsoft.com/office/powerpoint/2010/main" val="1998155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b="1" dirty="0" smtClean="0">
                <a:solidFill>
                  <a:schemeClr val="tx1"/>
                </a:solidFill>
                <a:latin typeface="Arial" pitchFamily="34" charset="0"/>
              </a:rPr>
              <a:t>Kalkyl av nettoförmögenheten</a:t>
            </a:r>
          </a:p>
          <a:p>
            <a:r>
              <a:rPr lang="sv-FI" sz="1000" dirty="0" smtClean="0">
                <a:solidFill>
                  <a:schemeClr val="tx1"/>
                </a:solidFill>
                <a:latin typeface="Arial" pitchFamily="34" charset="0"/>
              </a:rPr>
              <a:t>Det finns detaljerade instruktioner för att räkna ut nettoförmögenheten för ett aktiebolag i den s.k. värderingslagen (lagen om värdering av tillgångar vid beskattningen, 1142/2005)</a:t>
            </a: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7</a:t>
            </a:fld>
            <a:endParaRPr lang="sv-FI"/>
          </a:p>
        </p:txBody>
      </p:sp>
    </p:spTree>
    <p:extLst>
      <p:ext uri="{BB962C8B-B14F-4D97-AF65-F5344CB8AC3E}">
        <p14:creationId xmlns:p14="http://schemas.microsoft.com/office/powerpoint/2010/main" val="18652918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b="1" dirty="0" smtClean="0">
                <a:solidFill>
                  <a:schemeClr val="tx1"/>
                </a:solidFill>
                <a:latin typeface="Arial" pitchFamily="34" charset="0"/>
              </a:rPr>
              <a:t>Jämförelsevärde</a:t>
            </a:r>
          </a:p>
          <a:p>
            <a:pPr marL="171450" indent="-171450">
              <a:buFont typeface="Arial" pitchFamily="34" charset="0"/>
              <a:buChar char="•"/>
            </a:pPr>
            <a:r>
              <a:rPr lang="sv-FI" sz="1000" dirty="0" smtClean="0">
                <a:solidFill>
                  <a:schemeClr val="tx1"/>
                </a:solidFill>
                <a:latin typeface="Arial" pitchFamily="34" charset="0"/>
              </a:rPr>
              <a:t>Utgående från nettoförmögenheten fastställs också ett jämförelsevärde för en aktie. </a:t>
            </a:r>
          </a:p>
          <a:p>
            <a:pPr marL="171450" indent="-171450">
              <a:buFont typeface="Arial" pitchFamily="34" charset="0"/>
              <a:buChar char="•"/>
            </a:pPr>
            <a:r>
              <a:rPr lang="sv-FI" sz="1000" dirty="0" smtClean="0">
                <a:solidFill>
                  <a:schemeClr val="tx1"/>
                </a:solidFill>
                <a:latin typeface="Arial" pitchFamily="34" charset="0"/>
              </a:rPr>
              <a:t>Ett jämförelsevärde används då ett annat företag äger aktierna. </a:t>
            </a:r>
            <a:r>
              <a:rPr lang="sv-SE" sz="1000" dirty="0" smtClean="0">
                <a:solidFill>
                  <a:schemeClr val="tx1"/>
                </a:solidFill>
                <a:latin typeface="Arial" pitchFamily="34" charset="0"/>
              </a:rPr>
              <a:t>Jämförelsevärdet påverkar uträkningen av detta företags nettoförmögenhet och beskattningen av den dividend som bolaget utdelar.</a:t>
            </a:r>
            <a:endParaRPr lang="sv-FI" sz="1000" dirty="0">
              <a:solidFill>
                <a:schemeClr val="tx1"/>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8</a:t>
            </a:fld>
            <a:endParaRPr lang="sv-FI"/>
          </a:p>
        </p:txBody>
      </p:sp>
    </p:spTree>
    <p:extLst>
      <p:ext uri="{BB962C8B-B14F-4D97-AF65-F5344CB8AC3E}">
        <p14:creationId xmlns:p14="http://schemas.microsoft.com/office/powerpoint/2010/main" val="322312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381000" y="685800"/>
            <a:ext cx="6096000" cy="3429000"/>
          </a:xfrm>
        </p:spPr>
      </p:sp>
      <p:sp>
        <p:nvSpPr>
          <p:cNvPr id="3" name="Huomautusten paikkamerkki 2"/>
          <p:cNvSpPr>
            <a:spLocks noGrp="1"/>
          </p:cNvSpPr>
          <p:nvPr>
            <p:ph type="body" idx="1"/>
          </p:nvPr>
        </p:nvSpPr>
        <p:spPr/>
        <p:txBody>
          <a:bodyPr>
            <a:normAutofit/>
          </a:bodyPr>
          <a:lstStyle/>
          <a:p>
            <a:r>
              <a:rPr lang="sv-FI" sz="1000" u="none" dirty="0" smtClean="0">
                <a:solidFill>
                  <a:schemeClr val="tx1"/>
                </a:solidFill>
                <a:latin typeface="Arial" pitchFamily="34" charset="0"/>
              </a:rPr>
              <a:t>Aktier på marknaden = aktier i ett aktiebolag som bolaget inte löst in eller som det inte innehar.</a:t>
            </a:r>
            <a:endParaRPr lang="sv-FI" sz="1000" u="none" dirty="0">
              <a:solidFill>
                <a:schemeClr val="tx1"/>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9</a:t>
            </a:fld>
            <a:endParaRPr lang="sv-FI"/>
          </a:p>
        </p:txBody>
      </p:sp>
    </p:spTree>
    <p:extLst>
      <p:ext uri="{BB962C8B-B14F-4D97-AF65-F5344CB8AC3E}">
        <p14:creationId xmlns:p14="http://schemas.microsoft.com/office/powerpoint/2010/main" val="3116579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a:xfrm>
            <a:off x="428625" y="679450"/>
            <a:ext cx="6096000" cy="3429000"/>
          </a:xfrm>
        </p:spPr>
      </p:sp>
      <p:sp>
        <p:nvSpPr>
          <p:cNvPr id="3" name="Huomautusten paikkamerkki 2"/>
          <p:cNvSpPr>
            <a:spLocks noGrp="1"/>
          </p:cNvSpPr>
          <p:nvPr>
            <p:ph type="body" idx="1"/>
          </p:nvPr>
        </p:nvSpPr>
        <p:spPr/>
        <p:txBody>
          <a:bodyPr>
            <a:normAutofit/>
          </a:bodyPr>
          <a:lstStyle/>
          <a:p>
            <a:endParaRPr lang="sv-FI" sz="1000" dirty="0" smtClean="0">
              <a:solidFill>
                <a:schemeClr val="tx1"/>
              </a:solidFill>
              <a:latin typeface="Arial" pitchFamily="34" charset="0"/>
              <a:cs typeface="Arial" pitchFamily="34" charset="0"/>
            </a:endParaRPr>
          </a:p>
        </p:txBody>
      </p:sp>
      <p:sp>
        <p:nvSpPr>
          <p:cNvPr id="4" name="Päivämäärän paikkamerkki 3"/>
          <p:cNvSpPr>
            <a:spLocks noGrp="1"/>
          </p:cNvSpPr>
          <p:nvPr>
            <p:ph type="dt" idx="10"/>
          </p:nvPr>
        </p:nvSpPr>
        <p:spPr/>
        <p:txBody>
          <a:bodyPr/>
          <a:lstStyle/>
          <a:p>
            <a:pPr>
              <a:defRPr/>
            </a:pPr>
            <a:fld id="{AB50C0C0-3D84-438C-AD99-EACD60D9030D}" type="datetime1">
              <a:rPr lang="fi-FI" smtClean="0"/>
              <a:pPr>
                <a:defRPr/>
              </a:pPr>
              <a:t>11.10.2017</a:t>
            </a:fld>
            <a:endParaRPr lang="sv-FI"/>
          </a:p>
        </p:txBody>
      </p:sp>
      <p:sp>
        <p:nvSpPr>
          <p:cNvPr id="5" name="Dian numeron paikkamerkki 4"/>
          <p:cNvSpPr>
            <a:spLocks noGrp="1"/>
          </p:cNvSpPr>
          <p:nvPr>
            <p:ph type="sldNum" sz="quarter" idx="11"/>
          </p:nvPr>
        </p:nvSpPr>
        <p:spPr/>
        <p:txBody>
          <a:bodyPr/>
          <a:lstStyle/>
          <a:p>
            <a:pPr>
              <a:defRPr/>
            </a:pPr>
            <a:fld id="{EFC09712-B701-4B7D-ABDF-D427147041CD}" type="slidenum">
              <a:rPr lang="fi-FI" smtClean="0"/>
              <a:pPr>
                <a:defRPr/>
              </a:pPr>
              <a:t>10</a:t>
            </a:fld>
            <a:endParaRPr lang="sv-FI"/>
          </a:p>
        </p:txBody>
      </p:sp>
    </p:spTree>
    <p:extLst>
      <p:ext uri="{BB962C8B-B14F-4D97-AF65-F5344CB8AC3E}">
        <p14:creationId xmlns:p14="http://schemas.microsoft.com/office/powerpoint/2010/main" val="4010861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5DF660E7-08CB-4829-B4B0-C5AB9780F6FA}"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848" y="1557338"/>
            <a:ext cx="6913290"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BD817363-1DF9-4F73-90B2-7DFC8DA4FC45}"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5" y="1557338"/>
            <a:ext cx="3672927"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B5FB3978-48C1-4D5A-81A3-11E4A79C47DE}"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4720904" y="1557338"/>
            <a:ext cx="6912768"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CF5BA571-E96A-47AB-86EC-AC6E76EA9723}"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550862" y="1557338"/>
            <a:ext cx="11090275"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B4AE9A9B-5C85-4DE1-8350-6AE51CD03770}"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8" name="Media Placeholder 7"/>
          <p:cNvSpPr>
            <a:spLocks noGrp="1"/>
          </p:cNvSpPr>
          <p:nvPr>
            <p:ph type="media" sz="quarter" idx="13"/>
          </p:nvPr>
        </p:nvSpPr>
        <p:spPr/>
        <p:txBody>
          <a:bodyPr/>
          <a:lstStyle>
            <a:lvl1pPr marL="0" indent="0">
              <a:buFontTx/>
              <a:buNone/>
              <a:defRPr sz="20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F93027E1-AA40-4F7C-A7E7-C12603E06245}"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CC1818BE-649E-4AE1-A25F-04435F477842}"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863" y="1709739"/>
            <a:ext cx="9648825"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A142E945-BEC0-42A6-96DE-7FB16490A13B}"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7" name="Freeform 6"/>
          <p:cNvSpPr>
            <a:spLocks noChangeAspect="1" noEditPoints="1"/>
          </p:cNvSpPr>
          <p:nvPr userDrawn="1"/>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9648825" cy="1719262"/>
          </a:xfrm>
        </p:spPr>
        <p:txBody>
          <a:bodyPr anchor="b"/>
          <a:lstStyle>
            <a:lvl1pPr>
              <a:defRPr sz="3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9648825" cy="720079"/>
          </a:xfrm>
        </p:spPr>
        <p:txBody>
          <a:bodyPr/>
          <a:lstStyle>
            <a:lvl1pPr marL="0" indent="0">
              <a:buNone/>
              <a:defRPr sz="2000">
                <a:solidFill>
                  <a:schemeClr val="bg1"/>
                </a:solidFill>
                <a:effectLst>
                  <a:outerShdw blurRad="254000" algn="ctr" rotWithShape="0">
                    <a:prstClr val="black">
                      <a:alpha val="30000"/>
                    </a:prstClr>
                  </a:outerShdw>
                </a:effectLs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E153D967-ACD8-4364-B3CE-3A33F66E9702}"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8" name="Text Placeholder 8"/>
          <p:cNvSpPr>
            <a:spLocks noGrp="1" noChangeAspect="1"/>
          </p:cNvSpPr>
          <p:nvPr>
            <p:ph type="body" sz="quarter" idx="14" hasCustomPrompt="1"/>
          </p:nvPr>
        </p:nvSpPr>
        <p:spPr>
          <a:xfrm>
            <a:off x="10465122" y="332150"/>
            <a:ext cx="1176016" cy="360000"/>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240C3F85-30BD-4B36-A184-D1FCD3C441BB}"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A3225AF3-81AA-45AF-8EFB-0217E77F5294}"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0EF1AD6D-8A19-4B27-8A15-93A49DB990DB}"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6000" y="0"/>
            <a:ext cx="6095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a:xfrm>
            <a:off x="550863" y="1709739"/>
            <a:ext cx="5041081" cy="1719262"/>
          </a:xfrm>
        </p:spPr>
        <p:txBody>
          <a:bodyPr anchor="b"/>
          <a:lstStyle>
            <a:lvl1pPr>
              <a:defRPr sz="32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863" y="3573017"/>
            <a:ext cx="5041081" cy="720079"/>
          </a:xfrm>
        </p:spPr>
        <p:txBody>
          <a:bodyPr/>
          <a:lstStyle>
            <a:lvl1pPr marL="0" indent="0">
              <a:buNone/>
              <a:defRPr sz="20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fld id="{A981E7CA-6815-4AC4-BA23-BF600E6CB36D}"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863" y="1557338"/>
            <a:ext cx="5401121"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40016" y="1557338"/>
            <a:ext cx="5401122" cy="460851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6137D17-7929-4D21-B8F3-645BBCB905A1}" type="datetime1">
              <a:rPr lang="en-US" smtClean="0"/>
              <a:t>10/11/2017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32CCCC-C653-421F-BB1F-FDB5B5B9DFB5}" type="slidenum">
              <a:rPr lang="en-US" smtClean="0"/>
              <a:t>‹#›</a:t>
            </a:fld>
            <a:endParaRPr lang="en-US"/>
          </a:p>
        </p:txBody>
      </p:sp>
      <p:cxnSp>
        <p:nvCxnSpPr>
          <p:cNvPr id="8" name="Straight Connector 7"/>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864" y="1557339"/>
            <a:ext cx="5401120"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550863" y="2132857"/>
            <a:ext cx="5401121"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240016" y="2132857"/>
            <a:ext cx="5401122" cy="403299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fld id="{1FF1E235-0049-4ED5-A9B8-20A664D5F14F}" type="datetime1">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harts">
    <p:spTree>
      <p:nvGrpSpPr>
        <p:cNvPr id="1" name=""/>
        <p:cNvGrpSpPr/>
        <p:nvPr/>
      </p:nvGrpSpPr>
      <p:grpSpPr>
        <a:xfrm>
          <a:off x="0" y="0"/>
          <a:ext cx="0" cy="0"/>
          <a:chOff x="0" y="0"/>
          <a:chExt cx="0" cy="0"/>
        </a:xfrm>
      </p:grpSpPr>
      <p:sp>
        <p:nvSpPr>
          <p:cNvPr id="18" name="Rectangle 17"/>
          <p:cNvSpPr/>
          <p:nvPr userDrawn="1"/>
        </p:nvSpPr>
        <p:spPr>
          <a:xfrm>
            <a:off x="550863"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19" name="Rectangle 18"/>
          <p:cNvSpPr/>
          <p:nvPr userDrawn="1"/>
        </p:nvSpPr>
        <p:spPr>
          <a:xfrm>
            <a:off x="6240017" y="2204864"/>
            <a:ext cx="5401121"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5401120"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40016" y="1557339"/>
            <a:ext cx="5401122"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9EBD3F4F-81D0-4491-A8CB-EA20259398E6}" type="datetime1">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userDrawn="1"/>
        </p:nvCxnSpPr>
        <p:spPr>
          <a:xfrm>
            <a:off x="6096000" y="1557338"/>
            <a:ext cx="0" cy="4608512"/>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863" y="2205038"/>
            <a:ext cx="5400675" cy="3095625"/>
          </a:xfrm>
        </p:spPr>
        <p:txBody>
          <a:bodyPr/>
          <a:lstStyle>
            <a:lvl1pPr marL="0" indent="0">
              <a:buFontTx/>
              <a:buNone/>
              <a:defRPr sz="20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40017" y="2205038"/>
            <a:ext cx="5401122" cy="3095625"/>
          </a:xfrm>
        </p:spPr>
        <p:txBody>
          <a:bodyPr/>
          <a:lstStyle>
            <a:lvl1pPr marL="0" indent="0">
              <a:buFontTx/>
              <a:buNone/>
              <a:defRPr sz="20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18" name="Rectangle 17"/>
          <p:cNvSpPr/>
          <p:nvPr userDrawn="1"/>
        </p:nvSpPr>
        <p:spPr>
          <a:xfrm>
            <a:off x="550863" y="2204864"/>
            <a:ext cx="11090275" cy="3096344"/>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864" y="1557339"/>
            <a:ext cx="11090274" cy="575518"/>
          </a:xfrm>
        </p:spPr>
        <p:txBody>
          <a:bodyPr anchor="t" anchorCtr="0"/>
          <a:lstStyle>
            <a:lvl1pPr marL="0" indent="0">
              <a:lnSpc>
                <a:spcPct val="100000"/>
              </a:lnSpc>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fld id="{3C701617-683E-4EB4-8E25-F737AC140932}" type="datetime1">
              <a:rPr lang="en-US" smtClean="0"/>
              <a:t>10/11/2017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32CCCC-C653-421F-BB1F-FDB5B5B9DFB5}" type="slidenum">
              <a:rPr lang="en-US" smtClean="0"/>
              <a:t>‹#›</a:t>
            </a:fld>
            <a:endParaRPr lang="en-US"/>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864" y="2205038"/>
            <a:ext cx="11090274" cy="3095625"/>
          </a:xfrm>
        </p:spPr>
        <p:txBody>
          <a:bodyPr/>
          <a:lstStyle>
            <a:lvl1pPr marL="0" indent="0">
              <a:buFontTx/>
              <a:buNone/>
              <a:defRPr sz="2000"/>
            </a:lvl1pPr>
          </a:lstStyle>
          <a:p>
            <a:r>
              <a:rPr lang="fi-FI" smtClean="0"/>
              <a:t>Lisää kaavio napsauttamalla kuvaketta</a:t>
            </a:r>
            <a:endParaRPr lang="en-GB"/>
          </a:p>
        </p:txBody>
      </p:sp>
      <p:cxnSp>
        <p:nvCxnSpPr>
          <p:cNvPr id="15" name="Straight Connector 14"/>
          <p:cNvCxnSpPr/>
          <p:nvPr userDrawn="1"/>
        </p:nvCxnSpPr>
        <p:spPr>
          <a:xfrm>
            <a:off x="6096000" y="5373216"/>
            <a:ext cx="0" cy="79263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863" y="5373216"/>
            <a:ext cx="5401121"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40016" y="5373216"/>
            <a:ext cx="5401122" cy="792634"/>
          </a:xfrm>
        </p:spPr>
        <p:txBody>
          <a:bodyPr/>
          <a:lstStyle>
            <a:lvl1pPr>
              <a:lnSpc>
                <a:spcPct val="100000"/>
              </a:lnSpc>
              <a:spcBef>
                <a:spcPts val="200"/>
              </a:spcBef>
              <a:defRPr sz="1600"/>
            </a:lvl1pPr>
            <a:lvl2pPr>
              <a:lnSpc>
                <a:spcPct val="100000"/>
              </a:lnSpc>
              <a:spcBef>
                <a:spcPts val="200"/>
              </a:spcBef>
              <a:defRPr sz="1400"/>
            </a:lvl2pPr>
            <a:lvl3pPr>
              <a:lnSpc>
                <a:spcPct val="100000"/>
              </a:lnSpc>
              <a:spcBef>
                <a:spcPts val="200"/>
              </a:spcBef>
              <a:defRPr sz="1200"/>
            </a:lvl3pPr>
            <a:lvl4pPr>
              <a:lnSpc>
                <a:spcPct val="100000"/>
              </a:lnSpc>
              <a:spcBef>
                <a:spcPts val="200"/>
              </a:spcBef>
              <a:defRPr sz="1100"/>
            </a:lvl4pPr>
            <a:lvl5pPr>
              <a:lnSpc>
                <a:spcPct val="100000"/>
              </a:lnSpc>
              <a:spcBef>
                <a:spcPts val="200"/>
              </a:spcBef>
              <a:defRPr sz="105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fld id="{53AB4D5D-FAFB-44B1-929B-D046E0969299}" type="datetime1">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A40F59B-DDF4-4775-AC6F-0868E062690D}" type="datetime1">
              <a:rPr lang="en-US" smtClean="0"/>
              <a:t>10/11/2017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0" y="1557338"/>
            <a:ext cx="12192000" cy="5300662"/>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30EE8E-D5E9-4F50-8276-FC3EA44251F8}" type="datetime1">
              <a:rPr lang="en-US" smtClean="0"/>
              <a:t>10/11/2017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uosikello">
    <p:spTree>
      <p:nvGrpSpPr>
        <p:cNvPr id="1" name=""/>
        <p:cNvGrpSpPr/>
        <p:nvPr/>
      </p:nvGrpSpPr>
      <p:grpSpPr>
        <a:xfrm>
          <a:off x="0" y="0"/>
          <a:ext cx="0" cy="0"/>
          <a:chOff x="0" y="0"/>
          <a:chExt cx="0" cy="0"/>
        </a:xfrm>
      </p:grpSpPr>
      <p:sp>
        <p:nvSpPr>
          <p:cNvPr id="7" name="Otsikko 1"/>
          <p:cNvSpPr>
            <a:spLocks noGrp="1"/>
          </p:cNvSpPr>
          <p:nvPr>
            <p:ph type="title" hasCustomPrompt="1"/>
          </p:nvPr>
        </p:nvSpPr>
        <p:spPr>
          <a:xfrm>
            <a:off x="550863" y="333375"/>
            <a:ext cx="9649593" cy="935385"/>
          </a:xfrm>
        </p:spPr>
        <p:txBody>
          <a:bodyPr/>
          <a:lstStyle>
            <a:lvl1pPr>
              <a:defRPr/>
            </a:lvl1pPr>
          </a:lstStyle>
          <a:p>
            <a:r>
              <a:rPr lang="fi-FI" dirty="0" smtClean="0"/>
              <a:t>Vuosikello </a:t>
            </a:r>
            <a:br>
              <a:rPr lang="fi-FI" dirty="0" smtClean="0"/>
            </a:br>
            <a:r>
              <a:rPr lang="fi-FI" dirty="0" smtClean="0"/>
              <a:t>pohja </a:t>
            </a:r>
            <a:endParaRPr lang="fi-FI" dirty="0"/>
          </a:p>
        </p:txBody>
      </p:sp>
      <p:grpSp>
        <p:nvGrpSpPr>
          <p:cNvPr id="8" name="Ryhmä 7"/>
          <p:cNvGrpSpPr/>
          <p:nvPr userDrawn="1"/>
        </p:nvGrpSpPr>
        <p:grpSpPr>
          <a:xfrm>
            <a:off x="4069122" y="1607492"/>
            <a:ext cx="4053756" cy="4053756"/>
            <a:chOff x="3894032" y="1300866"/>
            <a:chExt cx="4362208" cy="4362208"/>
          </a:xfrm>
        </p:grpSpPr>
        <p:sp>
          <p:nvSpPr>
            <p:cNvPr id="9" name="Ellipsi 8"/>
            <p:cNvSpPr/>
            <p:nvPr/>
          </p:nvSpPr>
          <p:spPr>
            <a:xfrm>
              <a:off x="3894032" y="1300866"/>
              <a:ext cx="4362208" cy="4362208"/>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58912" y="1470534"/>
              <a:ext cx="4032448" cy="4022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1" name="Ryhmä 10"/>
          <p:cNvGrpSpPr/>
          <p:nvPr userDrawn="1"/>
        </p:nvGrpSpPr>
        <p:grpSpPr>
          <a:xfrm>
            <a:off x="8309570" y="1733575"/>
            <a:ext cx="2754713" cy="1085825"/>
            <a:chOff x="6404570" y="581050"/>
            <a:chExt cx="2754713" cy="1085825"/>
          </a:xfrm>
        </p:grpSpPr>
        <p:sp>
          <p:nvSpPr>
            <p:cNvPr id="12" name="Tekstiruutu 1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3" name="Tekstiruutu 12"/>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Helmikuu</a:t>
              </a:r>
              <a:endParaRPr lang="fi-FI" sz="1200" b="1" dirty="0">
                <a:solidFill>
                  <a:schemeClr val="accent1"/>
                </a:solidFill>
              </a:endParaRPr>
            </a:p>
          </p:txBody>
        </p:sp>
        <p:cxnSp>
          <p:nvCxnSpPr>
            <p:cNvPr id="14" name="Suora nuoliyhdysviiva 13"/>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8833445" y="2763019"/>
            <a:ext cx="2754713" cy="1056506"/>
            <a:chOff x="6404570" y="581050"/>
            <a:chExt cx="2754713" cy="1056506"/>
          </a:xfrm>
        </p:grpSpPr>
        <p:sp>
          <p:nvSpPr>
            <p:cNvPr id="16" name="Tekstiruutu 1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17" name="Tekstiruutu 1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Maaliskuu</a:t>
              </a:r>
              <a:endParaRPr lang="fi-FI" sz="1200" b="1" dirty="0">
                <a:solidFill>
                  <a:schemeClr val="accent1"/>
                </a:solidFill>
              </a:endParaRPr>
            </a:p>
          </p:txBody>
        </p:sp>
        <p:cxnSp>
          <p:nvCxnSpPr>
            <p:cNvPr id="18" name="Suora nuoliyhdysviiva 1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8833445" y="3861048"/>
            <a:ext cx="2754713" cy="1063377"/>
            <a:chOff x="6404570" y="581050"/>
            <a:chExt cx="2754713" cy="1063377"/>
          </a:xfrm>
        </p:grpSpPr>
        <p:sp>
          <p:nvSpPr>
            <p:cNvPr id="20" name="Tekstiruutu 1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20"/>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Huhtikuu</a:t>
              </a:r>
              <a:endParaRPr lang="fi-FI" sz="1200" b="1" dirty="0">
                <a:solidFill>
                  <a:schemeClr val="accent1"/>
                </a:solidFill>
              </a:endParaRPr>
            </a:p>
          </p:txBody>
        </p:sp>
        <p:cxnSp>
          <p:nvCxnSpPr>
            <p:cNvPr id="22" name="Suora nuoliyhdysviiva 21"/>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3" name="Ryhmä 22"/>
          <p:cNvGrpSpPr/>
          <p:nvPr userDrawn="1"/>
        </p:nvGrpSpPr>
        <p:grpSpPr>
          <a:xfrm>
            <a:off x="8309570" y="4941168"/>
            <a:ext cx="2754713" cy="1200126"/>
            <a:chOff x="6404570" y="581050"/>
            <a:chExt cx="2754713" cy="1200126"/>
          </a:xfrm>
        </p:grpSpPr>
        <p:sp>
          <p:nvSpPr>
            <p:cNvPr id="24" name="Tekstiruutu 2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5" name="Tekstiruutu 24"/>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Toukokuu</a:t>
              </a:r>
              <a:endParaRPr lang="fi-FI" sz="1200" b="1" dirty="0">
                <a:solidFill>
                  <a:schemeClr val="accent1"/>
                </a:solidFill>
              </a:endParaRPr>
            </a:p>
          </p:txBody>
        </p:sp>
        <p:cxnSp>
          <p:nvCxnSpPr>
            <p:cNvPr id="26" name="Suora nuoliyhdysviiva 25"/>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27" name="Ryhmä 26"/>
          <p:cNvGrpSpPr/>
          <p:nvPr userDrawn="1"/>
        </p:nvGrpSpPr>
        <p:grpSpPr>
          <a:xfrm>
            <a:off x="6318845" y="5655915"/>
            <a:ext cx="2754713" cy="1116360"/>
            <a:chOff x="6404570" y="581050"/>
            <a:chExt cx="2754713" cy="1116360"/>
          </a:xfrm>
        </p:grpSpPr>
        <p:sp>
          <p:nvSpPr>
            <p:cNvPr id="28" name="Tekstiruutu 2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9" name="Tekstiruutu 28"/>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Kesäkuu</a:t>
              </a:r>
              <a:endParaRPr lang="fi-FI" sz="1200" b="1" dirty="0">
                <a:solidFill>
                  <a:schemeClr val="accent1"/>
                </a:solidFill>
              </a:endParaRPr>
            </a:p>
          </p:txBody>
        </p:sp>
        <p:cxnSp>
          <p:nvCxnSpPr>
            <p:cNvPr id="30" name="Suora nuoliyhdysviiva 29"/>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31" name="Ryhmä 30"/>
          <p:cNvGrpSpPr/>
          <p:nvPr userDrawn="1"/>
        </p:nvGrpSpPr>
        <p:grpSpPr>
          <a:xfrm>
            <a:off x="1146126" y="1733575"/>
            <a:ext cx="2754713" cy="1085825"/>
            <a:chOff x="6404570" y="581050"/>
            <a:chExt cx="2754713" cy="1085825"/>
          </a:xfrm>
        </p:grpSpPr>
        <p:sp>
          <p:nvSpPr>
            <p:cNvPr id="32" name="Tekstiruutu 31"/>
            <p:cNvSpPr txBox="1"/>
            <p:nvPr/>
          </p:nvSpPr>
          <p:spPr>
            <a:xfrm>
              <a:off x="6404570" y="913414"/>
              <a:ext cx="2754713" cy="753461"/>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32"/>
            <p:cNvSpPr txBox="1"/>
            <p:nvPr/>
          </p:nvSpPr>
          <p:spPr>
            <a:xfrm>
              <a:off x="7820229" y="581050"/>
              <a:ext cx="1151354" cy="276999"/>
            </a:xfrm>
            <a:prstGeom prst="rect">
              <a:avLst/>
            </a:prstGeom>
            <a:noFill/>
          </p:spPr>
          <p:txBody>
            <a:bodyPr wrap="square" rtlCol="0">
              <a:spAutoFit/>
            </a:bodyPr>
            <a:lstStyle/>
            <a:p>
              <a:pPr algn="r"/>
              <a:r>
                <a:rPr lang="fi-FI" sz="1200" b="1" dirty="0" smtClean="0">
                  <a:solidFill>
                    <a:schemeClr val="accent1"/>
                  </a:solidFill>
                </a:rPr>
                <a:t>Marraskuu</a:t>
              </a:r>
              <a:endParaRPr lang="fi-FI" sz="1200" b="1" dirty="0">
                <a:solidFill>
                  <a:schemeClr val="accent1"/>
                </a:solidFill>
              </a:endParaRPr>
            </a:p>
          </p:txBody>
        </p:sp>
        <p:cxnSp>
          <p:nvCxnSpPr>
            <p:cNvPr id="34" name="Suora nuoliyhdysviiva 3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5" name="Ryhmä 34"/>
          <p:cNvGrpSpPr/>
          <p:nvPr userDrawn="1"/>
        </p:nvGrpSpPr>
        <p:grpSpPr>
          <a:xfrm>
            <a:off x="479376" y="2763019"/>
            <a:ext cx="2754713" cy="1056506"/>
            <a:chOff x="6404570" y="581050"/>
            <a:chExt cx="2754713" cy="1056506"/>
          </a:xfrm>
        </p:grpSpPr>
        <p:sp>
          <p:nvSpPr>
            <p:cNvPr id="36" name="Tekstiruutu 35"/>
            <p:cNvSpPr txBox="1"/>
            <p:nvPr/>
          </p:nvSpPr>
          <p:spPr>
            <a:xfrm>
              <a:off x="6404570" y="913414"/>
              <a:ext cx="2754713" cy="72414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7" name="Tekstiruutu 36"/>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Lokakuu</a:t>
              </a:r>
              <a:endParaRPr lang="fi-FI" sz="1200" b="1" dirty="0">
                <a:solidFill>
                  <a:schemeClr val="accent1"/>
                </a:solidFill>
              </a:endParaRPr>
            </a:p>
          </p:txBody>
        </p:sp>
        <p:cxnSp>
          <p:nvCxnSpPr>
            <p:cNvPr id="38" name="Suora nuoliyhdysviiva 37"/>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39" name="Ryhmä 38"/>
          <p:cNvGrpSpPr/>
          <p:nvPr userDrawn="1"/>
        </p:nvGrpSpPr>
        <p:grpSpPr>
          <a:xfrm>
            <a:off x="479376" y="3861048"/>
            <a:ext cx="2754713" cy="1063377"/>
            <a:chOff x="6404570" y="581050"/>
            <a:chExt cx="2754713" cy="1063377"/>
          </a:xfrm>
        </p:grpSpPr>
        <p:sp>
          <p:nvSpPr>
            <p:cNvPr id="40" name="Tekstiruutu 39"/>
            <p:cNvSpPr txBox="1"/>
            <p:nvPr/>
          </p:nvSpPr>
          <p:spPr>
            <a:xfrm>
              <a:off x="6404570" y="913414"/>
              <a:ext cx="2754713" cy="731013"/>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1" name="Tekstiruutu 40"/>
            <p:cNvSpPr txBox="1"/>
            <p:nvPr/>
          </p:nvSpPr>
          <p:spPr>
            <a:xfrm>
              <a:off x="7839279" y="581050"/>
              <a:ext cx="1151354" cy="276999"/>
            </a:xfrm>
            <a:prstGeom prst="rect">
              <a:avLst/>
            </a:prstGeom>
            <a:noFill/>
          </p:spPr>
          <p:txBody>
            <a:bodyPr wrap="square" rtlCol="0">
              <a:spAutoFit/>
            </a:bodyPr>
            <a:lstStyle/>
            <a:p>
              <a:pPr algn="r"/>
              <a:r>
                <a:rPr lang="fi-FI" sz="1200" b="1" dirty="0" smtClean="0">
                  <a:solidFill>
                    <a:schemeClr val="accent1"/>
                  </a:solidFill>
                </a:rPr>
                <a:t>Syyskuu</a:t>
              </a:r>
              <a:endParaRPr lang="fi-FI" sz="1200" b="1" dirty="0">
                <a:solidFill>
                  <a:schemeClr val="accent1"/>
                </a:solidFill>
              </a:endParaRPr>
            </a:p>
          </p:txBody>
        </p:sp>
        <p:cxnSp>
          <p:nvCxnSpPr>
            <p:cNvPr id="42" name="Suora nuoliyhdysviiva 41"/>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3" name="Ryhmä 42"/>
          <p:cNvGrpSpPr/>
          <p:nvPr userDrawn="1"/>
        </p:nvGrpSpPr>
        <p:grpSpPr>
          <a:xfrm>
            <a:off x="1146126" y="4941168"/>
            <a:ext cx="2754713" cy="1200126"/>
            <a:chOff x="6404570" y="581050"/>
            <a:chExt cx="2754713" cy="1200126"/>
          </a:xfrm>
        </p:grpSpPr>
        <p:sp>
          <p:nvSpPr>
            <p:cNvPr id="44" name="Tekstiruutu 43"/>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44"/>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Elokuu</a:t>
              </a:r>
              <a:endParaRPr lang="fi-FI" sz="1200" b="1" dirty="0">
                <a:solidFill>
                  <a:schemeClr val="accent1"/>
                </a:solidFill>
              </a:endParaRPr>
            </a:p>
          </p:txBody>
        </p:sp>
        <p:cxnSp>
          <p:nvCxnSpPr>
            <p:cNvPr id="46" name="Suora nuoliyhdysviiva 45"/>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47" name="Ryhmä 46"/>
          <p:cNvGrpSpPr/>
          <p:nvPr userDrawn="1"/>
        </p:nvGrpSpPr>
        <p:grpSpPr>
          <a:xfrm>
            <a:off x="3146376" y="5655915"/>
            <a:ext cx="2754713" cy="1116360"/>
            <a:chOff x="6404570" y="581050"/>
            <a:chExt cx="2754713" cy="1116360"/>
          </a:xfrm>
        </p:grpSpPr>
        <p:sp>
          <p:nvSpPr>
            <p:cNvPr id="48" name="Tekstiruutu 47"/>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9" name="Tekstiruutu 48"/>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Heinäkuu</a:t>
              </a:r>
              <a:endParaRPr lang="fi-FI" sz="1200" b="1" dirty="0">
                <a:solidFill>
                  <a:schemeClr val="accent1"/>
                </a:solidFill>
              </a:endParaRPr>
            </a:p>
          </p:txBody>
        </p:sp>
        <p:cxnSp>
          <p:nvCxnSpPr>
            <p:cNvPr id="50" name="Suora nuoliyhdysviiva 49"/>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1" name="Ryhmä 50"/>
          <p:cNvGrpSpPr/>
          <p:nvPr userDrawn="1"/>
        </p:nvGrpSpPr>
        <p:grpSpPr>
          <a:xfrm>
            <a:off x="3146376" y="692696"/>
            <a:ext cx="2754713" cy="1200126"/>
            <a:chOff x="6404570" y="581050"/>
            <a:chExt cx="2754713" cy="1200126"/>
          </a:xfrm>
        </p:grpSpPr>
        <p:sp>
          <p:nvSpPr>
            <p:cNvPr id="52" name="Tekstiruutu 51"/>
            <p:cNvSpPr txBox="1"/>
            <p:nvPr/>
          </p:nvSpPr>
          <p:spPr>
            <a:xfrm>
              <a:off x="6404570" y="913414"/>
              <a:ext cx="2754713" cy="867762"/>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3" name="Tekstiruutu 52"/>
            <p:cNvSpPr txBox="1"/>
            <p:nvPr/>
          </p:nvSpPr>
          <p:spPr>
            <a:xfrm>
              <a:off x="7829754" y="581050"/>
              <a:ext cx="1151354" cy="276999"/>
            </a:xfrm>
            <a:prstGeom prst="rect">
              <a:avLst/>
            </a:prstGeom>
            <a:noFill/>
          </p:spPr>
          <p:txBody>
            <a:bodyPr wrap="square" rtlCol="0">
              <a:spAutoFit/>
            </a:bodyPr>
            <a:lstStyle/>
            <a:p>
              <a:pPr algn="r"/>
              <a:r>
                <a:rPr lang="fi-FI" sz="1200" b="1" dirty="0" smtClean="0">
                  <a:solidFill>
                    <a:schemeClr val="accent1"/>
                  </a:solidFill>
                </a:rPr>
                <a:t>Joulukuu</a:t>
              </a:r>
              <a:endParaRPr lang="fi-FI" sz="1200" b="1" dirty="0">
                <a:solidFill>
                  <a:schemeClr val="accent1"/>
                </a:solidFill>
              </a:endParaRPr>
            </a:p>
          </p:txBody>
        </p:sp>
        <p:cxnSp>
          <p:nvCxnSpPr>
            <p:cNvPr id="54" name="Suora nuoliyhdysviiva 53"/>
            <p:cNvCxnSpPr/>
            <p:nvPr/>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55" name="Ryhmä 54"/>
          <p:cNvGrpSpPr/>
          <p:nvPr userDrawn="1"/>
        </p:nvGrpSpPr>
        <p:grpSpPr>
          <a:xfrm>
            <a:off x="6318845" y="692696"/>
            <a:ext cx="2754713" cy="1116360"/>
            <a:chOff x="6404570" y="581050"/>
            <a:chExt cx="2754713" cy="1116360"/>
          </a:xfrm>
        </p:grpSpPr>
        <p:sp>
          <p:nvSpPr>
            <p:cNvPr id="56" name="Tekstiruutu 55"/>
            <p:cNvSpPr txBox="1"/>
            <p:nvPr/>
          </p:nvSpPr>
          <p:spPr>
            <a:xfrm>
              <a:off x="6404570" y="913414"/>
              <a:ext cx="2754713" cy="783996"/>
            </a:xfrm>
            <a:prstGeom prst="rect">
              <a:avLst/>
            </a:prstGeom>
            <a:noFill/>
          </p:spPr>
          <p:txBody>
            <a:bodyPr wrap="square" lIns="86400" rIns="72000" rtlCol="0">
              <a:normAutofit/>
            </a:body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7" name="Tekstiruutu 56"/>
            <p:cNvSpPr txBox="1"/>
            <p:nvPr/>
          </p:nvSpPr>
          <p:spPr>
            <a:xfrm>
              <a:off x="6496254" y="581050"/>
              <a:ext cx="1151354" cy="276999"/>
            </a:xfrm>
            <a:prstGeom prst="rect">
              <a:avLst/>
            </a:prstGeom>
            <a:noFill/>
          </p:spPr>
          <p:txBody>
            <a:bodyPr wrap="square" rtlCol="0">
              <a:spAutoFit/>
            </a:bodyPr>
            <a:lstStyle/>
            <a:p>
              <a:r>
                <a:rPr lang="fi-FI" sz="1200" b="1" dirty="0" smtClean="0">
                  <a:solidFill>
                    <a:schemeClr val="accent1"/>
                  </a:solidFill>
                </a:rPr>
                <a:t>Tammikuu</a:t>
              </a:r>
              <a:endParaRPr lang="fi-FI" sz="1200" b="1" dirty="0">
                <a:solidFill>
                  <a:schemeClr val="accent1"/>
                </a:solidFill>
              </a:endParaRPr>
            </a:p>
          </p:txBody>
        </p:sp>
        <p:cxnSp>
          <p:nvCxnSpPr>
            <p:cNvPr id="58" name="Suora nuoliyhdysviiva 57"/>
            <p:cNvCxnSpPr/>
            <p:nvPr/>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1979121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Årsklocka">
    <p:spTree>
      <p:nvGrpSpPr>
        <p:cNvPr id="1" name=""/>
        <p:cNvGrpSpPr/>
        <p:nvPr/>
      </p:nvGrpSpPr>
      <p:grpSpPr>
        <a:xfrm>
          <a:off x="0" y="0"/>
          <a:ext cx="0" cy="0"/>
          <a:chOff x="0" y="0"/>
          <a:chExt cx="0" cy="0"/>
        </a:xfrm>
      </p:grpSpPr>
      <p:grpSp>
        <p:nvGrpSpPr>
          <p:cNvPr id="6" name="Ryhmä 5"/>
          <p:cNvGrpSpPr/>
          <p:nvPr userDrawn="1"/>
        </p:nvGrpSpPr>
        <p:grpSpPr>
          <a:xfrm>
            <a:off x="4131355" y="1483667"/>
            <a:ext cx="4053756" cy="4053756"/>
            <a:chOff x="4069122" y="1607492"/>
            <a:chExt cx="4053756" cy="4053756"/>
          </a:xfrm>
        </p:grpSpPr>
        <p:sp>
          <p:nvSpPr>
            <p:cNvPr id="56" name="Ellipsi 55"/>
            <p:cNvSpPr/>
            <p:nvPr userDrawn="1"/>
          </p:nvSpPr>
          <p:spPr>
            <a:xfrm>
              <a:off x="4069122" y="1607492"/>
              <a:ext cx="4053756" cy="4053756"/>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fi-FI"/>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fi-FI"/>
            </a:p>
          </p:txBody>
        </p:sp>
        <p:pic>
          <p:nvPicPr>
            <p:cNvPr id="5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216655" y="1759576"/>
              <a:ext cx="3753001" cy="37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7" name="Otsikko 1"/>
          <p:cNvSpPr>
            <a:spLocks noGrp="1"/>
          </p:cNvSpPr>
          <p:nvPr userDrawn="1"/>
        </p:nvSpPr>
        <p:spPr>
          <a:xfrm>
            <a:off x="613096" y="209550"/>
            <a:ext cx="9649593" cy="935385"/>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a:lstStyle>
          <a:p>
            <a:r>
              <a:rPr lang="fi-FI" dirty="0" err="1" smtClean="0"/>
              <a:t>Årsklocka</a:t>
            </a:r>
            <a:r>
              <a:rPr lang="fi-FI" dirty="0" smtClean="0"/>
              <a:t/>
            </a:r>
            <a:br>
              <a:rPr lang="fi-FI" dirty="0" smtClean="0"/>
            </a:br>
            <a:endParaRPr lang="fi-FI" dirty="0"/>
          </a:p>
        </p:txBody>
      </p:sp>
      <p:grpSp>
        <p:nvGrpSpPr>
          <p:cNvPr id="8" name="Ryhmä 7"/>
          <p:cNvGrpSpPr/>
          <p:nvPr userDrawn="1"/>
        </p:nvGrpSpPr>
        <p:grpSpPr>
          <a:xfrm>
            <a:off x="8371803" y="1609750"/>
            <a:ext cx="2754713" cy="1085825"/>
            <a:chOff x="6404570" y="581050"/>
            <a:chExt cx="2754713" cy="1085825"/>
          </a:xfrm>
        </p:grpSpPr>
        <p:sp>
          <p:nvSpPr>
            <p:cNvPr id="53" name="Tekstiruutu 89"/>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4" name="Tekstiruutu 90"/>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Februari</a:t>
              </a:r>
              <a:endParaRPr lang="fi-FI" sz="1200" b="1" dirty="0">
                <a:solidFill>
                  <a:schemeClr val="accent1"/>
                </a:solidFill>
              </a:endParaRPr>
            </a:p>
          </p:txBody>
        </p:sp>
        <p:cxnSp>
          <p:nvCxnSpPr>
            <p:cNvPr id="55" name="Suora nuoliyhdysviiva 54"/>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9" name="Ryhmä 8"/>
          <p:cNvGrpSpPr/>
          <p:nvPr userDrawn="1"/>
        </p:nvGrpSpPr>
        <p:grpSpPr>
          <a:xfrm>
            <a:off x="8895678" y="2639194"/>
            <a:ext cx="2754713" cy="1056506"/>
            <a:chOff x="6404570" y="581050"/>
            <a:chExt cx="2754713" cy="1056506"/>
          </a:xfrm>
        </p:grpSpPr>
        <p:sp>
          <p:nvSpPr>
            <p:cNvPr id="50" name="Tekstiruutu 96"/>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51" name="Tekstiruutu 10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Mars</a:t>
              </a:r>
              <a:endParaRPr lang="fi-FI" sz="1200" b="1" dirty="0">
                <a:solidFill>
                  <a:schemeClr val="accent1"/>
                </a:solidFill>
              </a:endParaRPr>
            </a:p>
          </p:txBody>
        </p:sp>
        <p:cxnSp>
          <p:nvCxnSpPr>
            <p:cNvPr id="52" name="Suora nuoliyhdysviiva 5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0" name="Ryhmä 9"/>
          <p:cNvGrpSpPr/>
          <p:nvPr userDrawn="1"/>
        </p:nvGrpSpPr>
        <p:grpSpPr>
          <a:xfrm>
            <a:off x="8895678" y="3737223"/>
            <a:ext cx="2754713" cy="1063377"/>
            <a:chOff x="6404570" y="581050"/>
            <a:chExt cx="2754713" cy="1063377"/>
          </a:xfrm>
        </p:grpSpPr>
        <p:sp>
          <p:nvSpPr>
            <p:cNvPr id="47" name="Tekstiruutu 104"/>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8" name="Tekstiruutu 105"/>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April</a:t>
              </a:r>
              <a:endParaRPr lang="fi-FI" sz="1200" b="1" dirty="0">
                <a:solidFill>
                  <a:schemeClr val="accent1"/>
                </a:solidFill>
              </a:endParaRPr>
            </a:p>
          </p:txBody>
        </p:sp>
        <p:cxnSp>
          <p:nvCxnSpPr>
            <p:cNvPr id="49" name="Suora nuoliyhdysviiva 48"/>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1" name="Ryhmä 10"/>
          <p:cNvGrpSpPr/>
          <p:nvPr userDrawn="1"/>
        </p:nvGrpSpPr>
        <p:grpSpPr>
          <a:xfrm>
            <a:off x="8371803" y="4817343"/>
            <a:ext cx="2754713" cy="1200126"/>
            <a:chOff x="6404570" y="581050"/>
            <a:chExt cx="2754713" cy="1200126"/>
          </a:xfrm>
        </p:grpSpPr>
        <p:sp>
          <p:nvSpPr>
            <p:cNvPr id="44" name="Tekstiruutu 108"/>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5" name="Tekstiruutu 109"/>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smtClean="0">
                  <a:solidFill>
                    <a:schemeClr val="accent1"/>
                  </a:solidFill>
                </a:rPr>
                <a:t>Maj</a:t>
              </a:r>
              <a:endParaRPr lang="fi-FI" sz="1200" b="1" dirty="0">
                <a:solidFill>
                  <a:schemeClr val="accent1"/>
                </a:solidFill>
              </a:endParaRPr>
            </a:p>
          </p:txBody>
        </p:sp>
        <p:cxnSp>
          <p:nvCxnSpPr>
            <p:cNvPr id="46" name="Suora nuoliyhdysviiva 45"/>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2" name="Ryhmä 11"/>
          <p:cNvGrpSpPr/>
          <p:nvPr userDrawn="1"/>
        </p:nvGrpSpPr>
        <p:grpSpPr>
          <a:xfrm>
            <a:off x="6381078" y="5532090"/>
            <a:ext cx="2754713" cy="1116360"/>
            <a:chOff x="6404570" y="581050"/>
            <a:chExt cx="2754713" cy="1116360"/>
          </a:xfrm>
        </p:grpSpPr>
        <p:sp>
          <p:nvSpPr>
            <p:cNvPr id="41" name="Tekstiruutu 120"/>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42" name="Tekstiruutu 121"/>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Juni</a:t>
              </a:r>
              <a:endParaRPr lang="fi-FI" sz="1200" b="1" dirty="0">
                <a:solidFill>
                  <a:schemeClr val="accent1"/>
                </a:solidFill>
              </a:endParaRPr>
            </a:p>
          </p:txBody>
        </p:sp>
        <p:cxnSp>
          <p:nvCxnSpPr>
            <p:cNvPr id="43" name="Suora nuoliyhdysviiva 42"/>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grpSp>
        <p:nvGrpSpPr>
          <p:cNvPr id="13" name="Ryhmä 12"/>
          <p:cNvGrpSpPr/>
          <p:nvPr userDrawn="1"/>
        </p:nvGrpSpPr>
        <p:grpSpPr>
          <a:xfrm>
            <a:off x="1208359" y="1609750"/>
            <a:ext cx="2754713" cy="1085825"/>
            <a:chOff x="6404570" y="581050"/>
            <a:chExt cx="2754713" cy="1085825"/>
          </a:xfrm>
        </p:grpSpPr>
        <p:sp>
          <p:nvSpPr>
            <p:cNvPr id="38" name="Tekstiruutu 128"/>
            <p:cNvSpPr txBox="1"/>
            <p:nvPr userDrawn="1"/>
          </p:nvSpPr>
          <p:spPr>
            <a:xfrm>
              <a:off x="6404570" y="913414"/>
              <a:ext cx="2754713" cy="753461"/>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9" name="Tekstiruutu 129"/>
            <p:cNvSpPr txBox="1"/>
            <p:nvPr userDrawn="1"/>
          </p:nvSpPr>
          <p:spPr>
            <a:xfrm>
              <a:off x="78678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November</a:t>
              </a:r>
              <a:endParaRPr lang="fi-FI" sz="1200" b="1" dirty="0">
                <a:solidFill>
                  <a:schemeClr val="accent1"/>
                </a:solidFill>
              </a:endParaRPr>
            </a:p>
          </p:txBody>
        </p:sp>
        <p:cxnSp>
          <p:nvCxnSpPr>
            <p:cNvPr id="40" name="Suora nuoliyhdysviiva 39"/>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4" name="Ryhmä 13"/>
          <p:cNvGrpSpPr/>
          <p:nvPr userDrawn="1"/>
        </p:nvGrpSpPr>
        <p:grpSpPr>
          <a:xfrm>
            <a:off x="541609" y="2639194"/>
            <a:ext cx="2754713" cy="1056506"/>
            <a:chOff x="6404570" y="581050"/>
            <a:chExt cx="2754713" cy="1056506"/>
          </a:xfrm>
        </p:grpSpPr>
        <p:sp>
          <p:nvSpPr>
            <p:cNvPr id="35" name="Tekstiruutu 132"/>
            <p:cNvSpPr txBox="1"/>
            <p:nvPr userDrawn="1"/>
          </p:nvSpPr>
          <p:spPr>
            <a:xfrm>
              <a:off x="6404570" y="913414"/>
              <a:ext cx="2754713" cy="72414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6" name="Tekstiruutu 133"/>
            <p:cNvSpPr txBox="1"/>
            <p:nvPr userDrawn="1"/>
          </p:nvSpPr>
          <p:spPr>
            <a:xfrm>
              <a:off x="784880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Oktober</a:t>
              </a:r>
              <a:endParaRPr lang="fi-FI" sz="1200" b="1" dirty="0">
                <a:solidFill>
                  <a:schemeClr val="accent1"/>
                </a:solidFill>
              </a:endParaRPr>
            </a:p>
          </p:txBody>
        </p:sp>
        <p:cxnSp>
          <p:nvCxnSpPr>
            <p:cNvPr id="37" name="Suora nuoliyhdysviiva 36"/>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5" name="Ryhmä 14"/>
          <p:cNvGrpSpPr/>
          <p:nvPr userDrawn="1"/>
        </p:nvGrpSpPr>
        <p:grpSpPr>
          <a:xfrm>
            <a:off x="541609" y="3737223"/>
            <a:ext cx="2754713" cy="1063377"/>
            <a:chOff x="6404570" y="581050"/>
            <a:chExt cx="2754713" cy="1063377"/>
          </a:xfrm>
        </p:grpSpPr>
        <p:sp>
          <p:nvSpPr>
            <p:cNvPr id="32" name="Tekstiruutu 136"/>
            <p:cNvSpPr txBox="1"/>
            <p:nvPr userDrawn="1"/>
          </p:nvSpPr>
          <p:spPr>
            <a:xfrm>
              <a:off x="6404570" y="913414"/>
              <a:ext cx="2754713" cy="731013"/>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3" name="Tekstiruutu 137"/>
            <p:cNvSpPr txBox="1"/>
            <p:nvPr userDrawn="1"/>
          </p:nvSpPr>
          <p:spPr>
            <a:xfrm>
              <a:off x="7839279"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September</a:t>
              </a:r>
              <a:endParaRPr lang="fi-FI" sz="1200" b="1" dirty="0">
                <a:solidFill>
                  <a:schemeClr val="accent1"/>
                </a:solidFill>
              </a:endParaRPr>
            </a:p>
          </p:txBody>
        </p:sp>
        <p:cxnSp>
          <p:nvCxnSpPr>
            <p:cNvPr id="34" name="Suora nuoliyhdysviiva 33"/>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6" name="Ryhmä 15"/>
          <p:cNvGrpSpPr/>
          <p:nvPr userDrawn="1"/>
        </p:nvGrpSpPr>
        <p:grpSpPr>
          <a:xfrm>
            <a:off x="1208359" y="4817343"/>
            <a:ext cx="2754713" cy="1200126"/>
            <a:chOff x="6404570" y="581050"/>
            <a:chExt cx="2754713" cy="1200126"/>
          </a:xfrm>
        </p:grpSpPr>
        <p:sp>
          <p:nvSpPr>
            <p:cNvPr id="29" name="Tekstiruutu 140"/>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30" name="Tekstiruutu 141"/>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Augusti</a:t>
              </a:r>
              <a:endParaRPr lang="fi-FI" sz="1200" b="1" dirty="0">
                <a:solidFill>
                  <a:schemeClr val="accent1"/>
                </a:solidFill>
              </a:endParaRPr>
            </a:p>
          </p:txBody>
        </p:sp>
        <p:cxnSp>
          <p:nvCxnSpPr>
            <p:cNvPr id="31" name="Suora nuoliyhdysviiva 30"/>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7" name="Ryhmä 16"/>
          <p:cNvGrpSpPr/>
          <p:nvPr userDrawn="1"/>
        </p:nvGrpSpPr>
        <p:grpSpPr>
          <a:xfrm>
            <a:off x="3208609" y="5532090"/>
            <a:ext cx="2754713" cy="1116360"/>
            <a:chOff x="6404570" y="581050"/>
            <a:chExt cx="2754713" cy="1116360"/>
          </a:xfrm>
        </p:grpSpPr>
        <p:sp>
          <p:nvSpPr>
            <p:cNvPr id="26" name="Tekstiruutu 144"/>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7" name="Tekstiruutu 145"/>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Juli</a:t>
              </a:r>
              <a:endParaRPr lang="fi-FI" sz="1200" b="1" dirty="0">
                <a:solidFill>
                  <a:schemeClr val="accent1"/>
                </a:solidFill>
              </a:endParaRPr>
            </a:p>
          </p:txBody>
        </p:sp>
        <p:cxnSp>
          <p:nvCxnSpPr>
            <p:cNvPr id="28" name="Suora nuoliyhdysviiva 27"/>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8" name="Ryhmä 17"/>
          <p:cNvGrpSpPr/>
          <p:nvPr userDrawn="1"/>
        </p:nvGrpSpPr>
        <p:grpSpPr>
          <a:xfrm>
            <a:off x="3208609" y="568871"/>
            <a:ext cx="2754713" cy="1200126"/>
            <a:chOff x="6404570" y="581050"/>
            <a:chExt cx="2754713" cy="1200126"/>
          </a:xfrm>
        </p:grpSpPr>
        <p:sp>
          <p:nvSpPr>
            <p:cNvPr id="23" name="Tekstiruutu 152"/>
            <p:cNvSpPr txBox="1"/>
            <p:nvPr userDrawn="1"/>
          </p:nvSpPr>
          <p:spPr>
            <a:xfrm>
              <a:off x="6404570" y="913414"/>
              <a:ext cx="2754713" cy="867762"/>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4" name="Tekstiruutu 153"/>
            <p:cNvSpPr txBox="1"/>
            <p:nvPr userDrawn="1"/>
          </p:nvSpPr>
          <p:spPr>
            <a:xfrm>
              <a:off x="78297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fi-FI" sz="1200" b="1" dirty="0" err="1" smtClean="0">
                  <a:solidFill>
                    <a:schemeClr val="accent1"/>
                  </a:solidFill>
                </a:rPr>
                <a:t>December</a:t>
              </a:r>
              <a:endParaRPr lang="fi-FI" sz="1200" b="1" dirty="0">
                <a:solidFill>
                  <a:schemeClr val="accent1"/>
                </a:solidFill>
              </a:endParaRPr>
            </a:p>
          </p:txBody>
        </p:sp>
        <p:cxnSp>
          <p:nvCxnSpPr>
            <p:cNvPr id="25" name="Suora nuoliyhdysviiva 24"/>
            <p:cNvCxnSpPr/>
            <p:nvPr userDrawn="1"/>
          </p:nvCxnSpPr>
          <p:spPr>
            <a:xfrm flipH="1">
              <a:off x="6516612" y="888827"/>
              <a:ext cx="2465464" cy="0"/>
            </a:xfrm>
            <a:prstGeom prst="straightConnector1">
              <a:avLst/>
            </a:prstGeom>
            <a:ln w="31750">
              <a:solidFill>
                <a:schemeClr val="accent1"/>
              </a:solidFill>
              <a:headEnd type="oval" w="med" len="med"/>
              <a:tailEnd type="none"/>
            </a:ln>
          </p:spPr>
          <p:style>
            <a:lnRef idx="1">
              <a:schemeClr val="accent1"/>
            </a:lnRef>
            <a:fillRef idx="0">
              <a:schemeClr val="accent1"/>
            </a:fillRef>
            <a:effectRef idx="0">
              <a:schemeClr val="accent1"/>
            </a:effectRef>
            <a:fontRef idx="minor">
              <a:schemeClr val="tx1"/>
            </a:fontRef>
          </p:style>
        </p:cxnSp>
      </p:grpSp>
      <p:grpSp>
        <p:nvGrpSpPr>
          <p:cNvPr id="19" name="Ryhmä 18"/>
          <p:cNvGrpSpPr/>
          <p:nvPr userDrawn="1"/>
        </p:nvGrpSpPr>
        <p:grpSpPr>
          <a:xfrm>
            <a:off x="6381078" y="568871"/>
            <a:ext cx="2754713" cy="1116360"/>
            <a:chOff x="6404570" y="581050"/>
            <a:chExt cx="2754713" cy="1116360"/>
          </a:xfrm>
        </p:grpSpPr>
        <p:sp>
          <p:nvSpPr>
            <p:cNvPr id="20" name="Tekstiruutu 156"/>
            <p:cNvSpPr txBox="1"/>
            <p:nvPr userDrawn="1"/>
          </p:nvSpPr>
          <p:spPr>
            <a:xfrm>
              <a:off x="6404570" y="913414"/>
              <a:ext cx="2754713" cy="783996"/>
            </a:xfrm>
            <a:prstGeom prst="rect">
              <a:avLst/>
            </a:prstGeom>
            <a:noFill/>
          </p:spPr>
          <p:txBody>
            <a:bodyPr wrap="square" lIns="86400" rIns="72000" rtlCol="0">
              <a:norm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buFont typeface="Arial" panose="020B0604020202020204" pitchFamily="34" charset="0"/>
                <a:buChar char="•"/>
              </a:pPr>
              <a:r>
                <a:rPr lang="fi-FI" sz="1200" dirty="0" err="1">
                  <a:solidFill>
                    <a:schemeClr val="accent1"/>
                  </a:solidFill>
                </a:rPr>
                <a:t>Lorem</a:t>
              </a:r>
              <a:r>
                <a:rPr lang="fi-FI" sz="1200" dirty="0">
                  <a:solidFill>
                    <a:schemeClr val="accent1"/>
                  </a:solidFill>
                </a:rPr>
                <a:t> </a:t>
              </a:r>
              <a:r>
                <a:rPr lang="fi-FI" sz="1200" dirty="0" err="1">
                  <a:solidFill>
                    <a:schemeClr val="accent1"/>
                  </a:solidFill>
                </a:rPr>
                <a:t>ipsum</a:t>
              </a:r>
              <a:r>
                <a:rPr lang="fi-FI" sz="1200" dirty="0">
                  <a:solidFill>
                    <a:schemeClr val="accent1"/>
                  </a:solidFill>
                </a:rPr>
                <a:t> </a:t>
              </a:r>
              <a:r>
                <a:rPr lang="fi-FI" sz="1200" dirty="0" err="1">
                  <a:solidFill>
                    <a:schemeClr val="accent1"/>
                  </a:solidFill>
                </a:rPr>
                <a:t>dolor</a:t>
              </a:r>
              <a:r>
                <a:rPr lang="fi-FI" sz="1200" dirty="0">
                  <a:solidFill>
                    <a:schemeClr val="accent1"/>
                  </a:solidFill>
                </a:rPr>
                <a:t> </a:t>
              </a:r>
              <a:r>
                <a:rPr lang="fi-FI" sz="1200" dirty="0" err="1">
                  <a:solidFill>
                    <a:schemeClr val="accent1"/>
                  </a:solidFill>
                </a:rPr>
                <a:t>sit</a:t>
              </a:r>
              <a:r>
                <a:rPr lang="fi-FI" sz="1200" dirty="0">
                  <a:solidFill>
                    <a:schemeClr val="accent1"/>
                  </a:solidFill>
                </a:rPr>
                <a:t> </a:t>
              </a:r>
              <a:r>
                <a:rPr lang="fi-FI" sz="1200" dirty="0" err="1">
                  <a:solidFill>
                    <a:schemeClr val="accent1"/>
                  </a:solidFill>
                </a:rPr>
                <a:t>amet</a:t>
              </a:r>
              <a:endParaRPr lang="fi-FI" sz="1200" dirty="0">
                <a:solidFill>
                  <a:schemeClr val="accent1"/>
                </a:solidFill>
              </a:endParaRPr>
            </a:p>
            <a:p>
              <a:pPr marL="285750" indent="-285750">
                <a:buFont typeface="Arial" panose="020B0604020202020204" pitchFamily="34" charset="0"/>
                <a:buChar char="•"/>
              </a:pPr>
              <a:r>
                <a:rPr lang="fi-FI" sz="1200" dirty="0" err="1">
                  <a:solidFill>
                    <a:schemeClr val="accent1"/>
                  </a:solidFill>
                </a:rPr>
                <a:t>consectetuer</a:t>
              </a:r>
              <a:r>
                <a:rPr lang="fi-FI" sz="1200" dirty="0">
                  <a:solidFill>
                    <a:schemeClr val="accent1"/>
                  </a:solidFill>
                </a:rPr>
                <a:t> </a:t>
              </a:r>
              <a:r>
                <a:rPr lang="fi-FI" sz="1200" dirty="0" err="1">
                  <a:solidFill>
                    <a:schemeClr val="accent1"/>
                  </a:solidFill>
                </a:rPr>
                <a:t>adipiscing</a:t>
              </a:r>
              <a:r>
                <a:rPr lang="fi-FI" sz="1200" dirty="0">
                  <a:solidFill>
                    <a:schemeClr val="accent1"/>
                  </a:solidFill>
                </a:rPr>
                <a:t> elit,</a:t>
              </a:r>
            </a:p>
            <a:p>
              <a:endParaRPr lang="fi-FI" sz="1200" dirty="0">
                <a:solidFill>
                  <a:schemeClr val="accent1"/>
                </a:solidFill>
              </a:endParaRPr>
            </a:p>
          </p:txBody>
        </p:sp>
        <p:sp>
          <p:nvSpPr>
            <p:cNvPr id="21" name="Tekstiruutu 157"/>
            <p:cNvSpPr txBox="1"/>
            <p:nvPr userDrawn="1"/>
          </p:nvSpPr>
          <p:spPr>
            <a:xfrm>
              <a:off x="6496254" y="581050"/>
              <a:ext cx="1151354" cy="276999"/>
            </a:xfrm>
            <a:prstGeom prst="rect">
              <a:avLst/>
            </a:prstGeom>
            <a:noFill/>
          </p:spPr>
          <p:txBody>
            <a:bodyPr wrap="square"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200" b="1" dirty="0" err="1" smtClean="0">
                  <a:solidFill>
                    <a:schemeClr val="accent1"/>
                  </a:solidFill>
                </a:rPr>
                <a:t>Januari</a:t>
              </a:r>
              <a:endParaRPr lang="fi-FI" sz="1200" b="1" dirty="0">
                <a:solidFill>
                  <a:schemeClr val="accent1"/>
                </a:solidFill>
              </a:endParaRPr>
            </a:p>
          </p:txBody>
        </p:sp>
        <p:cxnSp>
          <p:nvCxnSpPr>
            <p:cNvPr id="22" name="Suora nuoliyhdysviiva 21"/>
            <p:cNvCxnSpPr/>
            <p:nvPr userDrawn="1"/>
          </p:nvCxnSpPr>
          <p:spPr>
            <a:xfrm flipH="1">
              <a:off x="6516612" y="888827"/>
              <a:ext cx="2465464" cy="0"/>
            </a:xfrm>
            <a:prstGeom prst="straightConnector1">
              <a:avLst/>
            </a:prstGeom>
            <a:ln w="31750">
              <a:solidFill>
                <a:schemeClr val="accent1"/>
              </a:solidFill>
              <a:headEnd type="none" w="med" len="med"/>
              <a:tailEnd type="ova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3073775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7EB9EA0E-5F6A-4385-B158-1A39078CAC2A}"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2B9E3890-7457-424B-96DD-27C223B9D315}"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58" name="Group 57"/>
          <p:cNvGrpSpPr>
            <a:grpSpLocks noChangeAspect="1"/>
          </p:cNvGrpSpPr>
          <p:nvPr userDrawn="1"/>
        </p:nvGrpSpPr>
        <p:grpSpPr>
          <a:xfrm>
            <a:off x="3901131" y="2274360"/>
            <a:ext cx="4381309" cy="2077137"/>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849E0888-6C50-4397-A793-E560F34D7CCA}"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4" name="Group 43"/>
          <p:cNvGrpSpPr>
            <a:grpSpLocks noChangeAspect="1"/>
          </p:cNvGrpSpPr>
          <p:nvPr userDrawn="1"/>
        </p:nvGrpSpPr>
        <p:grpSpPr>
          <a:xfrm>
            <a:off x="3964982" y="2324561"/>
            <a:ext cx="4262035" cy="2026588"/>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96E34C43-8B80-42D6-98C5-28BA79A52AE4}"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grpSp>
        <p:nvGrpSpPr>
          <p:cNvPr id="42" name="Group 41"/>
          <p:cNvGrpSpPr>
            <a:grpSpLocks noChangeAspect="1"/>
          </p:cNvGrpSpPr>
          <p:nvPr userDrawn="1"/>
        </p:nvGrpSpPr>
        <p:grpSpPr>
          <a:xfrm>
            <a:off x="4087629" y="2279594"/>
            <a:ext cx="4016741" cy="237436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863" y="1557338"/>
            <a:ext cx="7416799" cy="1727646"/>
          </a:xfrm>
        </p:spPr>
        <p:txBody>
          <a:bodyPr anchor="b"/>
          <a:lstStyle>
            <a:lvl1pPr algn="l">
              <a:defRPr sz="44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863" y="3602038"/>
            <a:ext cx="7416799" cy="1339130"/>
          </a:xfrm>
        </p:spPr>
        <p:txBody>
          <a:bodyPr/>
          <a:lstStyle>
            <a:lvl1pPr marL="0" indent="0" algn="l">
              <a:buNone/>
              <a:defRPr sz="20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0E4E2CD7-B3A7-4F8D-B122-EEEDD5436E34}"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9285640"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cxnSp>
        <p:nvCxnSpPr>
          <p:cNvPr id="17" name="Straight Connector 16"/>
          <p:cNvCxnSpPr/>
          <p:nvPr userDrawn="1"/>
        </p:nvCxnSpPr>
        <p:spPr>
          <a:xfrm>
            <a:off x="550863" y="3429000"/>
            <a:ext cx="122413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userDrawn="1"/>
        </p:nvSpPr>
        <p:spPr bwMode="auto">
          <a:xfrm>
            <a:off x="911424" y="692696"/>
            <a:ext cx="288000" cy="288000"/>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userDrawn="1"/>
        </p:nvSpPr>
        <p:spPr bwMode="auto">
          <a:xfrm>
            <a:off x="550863" y="692150"/>
            <a:ext cx="288514" cy="288000"/>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userDrawn="1"/>
        </p:nvSpPr>
        <p:spPr bwMode="auto">
          <a:xfrm>
            <a:off x="1631504" y="692150"/>
            <a:ext cx="288000" cy="288000"/>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userDrawn="1"/>
        </p:nvSpPr>
        <p:spPr bwMode="auto">
          <a:xfrm>
            <a:off x="2351584" y="692150"/>
            <a:ext cx="288000" cy="288000"/>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userDrawn="1"/>
        </p:nvSpPr>
        <p:spPr bwMode="auto">
          <a:xfrm>
            <a:off x="1271464" y="692150"/>
            <a:ext cx="288000" cy="288000"/>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6">
            <a:hlinkClick r:id="rId7"/>
          </p:cNvPr>
          <p:cNvSpPr>
            <a:spLocks noEditPoints="1"/>
          </p:cNvSpPr>
          <p:nvPr userDrawn="1"/>
        </p:nvSpPr>
        <p:spPr bwMode="auto">
          <a:xfrm>
            <a:off x="1990651" y="692150"/>
            <a:ext cx="288925" cy="288925"/>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noEditPoints="1"/>
          </p:cNvSpPr>
          <p:nvPr userDrawn="1"/>
        </p:nvSpPr>
        <p:spPr bwMode="auto">
          <a:xfrm>
            <a:off x="2711450" y="677863"/>
            <a:ext cx="301625" cy="30321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C51D4839-FFEE-46BC-BC0A-7904E8CFD9A6}"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fld id="{17866B78-78B1-4E50-BD48-956E11CE5890}" type="datetime1">
              <a:rPr lang="en-US" smtClean="0"/>
              <a:t>10/11/2017</a:t>
            </a:fld>
            <a:endParaRPr lang="en-US" dirty="0"/>
          </a:p>
        </p:txBody>
      </p:sp>
      <p:sp>
        <p:nvSpPr>
          <p:cNvPr id="4" name="Footer Placeholder 3"/>
          <p:cNvSpPr>
            <a:spLocks noGrp="1"/>
          </p:cNvSpPr>
          <p:nvPr>
            <p:ph type="ftr" sz="quarter" idx="11"/>
          </p:nvPr>
        </p:nvSpPr>
        <p:spPr>
          <a:noFill/>
        </p:spPr>
        <p:txBody>
          <a:bodyPr/>
          <a:lstStyle>
            <a:lvl1pPr>
              <a:defRPr>
                <a:noFill/>
              </a:defRPr>
            </a:lvl1pPr>
          </a:lstStyle>
          <a:p>
            <a:endParaRPr lang="en-US" dirty="0"/>
          </a:p>
        </p:txBody>
      </p:sp>
      <p:sp>
        <p:nvSpPr>
          <p:cNvPr id="5" name="Slide Number Placeholder 4"/>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dirty="0"/>
          </a:p>
        </p:txBody>
      </p:sp>
      <p:sp>
        <p:nvSpPr>
          <p:cNvPr id="6" name="Freeform 6"/>
          <p:cNvSpPr>
            <a:spLocks noChangeAspect="1" noEditPoints="1"/>
          </p:cNvSpPr>
          <p:nvPr userDrawn="1"/>
        </p:nvSpPr>
        <p:spPr bwMode="auto">
          <a:xfrm>
            <a:off x="4240418" y="2780928"/>
            <a:ext cx="3536386" cy="108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4223792" y="1556792"/>
            <a:ext cx="3744416" cy="3744416"/>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userDrawn="1"/>
        </p:nvSpPr>
        <p:spPr bwMode="auto">
          <a:xfrm>
            <a:off x="5345158" y="5904088"/>
            <a:ext cx="1326906" cy="405232"/>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0" y="0"/>
            <a:ext cx="12191999"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
        <p:nvSpPr>
          <p:cNvPr id="2" name="Title 1"/>
          <p:cNvSpPr>
            <a:spLocks noGrp="1"/>
          </p:cNvSpPr>
          <p:nvPr>
            <p:ph type="ctrTitle"/>
          </p:nvPr>
        </p:nvSpPr>
        <p:spPr>
          <a:xfrm>
            <a:off x="550863" y="1557338"/>
            <a:ext cx="9648825" cy="1871662"/>
          </a:xfrm>
        </p:spPr>
        <p:txBody>
          <a:bodyPr anchor="b"/>
          <a:lstStyle>
            <a:lvl1pPr algn="l">
              <a:defRPr sz="44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bg1"/>
                </a:solidFill>
                <a:effectLst>
                  <a:outerShdw blurRad="254000" algn="ctr" rotWithShape="0">
                    <a:prstClr val="black">
                      <a:alpha val="30000"/>
                    </a:prstClr>
                  </a:outerShdw>
                </a:effectLs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2DF98746-2030-4D85-A6AD-01174F27449D}"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11" name="Text Placeholder 8"/>
          <p:cNvSpPr>
            <a:spLocks noGrp="1"/>
          </p:cNvSpPr>
          <p:nvPr>
            <p:ph type="body" sz="quarter" idx="14" hasCustomPrompt="1"/>
          </p:nvPr>
        </p:nvSpPr>
        <p:spPr>
          <a:xfrm>
            <a:off x="550863" y="692051"/>
            <a:ext cx="2354400" cy="720725"/>
          </a:xfrm>
          <a:blipFill>
            <a:blip r:embed="rId2"/>
            <a:stretch>
              <a:fillRect/>
            </a:stretch>
          </a:blipFill>
          <a:effectLst>
            <a:outerShdw blurRad="190500" algn="ctr" rotWithShape="0">
              <a:prstClr val="black">
                <a:alpha val="20000"/>
              </a:prstClr>
            </a:outerShdw>
          </a:effectLst>
        </p:spPr>
        <p:txBody>
          <a:bodyPr/>
          <a:lstStyle>
            <a:lvl1pPr marL="0" indent="0">
              <a:buNone/>
              <a:defRPr sz="4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userDrawn="1"/>
        </p:nvGrpSpPr>
        <p:grpSpPr>
          <a:xfrm>
            <a:off x="0" y="4005064"/>
            <a:ext cx="12192000" cy="2833489"/>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863" y="1557338"/>
            <a:ext cx="9648825" cy="1871662"/>
          </a:xfrm>
        </p:spPr>
        <p:txBody>
          <a:bodyPr anchor="b"/>
          <a:lstStyle>
            <a:lvl1pPr algn="l">
              <a:defRPr sz="4400"/>
            </a:lvl1pPr>
          </a:lstStyle>
          <a:p>
            <a:r>
              <a:rPr lang="fi-FI" smtClean="0"/>
              <a:t>Muokkaa perustyyl. napsautt.</a:t>
            </a:r>
            <a:endParaRPr lang="en-US" dirty="0"/>
          </a:p>
        </p:txBody>
      </p:sp>
      <p:sp>
        <p:nvSpPr>
          <p:cNvPr id="3" name="Subtitle 2"/>
          <p:cNvSpPr>
            <a:spLocks noGrp="1"/>
          </p:cNvSpPr>
          <p:nvPr>
            <p:ph type="subTitle" idx="1"/>
          </p:nvPr>
        </p:nvSpPr>
        <p:spPr>
          <a:xfrm>
            <a:off x="550863" y="3602038"/>
            <a:ext cx="9648825" cy="690562"/>
          </a:xfrm>
        </p:spPr>
        <p:txBody>
          <a:bodyPr/>
          <a:lstStyle>
            <a:lvl1pPr marL="0" indent="0" algn="l">
              <a:buNone/>
              <a:defRPr sz="20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fld id="{D2340674-D74E-41CC-911A-C2D182A8DB7C}" type="datetime1">
              <a:rPr lang="en-US" smtClean="0"/>
              <a:t>10/11/2017</a:t>
            </a:fld>
            <a:endParaRPr lang="en-US"/>
          </a:p>
        </p:txBody>
      </p:sp>
      <p:sp>
        <p:nvSpPr>
          <p:cNvPr id="5" name="Footer Placeholder 4"/>
          <p:cNvSpPr>
            <a:spLocks noGrp="1"/>
          </p:cNvSpPr>
          <p:nvPr>
            <p:ph type="ftr" sz="quarter" idx="11"/>
          </p:nvPr>
        </p:nvSpPr>
        <p:spPr>
          <a:noFill/>
        </p:spPr>
        <p:txBody>
          <a:bodyPr/>
          <a:lstStyle>
            <a:lvl1pPr>
              <a:defRPr>
                <a:noFill/>
              </a:defRPr>
            </a:lvl1pPr>
          </a:lstStyle>
          <a:p>
            <a:endParaRPr lang="en-US"/>
          </a:p>
        </p:txBody>
      </p:sp>
      <p:sp>
        <p:nvSpPr>
          <p:cNvPr id="6" name="Slide Number Placeholder 5"/>
          <p:cNvSpPr>
            <a:spLocks noGrp="1"/>
          </p:cNvSpPr>
          <p:nvPr>
            <p:ph type="sldNum" sz="quarter" idx="12"/>
          </p:nvPr>
        </p:nvSpPr>
        <p:spPr>
          <a:noFill/>
        </p:spPr>
        <p:txBody>
          <a:bodyPr/>
          <a:lstStyle>
            <a:lvl1pPr>
              <a:defRPr>
                <a:noFill/>
              </a:defRPr>
            </a:lvl1pPr>
          </a:lstStyle>
          <a:p>
            <a:fld id="{DC32CCCC-C653-421F-BB1F-FDB5B5B9DFB5}" type="slidenum">
              <a:rPr lang="en-US" smtClean="0"/>
              <a:pPr/>
              <a:t>‹#›</a:t>
            </a:fld>
            <a:endParaRPr lang="en-US"/>
          </a:p>
        </p:txBody>
      </p:sp>
      <p:sp>
        <p:nvSpPr>
          <p:cNvPr id="29" name="Freeform 6"/>
          <p:cNvSpPr>
            <a:spLocks noChangeAspect="1" noEditPoints="1"/>
          </p:cNvSpPr>
          <p:nvPr userDrawn="1"/>
        </p:nvSpPr>
        <p:spPr bwMode="auto">
          <a:xfrm>
            <a:off x="550863" y="692150"/>
            <a:ext cx="2355498" cy="719361"/>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A27B8A4C-89BA-447B-965F-FFBFBEE3BB66}"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fld id="{6C2358F8-C3F2-4B72-AD68-ADDC357D4B60}"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Text Placeholder 7"/>
          <p:cNvSpPr>
            <a:spLocks noGrp="1"/>
          </p:cNvSpPr>
          <p:nvPr>
            <p:ph type="body" sz="quarter" idx="13" hasCustomPrompt="1"/>
          </p:nvPr>
        </p:nvSpPr>
        <p:spPr>
          <a:xfrm>
            <a:off x="550863"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863"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863"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863"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863"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472" y="1920298"/>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3" name="Text Placeholder 2"/>
          <p:cNvSpPr>
            <a:spLocks noGrp="1"/>
          </p:cNvSpPr>
          <p:nvPr>
            <p:ph type="body" idx="18"/>
          </p:nvPr>
        </p:nvSpPr>
        <p:spPr>
          <a:xfrm>
            <a:off x="1343472" y="263691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4" name="Text Placeholder 2"/>
          <p:cNvSpPr>
            <a:spLocks noGrp="1"/>
          </p:cNvSpPr>
          <p:nvPr>
            <p:ph type="body" idx="19"/>
          </p:nvPr>
        </p:nvSpPr>
        <p:spPr>
          <a:xfrm>
            <a:off x="1343472" y="335699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5" name="Text Placeholder 2"/>
          <p:cNvSpPr>
            <a:spLocks noGrp="1"/>
          </p:cNvSpPr>
          <p:nvPr>
            <p:ph type="body" idx="20"/>
          </p:nvPr>
        </p:nvSpPr>
        <p:spPr>
          <a:xfrm>
            <a:off x="1343472" y="407707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6" name="Text Placeholder 2"/>
          <p:cNvSpPr>
            <a:spLocks noGrp="1"/>
          </p:cNvSpPr>
          <p:nvPr>
            <p:ph type="body" idx="21"/>
          </p:nvPr>
        </p:nvSpPr>
        <p:spPr>
          <a:xfrm>
            <a:off x="1343472" y="4797152"/>
            <a:ext cx="4608512"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40017" y="1916113"/>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40017" y="263691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40017" y="335699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40017" y="407707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40017" y="4797152"/>
            <a:ext cx="576262" cy="576262"/>
          </a:xfrm>
          <a:prstGeom prst="rect">
            <a:avLst/>
          </a:prstGeom>
          <a:solidFill>
            <a:schemeClr val="accent3"/>
          </a:solidFill>
        </p:spPr>
        <p:txBody>
          <a:bodyPr wrap="none" anchor="ctr" anchorCtr="0"/>
          <a:lstStyle>
            <a:lvl1pPr marL="0" indent="0" algn="ctr">
              <a:buNone/>
              <a:defRPr sz="18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2104" y="1920298"/>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Text Placeholder 2"/>
          <p:cNvSpPr>
            <a:spLocks noGrp="1"/>
          </p:cNvSpPr>
          <p:nvPr>
            <p:ph type="body" idx="28"/>
          </p:nvPr>
        </p:nvSpPr>
        <p:spPr>
          <a:xfrm>
            <a:off x="7032104" y="263691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4" name="Text Placeholder 2"/>
          <p:cNvSpPr>
            <a:spLocks noGrp="1"/>
          </p:cNvSpPr>
          <p:nvPr>
            <p:ph type="body" idx="29"/>
          </p:nvPr>
        </p:nvSpPr>
        <p:spPr>
          <a:xfrm>
            <a:off x="7032104" y="335699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5" name="Text Placeholder 2"/>
          <p:cNvSpPr>
            <a:spLocks noGrp="1"/>
          </p:cNvSpPr>
          <p:nvPr>
            <p:ph type="body" idx="30"/>
          </p:nvPr>
        </p:nvSpPr>
        <p:spPr>
          <a:xfrm>
            <a:off x="7032104" y="407707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Text Placeholder 2"/>
          <p:cNvSpPr>
            <a:spLocks noGrp="1"/>
          </p:cNvSpPr>
          <p:nvPr>
            <p:ph type="body" idx="31"/>
          </p:nvPr>
        </p:nvSpPr>
        <p:spPr>
          <a:xfrm>
            <a:off x="7032104" y="4797152"/>
            <a:ext cx="4609034" cy="572597"/>
          </a:xfrm>
        </p:spPr>
        <p:txBody>
          <a:bodyPr anchor="ctr" anchorCtr="0"/>
          <a:lstStyle>
            <a:lvl1pPr marL="0" indent="0">
              <a:lnSpc>
                <a:spcPct val="100000"/>
              </a:lnSpc>
              <a:spcBef>
                <a:spcPts val="0"/>
              </a:spcBef>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863" y="333375"/>
            <a:ext cx="6913289" cy="935385"/>
          </a:xfrm>
        </p:spPr>
        <p:txBody>
          <a:bodyPr/>
          <a:lstStyle/>
          <a:p>
            <a:r>
              <a:rPr lang="fi-FI" smtClean="0"/>
              <a:t>Muokkaa perustyyl. napsautt.</a:t>
            </a:r>
            <a:endParaRPr lang="en-US" dirty="0"/>
          </a:p>
        </p:txBody>
      </p:sp>
      <p:sp>
        <p:nvSpPr>
          <p:cNvPr id="3" name="Content Placeholder 2"/>
          <p:cNvSpPr>
            <a:spLocks noGrp="1"/>
          </p:cNvSpPr>
          <p:nvPr>
            <p:ph idx="1"/>
          </p:nvPr>
        </p:nvSpPr>
        <p:spPr>
          <a:xfrm>
            <a:off x="550863" y="1557338"/>
            <a:ext cx="6913289"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57F1DF75-8042-4C82-B15E-CF1F5E1D79C0}" type="datetime1">
              <a:rPr lang="en-US" smtClean="0"/>
              <a:t>10/11/2017</a:t>
            </a:fld>
            <a:endParaRPr lang="en-US"/>
          </a:p>
        </p:txBody>
      </p:sp>
      <p:sp>
        <p:nvSpPr>
          <p:cNvPr id="5" name="Footer Placeholder 4"/>
          <p:cNvSpPr>
            <a:spLocks noGrp="1"/>
          </p:cNvSpPr>
          <p:nvPr>
            <p:ph type="ftr" sz="quarter" idx="11"/>
          </p:nvPr>
        </p:nvSpPr>
        <p:spPr>
          <a:xfrm>
            <a:off x="2207568" y="6381328"/>
            <a:ext cx="5184576" cy="143297"/>
          </a:xfrm>
        </p:spPr>
        <p:txBody>
          <a:bodyPr/>
          <a:lstStyle/>
          <a:p>
            <a:endParaRPr lang="en-US" dirty="0"/>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2" y="0"/>
            <a:ext cx="4224337" cy="6858000"/>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864" y="1557338"/>
            <a:ext cx="6913561" cy="4608512"/>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fld id="{C4354AC2-47E8-4A38-9A64-E594C8441BE6}" type="datetime1">
              <a:rPr lang="en-US" smtClean="0"/>
              <a:t>10/11/2017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32CCCC-C653-421F-BB1F-FDB5B5B9DFB5}" type="slidenum">
              <a:rPr lang="en-US" smtClean="0"/>
              <a:t>‹#›</a:t>
            </a:fld>
            <a:endParaRPr lang="en-US"/>
          </a:p>
        </p:txBody>
      </p:sp>
      <p:sp>
        <p:nvSpPr>
          <p:cNvPr id="7" name="Picture Placeholder 6"/>
          <p:cNvSpPr>
            <a:spLocks noGrp="1"/>
          </p:cNvSpPr>
          <p:nvPr>
            <p:ph type="pic" sz="quarter" idx="13"/>
          </p:nvPr>
        </p:nvSpPr>
        <p:spPr>
          <a:xfrm>
            <a:off x="7967663" y="1557338"/>
            <a:ext cx="3673476" cy="4608512"/>
          </a:xfrm>
          <a:solidFill>
            <a:schemeClr val="accent4"/>
          </a:solidFill>
        </p:spPr>
        <p:txBody>
          <a:bodyPr/>
          <a:lstStyle>
            <a:lvl1pPr marL="0" indent="0">
              <a:buFontTx/>
              <a:buNone/>
              <a:defRPr sz="20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863" y="333375"/>
            <a:ext cx="9649593" cy="935385"/>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863" y="1557338"/>
            <a:ext cx="11090275" cy="4608512"/>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424" y="6381328"/>
            <a:ext cx="1142184" cy="143297"/>
          </a:xfrm>
          <a:prstGeom prst="rect">
            <a:avLst/>
          </a:prstGeom>
        </p:spPr>
        <p:txBody>
          <a:bodyPr vert="horz" lIns="0" tIns="0" rIns="0" bIns="0" rtlCol="0" anchor="ctr" anchorCtr="0">
            <a:noAutofit/>
          </a:bodyPr>
          <a:lstStyle>
            <a:lvl1pPr algn="l">
              <a:defRPr sz="700">
                <a:solidFill>
                  <a:schemeClr val="accent1"/>
                </a:solidFill>
              </a:defRPr>
            </a:lvl1pPr>
          </a:lstStyle>
          <a:p>
            <a:fld id="{15A68522-9919-42E5-9D7E-73E3EFC0D450}" type="datetime1">
              <a:rPr lang="en-US" smtClean="0"/>
              <a:t>10/11/2017</a:t>
            </a:fld>
            <a:endParaRPr lang="en-US" dirty="0"/>
          </a:p>
        </p:txBody>
      </p:sp>
      <p:sp>
        <p:nvSpPr>
          <p:cNvPr id="5" name="Footer Placeholder 4"/>
          <p:cNvSpPr>
            <a:spLocks noGrp="1"/>
          </p:cNvSpPr>
          <p:nvPr>
            <p:ph type="ftr" sz="quarter" idx="3"/>
          </p:nvPr>
        </p:nvSpPr>
        <p:spPr>
          <a:xfrm>
            <a:off x="2207568" y="6381328"/>
            <a:ext cx="9433570" cy="143297"/>
          </a:xfrm>
          <a:prstGeom prst="rect">
            <a:avLst/>
          </a:prstGeom>
        </p:spPr>
        <p:txBody>
          <a:bodyPr vert="horz" lIns="0" tIns="0" rIns="0" bIns="0" rtlCol="0" anchor="ctr" anchorCtr="0">
            <a:noAutofit/>
          </a:bodyPr>
          <a:lstStyle>
            <a:lvl1pPr algn="r">
              <a:defRPr sz="700">
                <a:solidFill>
                  <a:schemeClr val="accent1"/>
                </a:solidFill>
              </a:defRPr>
            </a:lvl1pPr>
          </a:lstStyle>
          <a:p>
            <a:endParaRPr lang="en-US" dirty="0"/>
          </a:p>
        </p:txBody>
      </p:sp>
      <p:sp>
        <p:nvSpPr>
          <p:cNvPr id="6" name="Slide Number Placeholder 5"/>
          <p:cNvSpPr>
            <a:spLocks noGrp="1"/>
          </p:cNvSpPr>
          <p:nvPr>
            <p:ph type="sldNum" sz="quarter" idx="4"/>
          </p:nvPr>
        </p:nvSpPr>
        <p:spPr>
          <a:xfrm>
            <a:off x="542060" y="6381328"/>
            <a:ext cx="225348" cy="143297"/>
          </a:xfrm>
          <a:prstGeom prst="rect">
            <a:avLst/>
          </a:prstGeom>
          <a:solidFill>
            <a:schemeClr val="accent1"/>
          </a:solidFill>
        </p:spPr>
        <p:txBody>
          <a:bodyPr vert="horz" wrap="none" lIns="0" tIns="0" rIns="0" bIns="0" rtlCol="0" anchor="ctr" anchorCtr="0">
            <a:noAutofit/>
          </a:bodyPr>
          <a:lstStyle>
            <a:lvl1pPr algn="ctr">
              <a:defRPr sz="700">
                <a:solidFill>
                  <a:schemeClr val="bg1"/>
                </a:solidFill>
              </a:defRPr>
            </a:lvl1pPr>
          </a:lstStyle>
          <a:p>
            <a:fld id="{DC32CCCC-C653-421F-BB1F-FDB5B5B9DFB5}" type="slidenum">
              <a:rPr lang="en-US" smtClean="0"/>
              <a:pPr/>
              <a:t>‹#›</a:t>
            </a:fld>
            <a:endParaRPr lang="en-US" dirty="0"/>
          </a:p>
        </p:txBody>
      </p:sp>
      <p:sp>
        <p:nvSpPr>
          <p:cNvPr id="12" name="Freeform 6"/>
          <p:cNvSpPr>
            <a:spLocks noChangeAspect="1" noEditPoints="1"/>
          </p:cNvSpPr>
          <p:nvPr/>
        </p:nvSpPr>
        <p:spPr bwMode="auto">
          <a:xfrm>
            <a:off x="10462343" y="333375"/>
            <a:ext cx="1178795" cy="36000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8" name="(c)" hidden="1"/>
          <p:cNvSpPr txBox="1"/>
          <p:nvPr/>
        </p:nvSpPr>
        <p:spPr>
          <a:xfrm>
            <a:off x="11928810" y="6885480"/>
            <a:ext cx="256480"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49" r:id="rId1"/>
    <p:sldLayoutId id="2147483662" r:id="rId2"/>
    <p:sldLayoutId id="2147483675" r:id="rId3"/>
    <p:sldLayoutId id="2147483672" r:id="rId4"/>
    <p:sldLayoutId id="2147483668" r:id="rId5"/>
    <p:sldLayoutId id="2147483650" r:id="rId6"/>
    <p:sldLayoutId id="2147483674" r:id="rId7"/>
    <p:sldLayoutId id="2147483659" r:id="rId8"/>
    <p:sldLayoutId id="2147483666" r:id="rId9"/>
    <p:sldLayoutId id="2147483667" r:id="rId10"/>
    <p:sldLayoutId id="2147483678" r:id="rId11"/>
    <p:sldLayoutId id="2147483673" r:id="rId12"/>
    <p:sldLayoutId id="2147483682" r:id="rId13"/>
    <p:sldLayoutId id="2147483651" r:id="rId14"/>
    <p:sldLayoutId id="2147483664" r:id="rId15"/>
    <p:sldLayoutId id="2147483676" r:id="rId16"/>
    <p:sldLayoutId id="2147483661" r:id="rId17"/>
    <p:sldLayoutId id="2147483660" r:id="rId18"/>
    <p:sldLayoutId id="2147483665" r:id="rId19"/>
    <p:sldLayoutId id="2147483677" r:id="rId20"/>
    <p:sldLayoutId id="2147483652" r:id="rId21"/>
    <p:sldLayoutId id="2147483653" r:id="rId22"/>
    <p:sldLayoutId id="2147483656" r:id="rId23"/>
    <p:sldLayoutId id="2147483657" r:id="rId24"/>
    <p:sldLayoutId id="2147483654" r:id="rId25"/>
    <p:sldLayoutId id="2147483658" r:id="rId26"/>
    <p:sldLayoutId id="2147483655" r:id="rId27"/>
    <p:sldLayoutId id="2147483685" r:id="rId28"/>
    <p:sldLayoutId id="2147483686" r:id="rId29"/>
    <p:sldLayoutId id="2147483679" r:id="rId30"/>
    <p:sldLayoutId id="2147483680" r:id="rId31"/>
    <p:sldLayoutId id="2147483681" r:id="rId32"/>
    <p:sldLayoutId id="2147483669" r:id="rId33"/>
    <p:sldLayoutId id="2147483670" r:id="rId34"/>
    <p:sldLayoutId id="2147483671" r:id="rId35"/>
    <p:sldLayoutId id="2147483684" r:id="rId36"/>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3200" kern="1200">
          <a:solidFill>
            <a:schemeClr val="accent1"/>
          </a:solidFill>
          <a:latin typeface="+mj-lt"/>
          <a:ea typeface="+mj-ea"/>
          <a:cs typeface="+mj-cs"/>
        </a:defRPr>
      </a:lvl1pPr>
    </p:titleStyle>
    <p:bodyStyle>
      <a:lvl1pPr marL="266700" indent="-266700" algn="l" defTabSz="914400" rtl="0" eaLnBrk="1" latinLnBrk="0" hangingPunct="1">
        <a:lnSpc>
          <a:spcPct val="110000"/>
        </a:lnSpc>
        <a:spcBef>
          <a:spcPts val="600"/>
        </a:spcBef>
        <a:buClr>
          <a:schemeClr val="accent1"/>
        </a:buClr>
        <a:buFont typeface="Wingdings" panose="05000000000000000000" pitchFamily="2" charset="2"/>
        <a:buChar char="§"/>
        <a:defRPr sz="2400" kern="1200">
          <a:solidFill>
            <a:schemeClr val="tx1"/>
          </a:solidFill>
          <a:latin typeface="+mn-lt"/>
          <a:ea typeface="+mn-ea"/>
          <a:cs typeface="+mn-cs"/>
        </a:defRPr>
      </a:lvl1pPr>
      <a:lvl2pPr marL="539750" indent="-273050" algn="l" defTabSz="914400" rtl="0" eaLnBrk="1" latinLnBrk="0" hangingPunct="1">
        <a:lnSpc>
          <a:spcPct val="110000"/>
        </a:lnSpc>
        <a:spcBef>
          <a:spcPts val="600"/>
        </a:spcBef>
        <a:buClr>
          <a:schemeClr val="accent1"/>
        </a:buClr>
        <a:buFont typeface="Arial" panose="020B0604020202020204" pitchFamily="34" charset="0"/>
        <a:buChar char="–"/>
        <a:defRPr sz="2000" kern="1200">
          <a:solidFill>
            <a:schemeClr val="tx1"/>
          </a:solidFill>
          <a:latin typeface="+mn-lt"/>
          <a:ea typeface="+mn-ea"/>
          <a:cs typeface="+mn-cs"/>
        </a:defRPr>
      </a:lvl2pPr>
      <a:lvl3pPr marL="806450" indent="-266700" algn="l" defTabSz="914400" rtl="0" eaLnBrk="1" latinLnBrk="0" hangingPunct="1">
        <a:lnSpc>
          <a:spcPct val="110000"/>
        </a:lnSpc>
        <a:spcBef>
          <a:spcPts val="600"/>
        </a:spcBef>
        <a:buClr>
          <a:schemeClr val="accent1"/>
        </a:buClr>
        <a:buFont typeface="Wingdings" panose="05000000000000000000" pitchFamily="2" charset="2"/>
        <a:buChar char="§"/>
        <a:defRPr sz="1800" kern="1200">
          <a:solidFill>
            <a:schemeClr val="tx1"/>
          </a:solidFill>
          <a:latin typeface="+mn-lt"/>
          <a:ea typeface="+mn-ea"/>
          <a:cs typeface="+mn-cs"/>
        </a:defRPr>
      </a:lvl3pPr>
      <a:lvl4pPr marL="1071563" indent="-265113" algn="l" defTabSz="914400" rtl="0" eaLnBrk="1" latinLnBrk="0" hangingPunct="1">
        <a:lnSpc>
          <a:spcPct val="110000"/>
        </a:lnSpc>
        <a:spcBef>
          <a:spcPts val="600"/>
        </a:spcBef>
        <a:buClr>
          <a:schemeClr val="accent1"/>
        </a:buClr>
        <a:buFont typeface="Arial" panose="020B0604020202020204" pitchFamily="34" charset="0"/>
        <a:buChar char="–"/>
        <a:defRPr sz="1600" kern="1200">
          <a:solidFill>
            <a:schemeClr val="tx1"/>
          </a:solidFill>
          <a:latin typeface="+mn-lt"/>
          <a:ea typeface="+mn-ea"/>
          <a:cs typeface="+mn-cs"/>
        </a:defRPr>
      </a:lvl4pPr>
      <a:lvl5pPr marL="1346200" indent="-274638" algn="l" defTabSz="914400" rtl="0" eaLnBrk="1" latinLnBrk="0" hangingPunct="1">
        <a:lnSpc>
          <a:spcPct val="110000"/>
        </a:lnSpc>
        <a:spcBef>
          <a:spcPts val="600"/>
        </a:spcBef>
        <a:buClr>
          <a:schemeClr val="accent1"/>
        </a:buClr>
        <a:buFont typeface="Wingdings" panose="05000000000000000000" pitchFamily="2" charset="2"/>
        <a:buChar char="§"/>
        <a:defRPr sz="1400" kern="1200">
          <a:solidFill>
            <a:schemeClr val="tx1"/>
          </a:solidFill>
          <a:latin typeface="+mn-lt"/>
          <a:ea typeface="+mn-ea"/>
          <a:cs typeface="+mn-cs"/>
        </a:defRPr>
      </a:lvl5pPr>
      <a:lvl6pPr marL="161290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6pPr>
      <a:lvl7pPr marL="1878013" indent="-265113"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7pPr>
      <a:lvl8pPr marL="2152650" indent="-274638"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8pPr>
      <a:lvl9pPr marL="2419350" indent="-266700" algn="l" defTabSz="914400" rtl="0" eaLnBrk="1" latinLnBrk="0" hangingPunct="1">
        <a:lnSpc>
          <a:spcPct val="110000"/>
        </a:lnSpc>
        <a:spcBef>
          <a:spcPts val="600"/>
        </a:spcBef>
        <a:buClr>
          <a:schemeClr val="accent1"/>
        </a:buClr>
        <a:buFont typeface="Wingdings" panose="05000000000000000000" pitchFamily="2" charset="2"/>
        <a:buChar char="§"/>
        <a:defRPr sz="12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www.vero.fi/sv-FI/Foretags_och_samfundskunder/Aktiebolag_och_andelslag/Skattedeklaration/Skattedeklaration_6B_elektroniskt" TargetMode="Externa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sv-FI" dirty="0"/>
              <a:t>Inkomstbeskattning av aktiebolag och andelslag</a:t>
            </a:r>
            <a:endParaRPr lang="fi-FI" dirty="0"/>
          </a:p>
        </p:txBody>
      </p:sp>
      <p:sp>
        <p:nvSpPr>
          <p:cNvPr id="3" name="Alaotsikko 2"/>
          <p:cNvSpPr>
            <a:spLocks noGrp="1"/>
          </p:cNvSpPr>
          <p:nvPr>
            <p:ph type="subTitle" idx="1"/>
          </p:nvPr>
        </p:nvSpPr>
        <p:spPr/>
        <p:txBody>
          <a:bodyPr/>
          <a:lstStyle/>
          <a:p>
            <a:r>
              <a:rPr lang="sv-FI" dirty="0"/>
              <a:t>Skatteförvaltningen</a:t>
            </a:r>
          </a:p>
          <a:p>
            <a:endParaRPr lang="fi-FI" dirty="0"/>
          </a:p>
        </p:txBody>
      </p:sp>
      <p:sp>
        <p:nvSpPr>
          <p:cNvPr id="4" name="Dian numeron paikkamerkki 3"/>
          <p:cNvSpPr>
            <a:spLocks noGrp="1"/>
          </p:cNvSpPr>
          <p:nvPr>
            <p:ph type="sldNum" sz="quarter" idx="12"/>
          </p:nvPr>
        </p:nvSpPr>
        <p:spPr/>
        <p:txBody>
          <a:bodyPr/>
          <a:lstStyle/>
          <a:p>
            <a:fld id="{DC32CCCC-C653-421F-BB1F-FDB5B5B9DFB5}" type="slidenum">
              <a:rPr lang="en-US" smtClean="0"/>
              <a:pPr/>
              <a:t>1</a:t>
            </a:fld>
            <a:endParaRPr lang="en-US"/>
          </a:p>
        </p:txBody>
      </p:sp>
    </p:spTree>
    <p:extLst>
      <p:ext uri="{BB962C8B-B14F-4D97-AF65-F5344CB8AC3E}">
        <p14:creationId xmlns:p14="http://schemas.microsoft.com/office/powerpoint/2010/main" val="37893190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Det matematiska värdet på en aktie 2/2 </a:t>
            </a:r>
            <a:endParaRPr lang="sv-FI" dirty="0"/>
          </a:p>
        </p:txBody>
      </p:sp>
      <p:sp>
        <p:nvSpPr>
          <p:cNvPr id="3" name="Sisällön paikkamerkki 2"/>
          <p:cNvSpPr>
            <a:spLocks noGrp="1"/>
          </p:cNvSpPr>
          <p:nvPr>
            <p:ph idx="1"/>
          </p:nvPr>
        </p:nvSpPr>
        <p:spPr/>
        <p:txBody>
          <a:bodyPr>
            <a:normAutofit fontScale="92500"/>
          </a:bodyPr>
          <a:lstStyle/>
          <a:p>
            <a:r>
              <a:rPr lang="sv-FI" sz="2600" b="0" dirty="0" smtClean="0"/>
              <a:t>Det matematiska värdet på en företagardelägares aktier justeras innan utdelningen delas in i kapitalinkomst- och förvärvsinkomstutdelning.</a:t>
            </a:r>
          </a:p>
          <a:p>
            <a:r>
              <a:rPr lang="sv-FI" sz="2600" b="0" dirty="0" smtClean="0"/>
              <a:t>Från aktievärdet avdras delägarlån som en företagardelägare eller en familjemedlem till honom eller henne lyft från bolaget samt värdet på en bostad som ingår i bolagets tillgångar och som används av delägaren eller hans eller hennes familj. </a:t>
            </a:r>
          </a:p>
          <a:p>
            <a:pPr lvl="1">
              <a:buFont typeface="Arial" pitchFamily="34" charset="0"/>
              <a:buChar char="•"/>
            </a:pPr>
            <a:r>
              <a:rPr lang="sv-FI" sz="2200" dirty="0" smtClean="0"/>
              <a:t>Om en delägare eller dennes familj innehar minst 10 % av bolagets aktier eller röstetal anses det att det handlar om en företagardelägare, och då dras delägarlån av från aktievärdet.</a:t>
            </a:r>
          </a:p>
          <a:p>
            <a:pPr lvl="1">
              <a:buFont typeface="Arial" pitchFamily="34" charset="0"/>
              <a:buChar char="•"/>
            </a:pPr>
            <a:r>
              <a:rPr lang="sv-FI" sz="2200" dirty="0" smtClean="0"/>
              <a:t>Vad gäller avdrag av bostadsvärde handlar det om en företagardelägare, då delägaren enligt lagen om pension för arbetstagare inte står i anställningsförhållande till det bolag som ger utdelning.</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10</a:t>
            </a:fld>
            <a:endParaRPr lang="sv-FI"/>
          </a:p>
        </p:txBody>
      </p:sp>
    </p:spTree>
    <p:extLst>
      <p:ext uri="{BB962C8B-B14F-4D97-AF65-F5344CB8AC3E}">
        <p14:creationId xmlns:p14="http://schemas.microsoft.com/office/powerpoint/2010/main" val="19725415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Ett aktiebolags prestationer till aktieägarna</a:t>
            </a:r>
            <a:endParaRPr lang="sv-FI" dirty="0"/>
          </a:p>
        </p:txBody>
      </p:sp>
      <p:sp>
        <p:nvSpPr>
          <p:cNvPr id="3" name="Sisällön paikkamerkki 2"/>
          <p:cNvSpPr>
            <a:spLocks noGrp="1"/>
          </p:cNvSpPr>
          <p:nvPr>
            <p:ph idx="1"/>
          </p:nvPr>
        </p:nvSpPr>
        <p:spPr/>
        <p:txBody>
          <a:bodyPr>
            <a:normAutofit/>
          </a:bodyPr>
          <a:lstStyle/>
          <a:p>
            <a:pPr fontAlgn="auto"/>
            <a:r>
              <a:rPr lang="sv-FI" sz="2400" b="0" dirty="0" smtClean="0"/>
              <a:t>Aktiebolagets delägare beskattas först när de lyfter inkomst från aktiebolaget.</a:t>
            </a:r>
          </a:p>
          <a:p>
            <a:pPr lvl="1" fontAlgn="auto"/>
            <a:r>
              <a:rPr lang="sv-FI" dirty="0" smtClean="0"/>
              <a:t>Inkomst kan tas ut som lön, delägarlån, dividend eller som </a:t>
            </a:r>
            <a:r>
              <a:rPr lang="sv-SE" dirty="0"/>
              <a:t>utbetalning av medel </a:t>
            </a:r>
            <a:r>
              <a:rPr lang="sv-SE" dirty="0" smtClean="0"/>
              <a:t>från </a:t>
            </a:r>
            <a:r>
              <a:rPr lang="sv-SE" dirty="0"/>
              <a:t>en fond som hänförs till det fria egna </a:t>
            </a:r>
            <a:r>
              <a:rPr lang="sv-SE" dirty="0" smtClean="0"/>
              <a:t>kapitalet.</a:t>
            </a:r>
            <a:endParaRPr lang="sv-FI" dirty="0" smtClean="0"/>
          </a:p>
          <a:p>
            <a:r>
              <a:rPr lang="sv-FI" sz="2400" b="0" dirty="0" smtClean="0"/>
              <a:t>Inga privata uttag är möjliga i ett aktiebolag.</a:t>
            </a:r>
          </a:p>
          <a:p>
            <a:r>
              <a:rPr lang="sv-FI" sz="2400" b="0" dirty="0" smtClean="0"/>
              <a:t>I rättshandlingar mellan ett aktiebolag och en delägare ska man alltid tillämpa villkor som kan ses som rimliga och normala.</a:t>
            </a:r>
          </a:p>
          <a:p>
            <a:pPr lvl="1"/>
            <a:r>
              <a:rPr lang="sv-FI" dirty="0" smtClean="0"/>
              <a:t>Om ett bolag t.ex. säljer en bil till en delägare, ska gängse värde användas som köpesumma. </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11</a:t>
            </a:fld>
            <a:endParaRPr lang="sv-FI"/>
          </a:p>
        </p:txBody>
      </p:sp>
    </p:spTree>
    <p:extLst>
      <p:ext uri="{BB962C8B-B14F-4D97-AF65-F5344CB8AC3E}">
        <p14:creationId xmlns:p14="http://schemas.microsoft.com/office/powerpoint/2010/main" val="38708290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Lön som betalas ut av aktiebolag</a:t>
            </a:r>
            <a:endParaRPr lang="sv-FI" dirty="0"/>
          </a:p>
        </p:txBody>
      </p:sp>
      <p:sp>
        <p:nvSpPr>
          <p:cNvPr id="3" name="Sisällön paikkamerkki 2"/>
          <p:cNvSpPr>
            <a:spLocks noGrp="1"/>
          </p:cNvSpPr>
          <p:nvPr>
            <p:ph idx="1"/>
          </p:nvPr>
        </p:nvSpPr>
        <p:spPr/>
        <p:txBody>
          <a:bodyPr>
            <a:normAutofit/>
          </a:bodyPr>
          <a:lstStyle/>
          <a:p>
            <a:r>
              <a:rPr lang="sv-FI" b="0" dirty="0" smtClean="0"/>
              <a:t>Ett aktiebolag kan betala ut löner och ge naturaförmåner till sina delägare. En naturaförmån ska behandlas som lön även i bolagets lönebokföring.</a:t>
            </a:r>
          </a:p>
          <a:p>
            <a:pPr lvl="1"/>
            <a:r>
              <a:rPr lang="sv-FI" dirty="0" smtClean="0"/>
              <a:t>Om detta inte gjorts, betraktas förmånen som förtäckt dividend upp till beloppet på de faktiska kostnaderna.</a:t>
            </a:r>
          </a:p>
          <a:p>
            <a:r>
              <a:rPr lang="sv-FI" b="0" dirty="0" smtClean="0"/>
              <a:t>Det är även möjligt att betala ut dagtraktamente och kilometerersättning för löntagare till en delägare.</a:t>
            </a:r>
          </a:p>
          <a:p>
            <a:r>
              <a:rPr lang="sv-FI" b="0" dirty="0" smtClean="0"/>
              <a:t>Den lön som betalats ut till en delägare och naturaförmåner ska vara skäliga i förhållande till det utförda arbetet.</a:t>
            </a:r>
          </a:p>
          <a:p>
            <a:pPr lvl="1"/>
            <a:r>
              <a:rPr lang="sv-FI" dirty="0" smtClean="0"/>
              <a:t>Att ge delägarna orimliga förmåner kan leda till att de beskattas som förtäckt dividend.</a:t>
            </a:r>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12</a:t>
            </a:fld>
            <a:endParaRPr lang="sv-FI"/>
          </a:p>
        </p:txBody>
      </p:sp>
    </p:spTree>
    <p:extLst>
      <p:ext uri="{BB962C8B-B14F-4D97-AF65-F5344CB8AC3E}">
        <p14:creationId xmlns:p14="http://schemas.microsoft.com/office/powerpoint/2010/main" val="30455635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Delägarlån som ges av ett aktiebolag 1/2</a:t>
            </a:r>
            <a:endParaRPr lang="sv-FI" dirty="0"/>
          </a:p>
        </p:txBody>
      </p:sp>
      <p:sp>
        <p:nvSpPr>
          <p:cNvPr id="3" name="Sisällön paikkamerkki 2"/>
          <p:cNvSpPr>
            <a:spLocks noGrp="1"/>
          </p:cNvSpPr>
          <p:nvPr>
            <p:ph idx="1"/>
          </p:nvPr>
        </p:nvSpPr>
        <p:spPr/>
        <p:txBody>
          <a:bodyPr>
            <a:normAutofit/>
          </a:bodyPr>
          <a:lstStyle/>
          <a:p>
            <a:r>
              <a:rPr lang="sv-FI" sz="2400" b="0" dirty="0" smtClean="0"/>
              <a:t>Ett aktiebolag kan också bevilja sina delägare och deras nära släktingar delägarlån.</a:t>
            </a:r>
          </a:p>
          <a:p>
            <a:r>
              <a:rPr lang="sv-FI" sz="2400" b="0" dirty="0" smtClean="0"/>
              <a:t>Ett penninglån som beviljats en delägare ses som kapitalinkomst för delägaren i beskattningen, om lånet inte betalats tillbaka till bolaget före utgången av samma skatteår.</a:t>
            </a:r>
          </a:p>
          <a:p>
            <a:pPr lvl="1"/>
            <a:r>
              <a:rPr lang="sv-FI" dirty="0"/>
              <a:t>F</a:t>
            </a:r>
            <a:r>
              <a:rPr lang="sv-FI" dirty="0" smtClean="0"/>
              <a:t>örutsättningen för beskattning av kapitalinkomster är att delägaren, hans eller hennes familjemedlemmar eller alla tillsammans äger minst 10 % av aktierna direkt eller indirekt.</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13</a:t>
            </a:fld>
            <a:endParaRPr lang="sv-FI"/>
          </a:p>
        </p:txBody>
      </p:sp>
    </p:spTree>
    <p:extLst>
      <p:ext uri="{BB962C8B-B14F-4D97-AF65-F5344CB8AC3E}">
        <p14:creationId xmlns:p14="http://schemas.microsoft.com/office/powerpoint/2010/main" val="3509008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Delägarlån som ges av ett aktiebolag 2/2</a:t>
            </a:r>
            <a:endParaRPr lang="sv-FI" dirty="0"/>
          </a:p>
        </p:txBody>
      </p:sp>
      <p:sp>
        <p:nvSpPr>
          <p:cNvPr id="3" name="Sisällön paikkamerkki 2"/>
          <p:cNvSpPr>
            <a:spLocks noGrp="1"/>
          </p:cNvSpPr>
          <p:nvPr>
            <p:ph idx="1"/>
          </p:nvPr>
        </p:nvSpPr>
        <p:spPr/>
        <p:txBody>
          <a:bodyPr/>
          <a:lstStyle/>
          <a:p>
            <a:r>
              <a:rPr lang="sv-FI" sz="2400" b="0" dirty="0" smtClean="0"/>
              <a:t>Skattesatsen för kapitalinkomster är 30 %. Om beloppet på den skattepliktiga kapitalinkomsten överskrider 30 000 euro, tas en skatt på 34 % ut av den överskridande delen.</a:t>
            </a:r>
          </a:p>
          <a:p>
            <a:r>
              <a:rPr lang="sv-FI" sz="2400" b="0" dirty="0" smtClean="0"/>
              <a:t>Om delägaren återbetalar lånet inom fem år, får han eller hon dra av det amorterade beloppet från sina kapitalinkomster.</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14</a:t>
            </a:fld>
            <a:endParaRPr lang="sv-FI"/>
          </a:p>
        </p:txBody>
      </p:sp>
    </p:spTree>
    <p:extLst>
      <p:ext uri="{BB962C8B-B14F-4D97-AF65-F5344CB8AC3E}">
        <p14:creationId xmlns:p14="http://schemas.microsoft.com/office/powerpoint/2010/main" val="18425176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1"/>
            <a:r>
              <a:rPr lang="sv-FI" sz="3200" dirty="0" smtClean="0">
                <a:solidFill>
                  <a:schemeClr val="accent1"/>
                </a:solidFill>
              </a:rPr>
              <a:t>Beskattning av dividendinkomst 1/2</a:t>
            </a:r>
            <a:endParaRPr lang="sv-FI" sz="3200" dirty="0">
              <a:solidFill>
                <a:schemeClr val="accent1"/>
              </a:solidFill>
            </a:endParaRPr>
          </a:p>
        </p:txBody>
      </p:sp>
      <p:sp>
        <p:nvSpPr>
          <p:cNvPr id="3" name="Sisällön paikkamerkki 2"/>
          <p:cNvSpPr>
            <a:spLocks noGrp="1"/>
          </p:cNvSpPr>
          <p:nvPr>
            <p:ph idx="1"/>
          </p:nvPr>
        </p:nvSpPr>
        <p:spPr/>
        <p:txBody>
          <a:bodyPr>
            <a:normAutofit lnSpcReduction="10000"/>
          </a:bodyPr>
          <a:lstStyle/>
          <a:p>
            <a:pPr fontAlgn="auto"/>
            <a:r>
              <a:rPr lang="sv-FI" b="0" dirty="0" smtClean="0"/>
              <a:t>Ett aktiebolag kan </a:t>
            </a:r>
            <a:r>
              <a:rPr lang="sv-SE" b="0" dirty="0"/>
              <a:t>besluta att dela ut en del av vinsten</a:t>
            </a:r>
            <a:r>
              <a:rPr lang="sv-FI" b="0" dirty="0" smtClean="0"/>
              <a:t> under den senaste räkenskapsperioden.</a:t>
            </a:r>
          </a:p>
          <a:p>
            <a:pPr fontAlgn="auto"/>
            <a:r>
              <a:rPr lang="sv-FI" b="0" dirty="0" smtClean="0"/>
              <a:t>Som utdelning är det möjligt att ge högst det belopp som återstår då man från bokslutets balansräkning dragit av</a:t>
            </a:r>
          </a:p>
          <a:p>
            <a:pPr lvl="1" fontAlgn="auto"/>
            <a:r>
              <a:rPr lang="sv-FI" dirty="0" smtClean="0"/>
              <a:t>förluster</a:t>
            </a:r>
          </a:p>
          <a:p>
            <a:pPr lvl="1" fontAlgn="auto"/>
            <a:r>
              <a:rPr lang="sv-FI" dirty="0" smtClean="0"/>
              <a:t>vissa obligatoriska utgifter, såsom eventuella överföringar till reservfonder enligt bolagsordningen.</a:t>
            </a:r>
          </a:p>
          <a:p>
            <a:pPr fontAlgn="auto"/>
            <a:r>
              <a:rPr lang="sv-FI" b="0" dirty="0" smtClean="0"/>
              <a:t>Utdelning kan alltid ges då bolaget har fritt eget kapital. Att föregående räkenskapsperiod var vinstgivande är inte en uttrycklig förutsättning för vinstutdelning.</a:t>
            </a:r>
          </a:p>
          <a:p>
            <a:pPr fontAlgn="auto"/>
            <a:r>
              <a:rPr lang="sv-FI" b="0" dirty="0" smtClean="0"/>
              <a:t>Utdelningen kan ges endast i ett ordinarie eller extraordinarie bolagsmöte där man godkänner räkenskapsperioden.</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15</a:t>
            </a:fld>
            <a:endParaRPr lang="sv-FI"/>
          </a:p>
        </p:txBody>
      </p:sp>
    </p:spTree>
    <p:extLst>
      <p:ext uri="{BB962C8B-B14F-4D97-AF65-F5344CB8AC3E}">
        <p14:creationId xmlns:p14="http://schemas.microsoft.com/office/powerpoint/2010/main" val="10755655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Beskattning av dividendinkomst 2/2</a:t>
            </a:r>
            <a:endParaRPr lang="sv-FI" dirty="0"/>
          </a:p>
        </p:txBody>
      </p:sp>
      <p:sp>
        <p:nvSpPr>
          <p:cNvPr id="3" name="Sisällön paikkamerkki 2"/>
          <p:cNvSpPr>
            <a:spLocks noGrp="1"/>
          </p:cNvSpPr>
          <p:nvPr>
            <p:ph idx="1"/>
          </p:nvPr>
        </p:nvSpPr>
        <p:spPr/>
        <p:txBody>
          <a:bodyPr>
            <a:normAutofit/>
          </a:bodyPr>
          <a:lstStyle/>
          <a:p>
            <a:pPr fontAlgn="auto"/>
            <a:r>
              <a:rPr lang="sv-FI" sz="2600" b="0" dirty="0" smtClean="0"/>
              <a:t>I offentligt noterade (= listade) bolag är utdelningen partiellt skattepliktig inkomst och partiellt skattefri inkomst för mottagaren.</a:t>
            </a:r>
          </a:p>
          <a:p>
            <a:pPr fontAlgn="auto"/>
            <a:r>
              <a:rPr lang="sv-FI" sz="2600" b="0" dirty="0" smtClean="0"/>
              <a:t>I andra än offentligt noterade (= icke-noterade) bolag kan däremot delägarna få utdelning från bolaget på följande sätt:</a:t>
            </a:r>
          </a:p>
          <a:p>
            <a:pPr lvl="1" fontAlgn="auto"/>
            <a:r>
              <a:rPr lang="sv-FI" dirty="0" smtClean="0"/>
              <a:t>Utdelningen delas in i skattefri inkomst samt skattepliktig</a:t>
            </a:r>
            <a:r>
              <a:rPr lang="sv-FI" dirty="0" smtClean="0">
                <a:solidFill>
                  <a:srgbClr val="FF0000"/>
                </a:solidFill>
              </a:rPr>
              <a:t> </a:t>
            </a:r>
            <a:r>
              <a:rPr lang="sv-FI" dirty="0" smtClean="0"/>
              <a:t>kapitalinkomst och förvärvsinkomst utifrån det matematiska värdet på aktien. Det matematiska värdet grundar sig på nettoförmögenheten.</a:t>
            </a:r>
          </a:p>
          <a:p>
            <a:pPr fontAlgn="auto"/>
            <a:r>
              <a:rPr lang="sv-FI" sz="2600" b="0" dirty="0"/>
              <a:t>Indelningen av utdelningen orsakar inga skattepåföljder för det bolag som delar ut utdelning.</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16</a:t>
            </a:fld>
            <a:endParaRPr lang="sv-FI"/>
          </a:p>
        </p:txBody>
      </p:sp>
    </p:spTree>
    <p:extLst>
      <p:ext uri="{BB962C8B-B14F-4D97-AF65-F5344CB8AC3E}">
        <p14:creationId xmlns:p14="http://schemas.microsoft.com/office/powerpoint/2010/main" val="603103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39349" y="152400"/>
            <a:ext cx="10177131" cy="900336"/>
          </a:xfrm>
        </p:spPr>
        <p:txBody>
          <a:bodyPr/>
          <a:lstStyle/>
          <a:p>
            <a:r>
              <a:rPr lang="sv-FI" sz="2800" dirty="0" smtClean="0"/>
              <a:t>Schema över beskattningen av utdelningsinkomst från ett icke-noterat </a:t>
            </a:r>
            <a:r>
              <a:rPr lang="sv-FI" sz="2800" dirty="0"/>
              <a:t>bolag</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17</a:t>
            </a:fld>
            <a:endParaRPr lang="sv-FI"/>
          </a:p>
        </p:txBody>
      </p:sp>
      <p:grpSp>
        <p:nvGrpSpPr>
          <p:cNvPr id="6" name="Sisällön paikkamerkki 5"/>
          <p:cNvGrpSpPr>
            <a:grpSpLocks noGrp="1"/>
          </p:cNvGrpSpPr>
          <p:nvPr/>
        </p:nvGrpSpPr>
        <p:grpSpPr>
          <a:xfrm>
            <a:off x="255387" y="1196752"/>
            <a:ext cx="11809233" cy="4807526"/>
            <a:chOff x="335556" y="404664"/>
            <a:chExt cx="8856925" cy="5350296"/>
          </a:xfrm>
        </p:grpSpPr>
        <p:sp>
          <p:nvSpPr>
            <p:cNvPr id="7" name="Suorakulmio 6"/>
            <p:cNvSpPr/>
            <p:nvPr/>
          </p:nvSpPr>
          <p:spPr bwMode="auto">
            <a:xfrm>
              <a:off x="1043608" y="404664"/>
              <a:ext cx="5112568" cy="914400"/>
            </a:xfrm>
            <a:prstGeom prst="rect">
              <a:avLst/>
            </a:prstGeom>
            <a:solidFill>
              <a:srgbClr val="CCE0CC">
                <a:alpha val="89804"/>
              </a:srgb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Aktiebolagets verksamhet</a:t>
              </a:r>
            </a:p>
            <a:p>
              <a:pPr marL="0" marR="0" indent="0" algn="ctr" defTabSz="914400" rtl="0" eaLnBrk="1" fontAlgn="base" latinLnBrk="0" hangingPunct="1">
                <a:lnSpc>
                  <a:spcPct val="100000"/>
                </a:lnSpc>
                <a:spcBef>
                  <a:spcPct val="0"/>
                </a:spcBef>
                <a:spcAft>
                  <a:spcPct val="0"/>
                </a:spcAft>
                <a:buClrTx/>
                <a:buSzTx/>
                <a:buFontTx/>
                <a:buNone/>
                <a:tabLst/>
              </a:pPr>
              <a:r>
                <a:rPr lang="sv-FI" b="0" dirty="0" smtClean="0"/>
                <a:t>Omsättning – utgifter = vinst </a:t>
              </a:r>
              <a:endParaRPr kumimoji="0" lang="sv-FI" sz="1800" b="0" i="0" u="none" strike="noStrike" cap="none" normalizeH="0" baseline="0" dirty="0" smtClean="0">
                <a:ln>
                  <a:noFill/>
                </a:ln>
                <a:solidFill>
                  <a:schemeClr val="tx1"/>
                </a:solidFill>
                <a:effectLst/>
                <a:latin typeface="Arial" charset="0"/>
              </a:endParaRPr>
            </a:p>
          </p:txBody>
        </p:sp>
        <p:sp>
          <p:nvSpPr>
            <p:cNvPr id="8" name="Suorakulmio 7"/>
            <p:cNvSpPr/>
            <p:nvPr/>
          </p:nvSpPr>
          <p:spPr bwMode="auto">
            <a:xfrm>
              <a:off x="2771800" y="1628799"/>
              <a:ext cx="2808312" cy="914400"/>
            </a:xfrm>
            <a:prstGeom prst="rect">
              <a:avLst/>
            </a:prstGeom>
            <a:solidFill>
              <a:srgbClr val="CCE0CC"/>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Samfundsskatt</a:t>
              </a:r>
              <a:r>
                <a:rPr kumimoji="0" lang="sv-FI" sz="1800" b="1" i="0" u="none" strike="noStrike" cap="none" normalizeH="0" dirty="0" smtClean="0">
                  <a:ln>
                    <a:noFill/>
                  </a:ln>
                  <a:solidFill>
                    <a:schemeClr val="tx1"/>
                  </a:solidFill>
                  <a:effectLst/>
                  <a:latin typeface="Arial" charset="0"/>
                </a:rPr>
                <a:t> på 20 %</a:t>
              </a:r>
            </a:p>
            <a:p>
              <a:pPr marL="0" marR="0" indent="0" algn="ctr" defTabSz="914400" rtl="0" eaLnBrk="1" fontAlgn="base" latinLnBrk="0" hangingPunct="1">
                <a:lnSpc>
                  <a:spcPct val="100000"/>
                </a:lnSpc>
                <a:spcBef>
                  <a:spcPct val="0"/>
                </a:spcBef>
                <a:spcAft>
                  <a:spcPct val="0"/>
                </a:spcAft>
                <a:buClrTx/>
                <a:buSzTx/>
                <a:buFontTx/>
                <a:buNone/>
                <a:tabLst/>
              </a:pPr>
              <a:r>
                <a:rPr lang="sv-FI" dirty="0"/>
                <a:t>s</a:t>
              </a:r>
              <a:r>
                <a:rPr lang="sv-FI" baseline="0" dirty="0" smtClean="0"/>
                <a:t>ka</a:t>
              </a:r>
              <a:r>
                <a:rPr lang="sv-FI" dirty="0" smtClean="0"/>
                <a:t> betalas</a:t>
              </a:r>
              <a:endParaRPr kumimoji="0" lang="sv-FI" sz="1800" b="1" i="0" u="none" strike="noStrike" cap="none" normalizeH="0" baseline="0" dirty="0" smtClean="0">
                <a:ln>
                  <a:noFill/>
                </a:ln>
                <a:solidFill>
                  <a:schemeClr val="tx1"/>
                </a:solidFill>
                <a:effectLst/>
                <a:latin typeface="Arial" charset="0"/>
              </a:endParaRPr>
            </a:p>
          </p:txBody>
        </p:sp>
        <p:sp>
          <p:nvSpPr>
            <p:cNvPr id="9" name="Suorakulmio 8"/>
            <p:cNvSpPr/>
            <p:nvPr/>
          </p:nvSpPr>
          <p:spPr bwMode="auto">
            <a:xfrm>
              <a:off x="1331640" y="2924944"/>
              <a:ext cx="3672408" cy="792088"/>
            </a:xfrm>
            <a:prstGeom prst="rect">
              <a:avLst/>
            </a:prstGeom>
            <a:solidFill>
              <a:srgbClr val="CCE0CC"/>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Utdelning</a:t>
              </a:r>
            </a:p>
          </p:txBody>
        </p:sp>
        <p:sp>
          <p:nvSpPr>
            <p:cNvPr id="10" name="Suorakulmio 9"/>
            <p:cNvSpPr/>
            <p:nvPr/>
          </p:nvSpPr>
          <p:spPr bwMode="auto">
            <a:xfrm>
              <a:off x="5868144" y="1772817"/>
              <a:ext cx="3024336" cy="1728192"/>
            </a:xfrm>
            <a:prstGeom prst="rect">
              <a:avLst/>
            </a:prstGeom>
            <a:solidFill>
              <a:srgbClr val="CCE0CC"/>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defTabSz="914400" rtl="0" eaLnBrk="1" fontAlgn="base" latinLnBrk="0" hangingPunct="1">
                <a:lnSpc>
                  <a:spcPct val="100000"/>
                </a:lnSpc>
                <a:spcBef>
                  <a:spcPct val="0"/>
                </a:spcBef>
                <a:spcAft>
                  <a:spcPct val="0"/>
                </a:spcAft>
                <a:buClrTx/>
                <a:buSzTx/>
                <a:buFontTx/>
                <a:buNone/>
                <a:tabLst/>
              </a:pPr>
              <a:r>
                <a:rPr kumimoji="0" lang="sv-FI" sz="1600" b="1" i="0" u="none" strike="noStrike" cap="none" normalizeH="0" baseline="0" dirty="0" smtClean="0">
                  <a:ln>
                    <a:noFill/>
                  </a:ln>
                  <a:solidFill>
                    <a:schemeClr val="tx1"/>
                  </a:solidFill>
                  <a:effectLst/>
                  <a:latin typeface="Arial" charset="0"/>
                </a:rPr>
                <a:t>I </a:t>
              </a:r>
              <a:r>
                <a:rPr kumimoji="0" lang="sv-FI" sz="1600" b="1" i="0" u="none" strike="noStrike" cap="none" normalizeH="0" baseline="0" dirty="0" smtClean="0">
                  <a:ln>
                    <a:noFill/>
                  </a:ln>
                  <a:effectLst/>
                  <a:latin typeface="Arial" charset="0"/>
                </a:rPr>
                <a:t>aktiebolaget </a:t>
              </a:r>
              <a:r>
                <a:rPr kumimoji="0" lang="sv-FI" sz="1600" b="1" i="0" u="none" strike="noStrike" cap="none" normalizeH="0" baseline="0" dirty="0" smtClean="0">
                  <a:ln>
                    <a:noFill/>
                  </a:ln>
                  <a:solidFill>
                    <a:schemeClr val="tx1"/>
                  </a:solidFill>
                  <a:effectLst/>
                  <a:latin typeface="Arial" charset="0"/>
                </a:rPr>
                <a:t>kan man </a:t>
              </a:r>
            </a:p>
            <a:p>
              <a:pPr marL="0" marR="0" indent="0" defTabSz="914400" rtl="0" eaLnBrk="1" fontAlgn="base" latinLnBrk="0" hangingPunct="1">
                <a:lnSpc>
                  <a:spcPct val="100000"/>
                </a:lnSpc>
                <a:spcBef>
                  <a:spcPct val="0"/>
                </a:spcBef>
                <a:spcAft>
                  <a:spcPct val="0"/>
                </a:spcAft>
                <a:buClrTx/>
                <a:buSzTx/>
                <a:buFontTx/>
                <a:buNone/>
                <a:tabLst/>
              </a:pPr>
              <a:r>
                <a:rPr kumimoji="0" lang="sv-FI" sz="1600" b="1" i="0" u="none" strike="noStrike" cap="none" normalizeH="0" baseline="0" dirty="0" smtClean="0">
                  <a:ln>
                    <a:noFill/>
                  </a:ln>
                  <a:solidFill>
                    <a:schemeClr val="tx1"/>
                  </a:solidFill>
                  <a:effectLst/>
                  <a:latin typeface="Arial" charset="0"/>
                </a:rPr>
                <a:t>besluta </a:t>
              </a:r>
              <a:r>
                <a:rPr kumimoji="0" lang="sv-FI" sz="1600" b="1" i="0" u="none" strike="noStrike" cap="none" normalizeH="0" baseline="0" dirty="0" smtClean="0">
                  <a:ln>
                    <a:noFill/>
                  </a:ln>
                  <a:effectLst/>
                  <a:latin typeface="Arial" charset="0"/>
                </a:rPr>
                <a:t>att:</a:t>
              </a:r>
            </a:p>
            <a:p>
              <a:pPr marL="342900" indent="-342900">
                <a:buFont typeface="+mj-lt"/>
                <a:buAutoNum type="arabicPeriod"/>
              </a:pPr>
              <a:r>
                <a:rPr lang="sv-FI" sz="1400" b="0" dirty="0" smtClean="0"/>
                <a:t>ge utdelning </a:t>
              </a:r>
              <a:br>
                <a:rPr lang="sv-FI" sz="1400" b="0" dirty="0" smtClean="0"/>
              </a:br>
              <a:r>
                <a:rPr lang="sv-FI" sz="1400" b="0" dirty="0" smtClean="0"/>
                <a:t>= utdelningsinkomst</a:t>
              </a:r>
            </a:p>
            <a:p>
              <a:pPr marL="342900" marR="0" indent="-342900" defTabSz="914400" rtl="0" eaLnBrk="1" fontAlgn="base" latinLnBrk="0" hangingPunct="1">
                <a:lnSpc>
                  <a:spcPct val="100000"/>
                </a:lnSpc>
                <a:spcBef>
                  <a:spcPct val="0"/>
                </a:spcBef>
                <a:spcAft>
                  <a:spcPct val="0"/>
                </a:spcAft>
                <a:buClrTx/>
                <a:buSzTx/>
                <a:buFont typeface="+mj-lt"/>
                <a:buAutoNum type="arabicPeriod"/>
                <a:tabLst/>
              </a:pPr>
              <a:r>
                <a:rPr kumimoji="0" lang="sv-FI" sz="1400" b="0" i="0" u="none" strike="noStrike" cap="none" normalizeH="0" dirty="0" smtClean="0">
                  <a:ln>
                    <a:noFill/>
                  </a:ln>
                  <a:solidFill>
                    <a:schemeClr val="tx1"/>
                  </a:solidFill>
                  <a:effectLst/>
                </a:rPr>
                <a:t>lämna pengar i bolaget </a:t>
              </a:r>
            </a:p>
            <a:p>
              <a:pPr marL="0" marR="0" indent="0" defTabSz="914400" rtl="0" eaLnBrk="1" fontAlgn="base" latinLnBrk="0" hangingPunct="1">
                <a:lnSpc>
                  <a:spcPct val="100000"/>
                </a:lnSpc>
                <a:spcBef>
                  <a:spcPct val="0"/>
                </a:spcBef>
                <a:spcAft>
                  <a:spcPct val="0"/>
                </a:spcAft>
                <a:buClrTx/>
                <a:buSzTx/>
                <a:buFontTx/>
                <a:buNone/>
                <a:tabLst/>
              </a:pPr>
              <a:r>
                <a:rPr lang="sv-FI" sz="1400" b="0" dirty="0"/>
                <a:t> </a:t>
              </a:r>
              <a:r>
                <a:rPr lang="sv-FI" sz="1400" b="0" dirty="0" smtClean="0"/>
                <a:t>      </a:t>
              </a:r>
              <a:r>
                <a:rPr kumimoji="0" lang="sv-FI" sz="1400" b="0" i="0" u="none" strike="noStrike" cap="none" normalizeH="0" dirty="0" smtClean="0">
                  <a:ln>
                    <a:noFill/>
                  </a:ln>
                  <a:solidFill>
                    <a:schemeClr val="tx1"/>
                  </a:solidFill>
                  <a:effectLst/>
                </a:rPr>
                <a:t>= öka förmögenheten</a:t>
              </a:r>
              <a:endParaRPr kumimoji="0" lang="sv-FI" sz="1400" b="0" i="0" u="none" strike="noStrike" cap="none" normalizeH="0" baseline="0" dirty="0" smtClean="0">
                <a:ln>
                  <a:noFill/>
                </a:ln>
                <a:solidFill>
                  <a:schemeClr val="tx1"/>
                </a:solidFill>
                <a:effectLst/>
              </a:endParaRPr>
            </a:p>
          </p:txBody>
        </p:sp>
        <p:cxnSp>
          <p:nvCxnSpPr>
            <p:cNvPr id="11" name="Kulmayhdysviiva 10"/>
            <p:cNvCxnSpPr>
              <a:stCxn id="7" idx="3"/>
              <a:endCxn id="8" idx="1"/>
            </p:cNvCxnSpPr>
            <p:nvPr/>
          </p:nvCxnSpPr>
          <p:spPr bwMode="auto">
            <a:xfrm flipH="1">
              <a:off x="2771800" y="861864"/>
              <a:ext cx="3384376" cy="1224135"/>
            </a:xfrm>
            <a:prstGeom prst="bentConnector5">
              <a:avLst>
                <a:gd name="adj1" fmla="val -6755"/>
                <a:gd name="adj2" fmla="val 50000"/>
                <a:gd name="adj3" fmla="val 106755"/>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Kulmayhdysviiva 11"/>
            <p:cNvCxnSpPr>
              <a:stCxn id="8" idx="2"/>
              <a:endCxn id="9" idx="0"/>
            </p:cNvCxnSpPr>
            <p:nvPr/>
          </p:nvCxnSpPr>
          <p:spPr bwMode="auto">
            <a:xfrm rot="5400000">
              <a:off x="3481028" y="2230016"/>
              <a:ext cx="381745" cy="1008112"/>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Nuoli vasemmalle 12"/>
            <p:cNvSpPr/>
            <p:nvPr/>
          </p:nvSpPr>
          <p:spPr bwMode="auto">
            <a:xfrm>
              <a:off x="4644008" y="2492896"/>
              <a:ext cx="1152128" cy="484632"/>
            </a:xfrm>
            <a:prstGeom prst="leftArrow">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smtClean="0">
                <a:ln>
                  <a:noFill/>
                </a:ln>
                <a:solidFill>
                  <a:schemeClr val="tx1"/>
                </a:solidFill>
                <a:effectLst/>
                <a:latin typeface="Arial" charset="0"/>
              </a:endParaRPr>
            </a:p>
          </p:txBody>
        </p:sp>
        <p:sp>
          <p:nvSpPr>
            <p:cNvPr id="14" name="Suorakulmio 13"/>
            <p:cNvSpPr/>
            <p:nvPr/>
          </p:nvSpPr>
          <p:spPr bwMode="auto">
            <a:xfrm>
              <a:off x="335556" y="4098776"/>
              <a:ext cx="4308452" cy="1656184"/>
            </a:xfrm>
            <a:prstGeom prst="rect">
              <a:avLst/>
            </a:prstGeom>
            <a:solidFill>
              <a:srgbClr val="E6E6E6"/>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sv-FI" sz="1200" dirty="0" smtClean="0"/>
                <a:t>Kapitalinkomstdividend</a:t>
              </a:r>
            </a:p>
            <a:p>
              <a:pPr marL="342900" indent="-342900">
                <a:buFont typeface="+mj-lt"/>
                <a:buAutoNum type="arabicPeriod"/>
              </a:pPr>
              <a:r>
                <a:rPr lang="sv-FI" sz="1200" b="0" dirty="0"/>
                <a:t>dividendbeloppet motsvarar </a:t>
              </a:r>
              <a:r>
                <a:rPr lang="sv-FI" sz="1200" b="0" dirty="0" smtClean="0"/>
                <a:t>högst 8 %:s avkastning</a:t>
              </a:r>
            </a:p>
            <a:p>
              <a:pPr marL="628650" lvl="1" indent="-171450">
                <a:buFont typeface="Arial" panose="020B0604020202020204" pitchFamily="34" charset="0"/>
                <a:buChar char="•"/>
              </a:pPr>
              <a:r>
                <a:rPr lang="sv-FI" sz="1200" b="0" dirty="0" smtClean="0"/>
                <a:t>25 % skattepliktig / 75 % skattefri</a:t>
              </a:r>
            </a:p>
            <a:p>
              <a:pPr marL="342900" indent="-342900">
                <a:buFont typeface="+mj-lt"/>
                <a:buAutoNum type="arabicPeriod"/>
              </a:pPr>
              <a:r>
                <a:rPr lang="sv-FI" sz="1200" b="0" dirty="0" smtClean="0"/>
                <a:t>dividendbeloppet </a:t>
              </a:r>
              <a:r>
                <a:rPr lang="sv-SE" sz="1200" b="0" dirty="0">
                  <a:latin typeface="Arial" pitchFamily="34" charset="0"/>
                  <a:cs typeface="Arial" pitchFamily="34" charset="0"/>
                </a:rPr>
                <a:t>överskrider 150 000 </a:t>
              </a:r>
              <a:r>
                <a:rPr lang="sv-SE" sz="1200" b="0" dirty="0" smtClean="0">
                  <a:latin typeface="Arial" pitchFamily="34" charset="0"/>
                  <a:cs typeface="Arial" pitchFamily="34" charset="0"/>
                </a:rPr>
                <a:t>euro</a:t>
              </a:r>
            </a:p>
            <a:p>
              <a:pPr marL="628650" lvl="1" indent="-171450">
                <a:buFont typeface="Arial" panose="020B0604020202020204" pitchFamily="34" charset="0"/>
                <a:buChar char="•"/>
              </a:pPr>
              <a:r>
                <a:rPr lang="sv-FI" sz="1200" b="0" dirty="0"/>
                <a:t>av det överskridande beloppet </a:t>
              </a:r>
              <a:r>
                <a:rPr lang="sv-FI" sz="1200" b="0" dirty="0" smtClean="0"/>
                <a:t>85 % skattepliktig /</a:t>
              </a:r>
            </a:p>
            <a:p>
              <a:pPr lvl="1"/>
              <a:r>
                <a:rPr lang="sv-FI" sz="1200" b="0" dirty="0" smtClean="0"/>
                <a:t>15 % skattefri</a:t>
              </a:r>
            </a:p>
            <a:p>
              <a:endParaRPr lang="sv-FI" sz="1600" dirty="0"/>
            </a:p>
          </p:txBody>
        </p:sp>
        <p:sp>
          <p:nvSpPr>
            <p:cNvPr id="15" name="Suorakulmio 14"/>
            <p:cNvSpPr/>
            <p:nvPr/>
          </p:nvSpPr>
          <p:spPr bwMode="auto">
            <a:xfrm>
              <a:off x="4788024" y="4071136"/>
              <a:ext cx="4404457" cy="1656184"/>
            </a:xfrm>
            <a:prstGeom prst="rect">
              <a:avLst/>
            </a:prstGeom>
            <a:solidFill>
              <a:srgbClr val="E6E6E6"/>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sv-FI" sz="1200" dirty="0" smtClean="0"/>
                <a:t>Förvärvsinkomstdividend</a:t>
              </a:r>
            </a:p>
            <a:p>
              <a:r>
                <a:rPr lang="sv-SE" sz="1200" b="0" dirty="0" smtClean="0"/>
                <a:t>den </a:t>
              </a:r>
              <a:r>
                <a:rPr lang="sv-SE" sz="1200" b="0" dirty="0"/>
                <a:t>del av dividend som  överskrider 8 </a:t>
              </a:r>
              <a:r>
                <a:rPr lang="sv-SE" sz="1200" b="0" dirty="0" smtClean="0"/>
                <a:t>%:s avkastning =</a:t>
              </a:r>
            </a:p>
            <a:p>
              <a:r>
                <a:rPr lang="sv-FI" sz="1200" b="0" dirty="0" smtClean="0"/>
                <a:t>förvärvsinkomstdividend</a:t>
              </a:r>
              <a:endParaRPr lang="sv-FI" sz="1200" b="0" dirty="0"/>
            </a:p>
            <a:p>
              <a:pPr marL="171450" indent="-171450">
                <a:buFont typeface="Arial" panose="020B0604020202020204" pitchFamily="34" charset="0"/>
                <a:buChar char="•"/>
              </a:pPr>
              <a:r>
                <a:rPr lang="sv-FI" sz="1200" b="0" dirty="0" smtClean="0"/>
                <a:t>75 % skattepliktig / 25 % skattefri</a:t>
              </a:r>
              <a:endParaRPr lang="sv-FI" sz="1200" b="0" dirty="0"/>
            </a:p>
          </p:txBody>
        </p:sp>
        <p:cxnSp>
          <p:nvCxnSpPr>
            <p:cNvPr id="16" name="Kulmayhdysviiva 15"/>
            <p:cNvCxnSpPr>
              <a:stCxn id="9" idx="2"/>
              <a:endCxn id="14" idx="0"/>
            </p:cNvCxnSpPr>
            <p:nvPr/>
          </p:nvCxnSpPr>
          <p:spPr bwMode="auto">
            <a:xfrm rot="5400000">
              <a:off x="2637942" y="3568872"/>
              <a:ext cx="381744" cy="678062"/>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Kulmayhdysviiva 16"/>
            <p:cNvCxnSpPr>
              <a:stCxn id="9" idx="2"/>
              <a:endCxn id="15" idx="0"/>
            </p:cNvCxnSpPr>
            <p:nvPr/>
          </p:nvCxnSpPr>
          <p:spPr bwMode="auto">
            <a:xfrm rot="16200000" flipH="1">
              <a:off x="4901997" y="1982878"/>
              <a:ext cx="354104" cy="3822409"/>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23291263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SE" dirty="0" smtClean="0"/>
              <a:t>Utbetalning </a:t>
            </a:r>
            <a:r>
              <a:rPr lang="sv-SE" dirty="0"/>
              <a:t>av medel från en fond som hänförs till det fria egna kapitalet i ett </a:t>
            </a:r>
            <a:r>
              <a:rPr lang="sv-SE" dirty="0" smtClean="0"/>
              <a:t>aktiebolag</a:t>
            </a:r>
            <a:endParaRPr lang="fi-FI" dirty="0"/>
          </a:p>
        </p:txBody>
      </p:sp>
      <p:sp>
        <p:nvSpPr>
          <p:cNvPr id="3" name="Sisällön paikkamerkki 2"/>
          <p:cNvSpPr>
            <a:spLocks noGrp="1"/>
          </p:cNvSpPr>
          <p:nvPr>
            <p:ph idx="1"/>
          </p:nvPr>
        </p:nvSpPr>
        <p:spPr/>
        <p:txBody>
          <a:bodyPr>
            <a:normAutofit/>
          </a:bodyPr>
          <a:lstStyle/>
          <a:p>
            <a:pPr marL="514350" indent="-514350">
              <a:buFont typeface="+mj-lt"/>
              <a:buAutoNum type="arabicPeriod"/>
            </a:pPr>
            <a:r>
              <a:rPr lang="sv-FI" b="0" dirty="0" smtClean="0"/>
              <a:t>Utbetalning av medel från ett listat bolag</a:t>
            </a:r>
          </a:p>
          <a:p>
            <a:pPr marL="914400" lvl="1" indent="-514350">
              <a:buFont typeface="Arial" panose="020B0604020202020204" pitchFamily="34" charset="0"/>
              <a:buChar char="•"/>
            </a:pPr>
            <a:r>
              <a:rPr lang="sv-FI" dirty="0" smtClean="0"/>
              <a:t>betraktas som dividend och beskattas som dividendinkomst </a:t>
            </a:r>
            <a:r>
              <a:rPr lang="fi-FI" dirty="0" smtClean="0"/>
              <a:t>(se dia 16)</a:t>
            </a:r>
          </a:p>
          <a:p>
            <a:pPr marL="514350" indent="-514350">
              <a:buFont typeface="+mj-lt"/>
              <a:buAutoNum type="arabicPeriod"/>
            </a:pPr>
            <a:r>
              <a:rPr lang="sv-SE" b="0" dirty="0"/>
              <a:t>Utbetalning av medel från ett </a:t>
            </a:r>
            <a:r>
              <a:rPr lang="sv-SE" b="0" dirty="0" smtClean="0"/>
              <a:t>icke-listat bolag</a:t>
            </a:r>
          </a:p>
          <a:p>
            <a:pPr marL="914400" lvl="1" indent="-514350">
              <a:buFont typeface="+mj-lt"/>
              <a:buAutoNum type="alphaLcParenR"/>
            </a:pPr>
            <a:r>
              <a:rPr lang="sv-SE" dirty="0" smtClean="0"/>
              <a:t>betraktas huvudsakligen </a:t>
            </a:r>
            <a:r>
              <a:rPr lang="sv-SE" dirty="0"/>
              <a:t>som dividend och beskattas som </a:t>
            </a:r>
            <a:r>
              <a:rPr lang="sv-SE" dirty="0" smtClean="0"/>
              <a:t>dividendinkomst </a:t>
            </a:r>
            <a:r>
              <a:rPr lang="sv-SE" dirty="0"/>
              <a:t>(se dia </a:t>
            </a:r>
            <a:r>
              <a:rPr lang="sv-SE" dirty="0" smtClean="0"/>
              <a:t>16-17)</a:t>
            </a:r>
          </a:p>
          <a:p>
            <a:pPr marL="914400" lvl="1" indent="-514350">
              <a:buFont typeface="+mj-lt"/>
              <a:buAutoNum type="alphaLcParenR"/>
            </a:pPr>
            <a:r>
              <a:rPr lang="sv-SE" dirty="0"/>
              <a:t>betraktas som skattepliktig överlåtelse till den del som en kapitalplacering som den skattskyldige gjort i bolaget återbetalas till denne, </a:t>
            </a:r>
            <a:r>
              <a:rPr lang="sv-SE" dirty="0" smtClean="0"/>
              <a:t>om det </a:t>
            </a:r>
            <a:r>
              <a:rPr lang="sv-SE" dirty="0"/>
              <a:t>har gått högst tio år från kapitalplaceringen till det att medlen delas ut, </a:t>
            </a:r>
            <a:r>
              <a:rPr lang="sv-SE" dirty="0" smtClean="0"/>
              <a:t>och den </a:t>
            </a:r>
            <a:r>
              <a:rPr lang="sv-SE" dirty="0"/>
              <a:t>skattskyldige visar en tillförlitlig utredning </a:t>
            </a:r>
            <a:r>
              <a:rPr lang="sv-SE" dirty="0" smtClean="0"/>
              <a:t>över </a:t>
            </a:r>
            <a:r>
              <a:rPr lang="sv-SE" dirty="0"/>
              <a:t>att villkoren </a:t>
            </a:r>
            <a:r>
              <a:rPr lang="sv-SE" dirty="0" smtClean="0"/>
              <a:t>är </a:t>
            </a:r>
            <a:r>
              <a:rPr lang="sv-SE" dirty="0"/>
              <a:t>uppfyllda</a:t>
            </a:r>
          </a:p>
        </p:txBody>
      </p:sp>
      <p:sp>
        <p:nvSpPr>
          <p:cNvPr id="4" name="Dian numeron paikkamerkki 3"/>
          <p:cNvSpPr>
            <a:spLocks noGrp="1"/>
          </p:cNvSpPr>
          <p:nvPr>
            <p:ph type="sldNum" sz="quarter" idx="12"/>
          </p:nvPr>
        </p:nvSpPr>
        <p:spPr/>
        <p:txBody>
          <a:bodyPr/>
          <a:lstStyle/>
          <a:p>
            <a:pPr>
              <a:defRPr/>
            </a:pPr>
            <a:fld id="{9C091893-83F1-4D95-83E4-1888D38CF945}" type="slidenum">
              <a:rPr lang="fi-FI" smtClean="0"/>
              <a:pPr>
                <a:defRPr/>
              </a:pPr>
              <a:t>18</a:t>
            </a:fld>
            <a:endParaRPr lang="fi-FI"/>
          </a:p>
        </p:txBody>
      </p:sp>
    </p:spTree>
    <p:extLst>
      <p:ext uri="{BB962C8B-B14F-4D97-AF65-F5344CB8AC3E}">
        <p14:creationId xmlns:p14="http://schemas.microsoft.com/office/powerpoint/2010/main" val="3764721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Inkomstbeskattning av andelslag</a:t>
            </a:r>
            <a:endParaRPr lang="sv-FI" dirty="0"/>
          </a:p>
        </p:txBody>
      </p:sp>
      <p:sp>
        <p:nvSpPr>
          <p:cNvPr id="3" name="Sisällön paikkamerkki 2"/>
          <p:cNvSpPr>
            <a:spLocks noGrp="1"/>
          </p:cNvSpPr>
          <p:nvPr>
            <p:ph idx="1"/>
          </p:nvPr>
        </p:nvSpPr>
        <p:spPr/>
        <p:txBody>
          <a:bodyPr>
            <a:normAutofit/>
          </a:bodyPr>
          <a:lstStyle/>
          <a:p>
            <a:pPr fontAlgn="auto"/>
            <a:r>
              <a:rPr lang="sv-FI" sz="2200" b="0" dirty="0" smtClean="0"/>
              <a:t>På samma sätt som ett aktiebolag beskattas ett andelslag som en särskild skattskyldig, om det förts in i handelsregistret före utgången av räkenskapsperioden. </a:t>
            </a:r>
          </a:p>
          <a:p>
            <a:pPr fontAlgn="auto"/>
            <a:r>
              <a:rPr lang="sv-FI" sz="2200" b="0" dirty="0" smtClean="0"/>
              <a:t>Ett icke-registrerat andelslag beskattas enligt bestämmelserna för näringssammanslutningar.</a:t>
            </a:r>
          </a:p>
          <a:p>
            <a:pPr lvl="1" fontAlgn="auto"/>
            <a:r>
              <a:rPr lang="sv-FI" sz="2200" dirty="0"/>
              <a:t>En näringssammanslutning är inte en särskild skattskyldig. Ett resultat av näringsverksamheten fastställs dock för en sammanslutning. Det delas in i skattepliktig inkomst för delägarna utifrån deras andel i </a:t>
            </a:r>
            <a:r>
              <a:rPr lang="sv-FI" sz="2200" dirty="0" smtClean="0"/>
              <a:t>sammanslutningens </a:t>
            </a:r>
            <a:r>
              <a:rPr lang="sv-FI" sz="2200" dirty="0"/>
              <a:t>resultat.</a:t>
            </a:r>
          </a:p>
          <a:p>
            <a:pPr fontAlgn="auto"/>
            <a:r>
              <a:rPr lang="sv-FI" sz="2200" b="0" dirty="0" smtClean="0"/>
              <a:t>Även ett andelslag kan ha en näringsförvärvskälla, en jordbruksförvärvskälla och en personlig förvärvskälla. </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19</a:t>
            </a:fld>
            <a:endParaRPr lang="sv-FI"/>
          </a:p>
        </p:txBody>
      </p:sp>
    </p:spTree>
    <p:extLst>
      <p:ext uri="{BB962C8B-B14F-4D97-AF65-F5344CB8AC3E}">
        <p14:creationId xmlns:p14="http://schemas.microsoft.com/office/powerpoint/2010/main" val="16900540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Dian numeron paikkamerkki 5"/>
          <p:cNvSpPr>
            <a:spLocks noGrp="1"/>
          </p:cNvSpPr>
          <p:nvPr>
            <p:ph type="sldNum" sz="quarter" idx="12"/>
          </p:nvPr>
        </p:nvSpPr>
        <p:spPr>
          <a:noFill/>
          <a:ln>
            <a:miter lim="800000"/>
            <a:headEnd/>
            <a:tailEnd/>
          </a:ln>
        </p:spPr>
        <p:txBody>
          <a:bodyPr/>
          <a:lstStyle/>
          <a:p>
            <a:fld id="{85760B40-528D-4157-ADE4-B836723BADC0}" type="slidenum">
              <a:rPr lang="fi-FI" smtClean="0"/>
              <a:pPr/>
              <a:t>2</a:t>
            </a:fld>
            <a:endParaRPr lang="sv-FI" smtClean="0"/>
          </a:p>
        </p:txBody>
      </p:sp>
      <p:sp>
        <p:nvSpPr>
          <p:cNvPr id="4100" name="Rectangle 2"/>
          <p:cNvSpPr>
            <a:spLocks noGrp="1" noChangeArrowheads="1"/>
          </p:cNvSpPr>
          <p:nvPr>
            <p:ph type="title"/>
          </p:nvPr>
        </p:nvSpPr>
        <p:spPr/>
        <p:txBody>
          <a:bodyPr/>
          <a:lstStyle/>
          <a:p>
            <a:pPr eaLnBrk="1" hangingPunct="1"/>
            <a:r>
              <a:rPr lang="sv-FI" dirty="0" smtClean="0"/>
              <a:t>Innehåll</a:t>
            </a:r>
          </a:p>
        </p:txBody>
      </p:sp>
      <p:sp>
        <p:nvSpPr>
          <p:cNvPr id="4101" name="Rectangle 3"/>
          <p:cNvSpPr>
            <a:spLocks noGrp="1" noChangeArrowheads="1"/>
          </p:cNvSpPr>
          <p:nvPr>
            <p:ph type="body" idx="1"/>
          </p:nvPr>
        </p:nvSpPr>
        <p:spPr/>
        <p:txBody>
          <a:bodyPr>
            <a:normAutofit fontScale="62500" lnSpcReduction="20000"/>
          </a:bodyPr>
          <a:lstStyle/>
          <a:p>
            <a:pPr eaLnBrk="1" hangingPunct="1"/>
            <a:r>
              <a:rPr lang="sv-FI" sz="3000" b="0" dirty="0" smtClean="0"/>
              <a:t>Allmänt</a:t>
            </a:r>
          </a:p>
          <a:p>
            <a:pPr eaLnBrk="1" hangingPunct="1"/>
            <a:r>
              <a:rPr lang="sv-FI" sz="3000" b="0" dirty="0" smtClean="0"/>
              <a:t>Inkomstbeskattning av aktiebolag</a:t>
            </a:r>
          </a:p>
          <a:p>
            <a:pPr lvl="1"/>
            <a:r>
              <a:rPr lang="sv-FI" sz="2600" dirty="0"/>
              <a:t>K</a:t>
            </a:r>
            <a:r>
              <a:rPr lang="sv-FI" sz="2600" dirty="0" smtClean="0"/>
              <a:t>alkyl av nettoförmögenheten</a:t>
            </a:r>
          </a:p>
          <a:p>
            <a:pPr lvl="1"/>
            <a:r>
              <a:rPr lang="sv-FI" sz="2600" dirty="0" smtClean="0"/>
              <a:t>Det matematiska värdet på en aktie</a:t>
            </a:r>
          </a:p>
          <a:p>
            <a:r>
              <a:rPr lang="sv-FI" sz="3000" b="0" dirty="0" smtClean="0"/>
              <a:t>Ett aktiebolags prestationer till aktieägarna</a:t>
            </a:r>
          </a:p>
          <a:p>
            <a:pPr lvl="1"/>
            <a:r>
              <a:rPr lang="sv-FI" sz="2600" dirty="0" smtClean="0"/>
              <a:t>Lön som betalas ut av ett aktiebolag</a:t>
            </a:r>
          </a:p>
          <a:p>
            <a:pPr lvl="1"/>
            <a:r>
              <a:rPr lang="sv-FI" sz="2600" dirty="0" smtClean="0"/>
              <a:t>Delägarlån som ges av ett aktiebolag</a:t>
            </a:r>
          </a:p>
          <a:p>
            <a:pPr lvl="1"/>
            <a:r>
              <a:rPr lang="sv-SE" sz="2600" dirty="0" smtClean="0"/>
              <a:t>Dividend </a:t>
            </a:r>
            <a:r>
              <a:rPr lang="sv-SE" sz="2600" dirty="0"/>
              <a:t>som utdelas av ett </a:t>
            </a:r>
            <a:r>
              <a:rPr lang="sv-SE" sz="2600" dirty="0" smtClean="0"/>
              <a:t>aktiebolag</a:t>
            </a:r>
          </a:p>
          <a:p>
            <a:pPr lvl="1"/>
            <a:r>
              <a:rPr lang="sv-SE" sz="2600" dirty="0" smtClean="0"/>
              <a:t>Utbetalning </a:t>
            </a:r>
            <a:r>
              <a:rPr lang="sv-SE" sz="2600" dirty="0"/>
              <a:t>av medel från en fond som hänförs till det fria egna kapitalet i ett </a:t>
            </a:r>
            <a:r>
              <a:rPr lang="sv-SE" sz="2600" dirty="0" smtClean="0"/>
              <a:t>aktiebolag</a:t>
            </a:r>
            <a:endParaRPr lang="sv-FI" sz="2600" dirty="0" smtClean="0"/>
          </a:p>
          <a:p>
            <a:r>
              <a:rPr lang="sv-FI" sz="3000" b="0" dirty="0" smtClean="0"/>
              <a:t>Inkomstbeskattning av andelslag </a:t>
            </a:r>
          </a:p>
          <a:p>
            <a:r>
              <a:rPr lang="sv-FI" sz="3000" b="0" dirty="0" smtClean="0"/>
              <a:t>Prestationer som ett andelslag betalat ut till medlemmarna</a:t>
            </a:r>
            <a:r>
              <a:rPr lang="sv-FI" sz="3000" b="0" dirty="0"/>
              <a:t>, andelsägarna och </a:t>
            </a:r>
            <a:r>
              <a:rPr lang="sv-FI" sz="3000" b="0" dirty="0" smtClean="0"/>
              <a:t>aktieägarna</a:t>
            </a:r>
          </a:p>
          <a:p>
            <a:pPr lvl="1"/>
            <a:r>
              <a:rPr lang="fi-FI" sz="2600" dirty="0" err="1" smtClean="0"/>
              <a:t>Överskott</a:t>
            </a:r>
            <a:r>
              <a:rPr lang="fi-FI" sz="2600" dirty="0" smtClean="0"/>
              <a:t> </a:t>
            </a:r>
            <a:r>
              <a:rPr lang="fi-FI" sz="2600" dirty="0" err="1"/>
              <a:t>från</a:t>
            </a:r>
            <a:r>
              <a:rPr lang="fi-FI" sz="2600" dirty="0"/>
              <a:t> ett </a:t>
            </a:r>
            <a:r>
              <a:rPr lang="fi-FI" sz="2600" dirty="0" err="1" smtClean="0"/>
              <a:t>andelslag</a:t>
            </a:r>
            <a:endParaRPr lang="fi-FI" sz="2600" dirty="0" smtClean="0"/>
          </a:p>
          <a:p>
            <a:pPr lvl="1"/>
            <a:r>
              <a:rPr lang="sv-SE" sz="2600" dirty="0" smtClean="0"/>
              <a:t>Utbetalning </a:t>
            </a:r>
            <a:r>
              <a:rPr lang="sv-SE" sz="2600" dirty="0"/>
              <a:t>av medel från en fond som hänförs till det fria egna kapitalet i ett </a:t>
            </a:r>
            <a:r>
              <a:rPr lang="sv-SE" sz="2600" dirty="0" smtClean="0"/>
              <a:t>andelslag</a:t>
            </a:r>
          </a:p>
          <a:p>
            <a:r>
              <a:rPr lang="fi-FI" sz="3000" b="0" dirty="0" err="1"/>
              <a:t>Skattefria</a:t>
            </a:r>
            <a:r>
              <a:rPr lang="fi-FI" sz="3000" b="0" dirty="0"/>
              <a:t> </a:t>
            </a:r>
            <a:r>
              <a:rPr lang="fi-FI" sz="3000" b="0" dirty="0" err="1"/>
              <a:t>överskott</a:t>
            </a:r>
            <a:r>
              <a:rPr lang="fi-FI" sz="3000" b="0" dirty="0"/>
              <a:t> </a:t>
            </a:r>
            <a:r>
              <a:rPr lang="fi-FI" sz="3000" b="0" dirty="0" err="1"/>
              <a:t>och</a:t>
            </a:r>
            <a:r>
              <a:rPr lang="fi-FI" sz="3000" b="0" dirty="0"/>
              <a:t> </a:t>
            </a:r>
            <a:r>
              <a:rPr lang="fi-FI" sz="3000" b="0" dirty="0" err="1"/>
              <a:t>förmåner</a:t>
            </a:r>
            <a:r>
              <a:rPr lang="fi-FI" sz="3000" b="0" dirty="0"/>
              <a:t> </a:t>
            </a:r>
            <a:r>
              <a:rPr lang="fi-FI" sz="3000" b="0" dirty="0" err="1"/>
              <a:t>som</a:t>
            </a:r>
            <a:r>
              <a:rPr lang="fi-FI" sz="3000" b="0" dirty="0"/>
              <a:t> </a:t>
            </a:r>
            <a:r>
              <a:rPr lang="fi-FI" sz="3000" b="0" dirty="0" err="1" smtClean="0"/>
              <a:t>utdelas</a:t>
            </a:r>
            <a:r>
              <a:rPr lang="fi-FI" sz="3000" b="0" dirty="0" smtClean="0"/>
              <a:t> </a:t>
            </a:r>
            <a:r>
              <a:rPr lang="fi-FI" sz="3000" b="0" dirty="0"/>
              <a:t>av ett </a:t>
            </a:r>
            <a:r>
              <a:rPr lang="fi-FI" sz="3000" b="0" dirty="0" err="1"/>
              <a:t>andelslag</a:t>
            </a:r>
            <a:r>
              <a:rPr dirty="0"/>
              <a:t/>
            </a:r>
            <a:br>
              <a:rPr dirty="0"/>
            </a:br>
            <a:endParaRPr lang="sv-FI" dirty="0" smtClean="0">
              <a:solidFill>
                <a:srgbClr val="0070C0"/>
              </a:solidFill>
            </a:endParaRPr>
          </a:p>
          <a:p>
            <a:endParaRPr lang="sv-FI" dirty="0" smtClean="0">
              <a:solidFill>
                <a:schemeClr val="tx1"/>
              </a:solidFill>
              <a:latin typeface="+mn-lt"/>
            </a:endParaRPr>
          </a:p>
          <a:p>
            <a:pPr lvl="1"/>
            <a:endParaRPr lang="sv-FI" dirty="0" smtClean="0"/>
          </a:p>
          <a:p>
            <a:endParaRPr lang="sv-FI" dirty="0" smtClean="0"/>
          </a:p>
        </p:txBody>
      </p:sp>
    </p:spTree>
    <p:extLst>
      <p:ext uri="{BB962C8B-B14F-4D97-AF65-F5344CB8AC3E}">
        <p14:creationId xmlns:p14="http://schemas.microsoft.com/office/powerpoint/2010/main" val="2926316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Prestationer som ett andelslag betalat ut till medlemmarna</a:t>
            </a:r>
            <a:r>
              <a:rPr lang="sv-FI" dirty="0"/>
              <a:t>, andelsägarna och aktieägarna </a:t>
            </a:r>
          </a:p>
        </p:txBody>
      </p:sp>
      <p:sp>
        <p:nvSpPr>
          <p:cNvPr id="3" name="Sisällön paikkamerkki 2"/>
          <p:cNvSpPr>
            <a:spLocks noGrp="1"/>
          </p:cNvSpPr>
          <p:nvPr>
            <p:ph idx="1"/>
          </p:nvPr>
        </p:nvSpPr>
        <p:spPr>
          <a:xfrm>
            <a:off x="623392" y="2132856"/>
            <a:ext cx="11162208" cy="3888432"/>
          </a:xfrm>
        </p:spPr>
        <p:txBody>
          <a:bodyPr>
            <a:normAutofit/>
          </a:bodyPr>
          <a:lstStyle/>
          <a:p>
            <a:pPr fontAlgn="auto"/>
            <a:r>
              <a:rPr lang="sv-FI" b="0" dirty="0" smtClean="0"/>
              <a:t>Medlemmarna i ett andelslag kan lyfta lön för arbete som utförts för andelslaget.</a:t>
            </a:r>
          </a:p>
          <a:p>
            <a:pPr fontAlgn="auto"/>
            <a:r>
              <a:rPr lang="sv-FI" b="0" dirty="0" smtClean="0"/>
              <a:t>Ett andelslag kan dela ut </a:t>
            </a:r>
            <a:r>
              <a:rPr lang="sv-SE" b="0" dirty="0" smtClean="0"/>
              <a:t>överskott </a:t>
            </a:r>
            <a:r>
              <a:rPr lang="sv-SE" b="0" dirty="0"/>
              <a:t>eller medel från en fond som hänförs till det fria egna </a:t>
            </a:r>
            <a:r>
              <a:rPr lang="sv-SE" b="0" dirty="0" smtClean="0"/>
              <a:t>kapitalet.</a:t>
            </a:r>
            <a:endParaRPr lang="sv-FI" b="0" strike="sngStrike"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20</a:t>
            </a:fld>
            <a:endParaRPr lang="sv-FI"/>
          </a:p>
        </p:txBody>
      </p:sp>
    </p:spTree>
    <p:extLst>
      <p:ext uri="{BB962C8B-B14F-4D97-AF65-F5344CB8AC3E}">
        <p14:creationId xmlns:p14="http://schemas.microsoft.com/office/powerpoint/2010/main" val="1253693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SE" dirty="0" smtClean="0"/>
              <a:t>Överskott </a:t>
            </a:r>
            <a:r>
              <a:rPr lang="sv-SE" dirty="0"/>
              <a:t>som andelslag </a:t>
            </a:r>
            <a:r>
              <a:rPr lang="sv-SE" dirty="0" smtClean="0"/>
              <a:t>har delat ut</a:t>
            </a:r>
            <a:endParaRPr lang="fi-FI" dirty="0"/>
          </a:p>
        </p:txBody>
      </p:sp>
      <p:sp>
        <p:nvSpPr>
          <p:cNvPr id="3" name="Sisällön paikkamerkki 2"/>
          <p:cNvSpPr>
            <a:spLocks noGrp="1"/>
          </p:cNvSpPr>
          <p:nvPr>
            <p:ph idx="1"/>
          </p:nvPr>
        </p:nvSpPr>
        <p:spPr/>
        <p:txBody>
          <a:bodyPr>
            <a:normAutofit/>
          </a:bodyPr>
          <a:lstStyle/>
          <a:p>
            <a:r>
              <a:rPr lang="fi-FI" b="0" dirty="0" err="1" smtClean="0"/>
              <a:t>Överskott</a:t>
            </a:r>
            <a:r>
              <a:rPr lang="fi-FI" b="0" dirty="0" smtClean="0"/>
              <a:t> = </a:t>
            </a:r>
            <a:r>
              <a:rPr lang="sv-SE" b="0" dirty="0"/>
              <a:t>ränta på andelskapital och annat överskott </a:t>
            </a:r>
            <a:r>
              <a:rPr lang="sv-SE" b="0" dirty="0" smtClean="0"/>
              <a:t>som </a:t>
            </a:r>
            <a:r>
              <a:rPr lang="sv-SE" b="0" dirty="0"/>
              <a:t>andelslaget har delat </a:t>
            </a:r>
            <a:r>
              <a:rPr lang="sv-SE" b="0" dirty="0" smtClean="0"/>
              <a:t>ut</a:t>
            </a:r>
          </a:p>
          <a:p>
            <a:r>
              <a:rPr lang="sv-SE" b="0" dirty="0"/>
              <a:t>I offentligt noterade (= listade) </a:t>
            </a:r>
            <a:r>
              <a:rPr lang="sv-SE" b="0" dirty="0" smtClean="0"/>
              <a:t>andelslag </a:t>
            </a:r>
            <a:r>
              <a:rPr lang="sv-SE" b="0" dirty="0"/>
              <a:t>är </a:t>
            </a:r>
            <a:r>
              <a:rPr lang="sv-SE" b="0" dirty="0" smtClean="0"/>
              <a:t>överskott </a:t>
            </a:r>
            <a:r>
              <a:rPr lang="sv-SE" b="0" dirty="0"/>
              <a:t>partiellt skattepliktig inkomst och partiellt skattefri inkomst för </a:t>
            </a:r>
            <a:r>
              <a:rPr lang="sv-SE" b="0" dirty="0" smtClean="0"/>
              <a:t>mottagaren</a:t>
            </a:r>
            <a:endParaRPr lang="sv-SE" b="0" dirty="0"/>
          </a:p>
          <a:p>
            <a:r>
              <a:rPr lang="sv-SE" b="0" dirty="0"/>
              <a:t>I andra än offentligt noterade (= </a:t>
            </a:r>
            <a:r>
              <a:rPr lang="sv-SE" b="0" dirty="0" smtClean="0"/>
              <a:t>icke-listade) andelslag beskattas överskott på </a:t>
            </a:r>
            <a:r>
              <a:rPr lang="sv-SE" b="0" dirty="0"/>
              <a:t>följande sätt:</a:t>
            </a:r>
          </a:p>
          <a:p>
            <a:pPr lvl="1"/>
            <a:r>
              <a:rPr lang="sv-SE" b="0" dirty="0" smtClean="0"/>
              <a:t>överskottet </a:t>
            </a:r>
            <a:r>
              <a:rPr lang="sv-SE" b="0" dirty="0"/>
              <a:t>delas in i skattefri inkomst samt skattepliktig kapitalinkomst och förvärvsinkomst </a:t>
            </a:r>
            <a:endParaRPr lang="fi-FI" b="0" dirty="0"/>
          </a:p>
        </p:txBody>
      </p:sp>
      <p:sp>
        <p:nvSpPr>
          <p:cNvPr id="4" name="Dian numeron paikkamerkki 3"/>
          <p:cNvSpPr>
            <a:spLocks noGrp="1"/>
          </p:cNvSpPr>
          <p:nvPr>
            <p:ph type="sldNum" sz="quarter" idx="12"/>
          </p:nvPr>
        </p:nvSpPr>
        <p:spPr/>
        <p:txBody>
          <a:bodyPr/>
          <a:lstStyle/>
          <a:p>
            <a:pPr>
              <a:defRPr/>
            </a:pPr>
            <a:fld id="{9C091893-83F1-4D95-83E4-1888D38CF945}" type="slidenum">
              <a:rPr lang="fi-FI" smtClean="0"/>
              <a:pPr>
                <a:defRPr/>
              </a:pPr>
              <a:t>21</a:t>
            </a:fld>
            <a:endParaRPr lang="fi-FI"/>
          </a:p>
        </p:txBody>
      </p:sp>
    </p:spTree>
    <p:extLst>
      <p:ext uri="{BB962C8B-B14F-4D97-AF65-F5344CB8AC3E}">
        <p14:creationId xmlns:p14="http://schemas.microsoft.com/office/powerpoint/2010/main" val="16776352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39349" y="152400"/>
            <a:ext cx="10177131" cy="828328"/>
          </a:xfrm>
        </p:spPr>
        <p:txBody>
          <a:bodyPr/>
          <a:lstStyle/>
          <a:p>
            <a:r>
              <a:rPr lang="sv-FI" sz="2800" dirty="0" smtClean="0"/>
              <a:t>Schema över beskattningen av överskott </a:t>
            </a:r>
            <a:r>
              <a:rPr lang="sv-FI" sz="2800" dirty="0"/>
              <a:t>från </a:t>
            </a:r>
            <a:r>
              <a:rPr lang="sv-FI" sz="2800" dirty="0" smtClean="0"/>
              <a:t>ett icke-noterat andelslag</a:t>
            </a:r>
            <a:endParaRPr lang="sv-FI" sz="2800"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22</a:t>
            </a:fld>
            <a:endParaRPr lang="sv-FI"/>
          </a:p>
        </p:txBody>
      </p:sp>
      <p:grpSp>
        <p:nvGrpSpPr>
          <p:cNvPr id="6" name="Sisällön paikkamerkki 5"/>
          <p:cNvGrpSpPr>
            <a:grpSpLocks noGrp="1"/>
          </p:cNvGrpSpPr>
          <p:nvPr/>
        </p:nvGrpSpPr>
        <p:grpSpPr>
          <a:xfrm>
            <a:off x="255387" y="1196752"/>
            <a:ext cx="11809233" cy="4807526"/>
            <a:chOff x="335556" y="404664"/>
            <a:chExt cx="8856925" cy="5350296"/>
          </a:xfrm>
        </p:grpSpPr>
        <p:sp>
          <p:nvSpPr>
            <p:cNvPr id="7" name="Suorakulmio 6"/>
            <p:cNvSpPr/>
            <p:nvPr/>
          </p:nvSpPr>
          <p:spPr bwMode="auto">
            <a:xfrm>
              <a:off x="1043608" y="404664"/>
              <a:ext cx="5112568" cy="914400"/>
            </a:xfrm>
            <a:prstGeom prst="rect">
              <a:avLst/>
            </a:prstGeom>
            <a:solidFill>
              <a:srgbClr val="CCE0CC">
                <a:alpha val="89804"/>
              </a:srgbClr>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Andelslagets verksamhet</a:t>
              </a:r>
            </a:p>
            <a:p>
              <a:pPr marL="0" marR="0" indent="0" algn="ctr" defTabSz="914400" rtl="0" eaLnBrk="1" fontAlgn="base" latinLnBrk="0" hangingPunct="1">
                <a:lnSpc>
                  <a:spcPct val="100000"/>
                </a:lnSpc>
                <a:spcBef>
                  <a:spcPct val="0"/>
                </a:spcBef>
                <a:spcAft>
                  <a:spcPct val="0"/>
                </a:spcAft>
                <a:buClrTx/>
                <a:buSzTx/>
                <a:buFontTx/>
                <a:buNone/>
                <a:tabLst/>
              </a:pPr>
              <a:r>
                <a:rPr lang="sv-FI" b="0" dirty="0" smtClean="0"/>
                <a:t>Omsättning – utgifter = överskott </a:t>
              </a:r>
              <a:endParaRPr kumimoji="0" lang="sv-FI" sz="1800" b="0" i="0" u="none" strike="noStrike" cap="none" normalizeH="0" baseline="0" dirty="0" smtClean="0">
                <a:ln>
                  <a:noFill/>
                </a:ln>
                <a:solidFill>
                  <a:schemeClr val="tx1"/>
                </a:solidFill>
                <a:effectLst/>
                <a:latin typeface="Arial" charset="0"/>
              </a:endParaRPr>
            </a:p>
          </p:txBody>
        </p:sp>
        <p:sp>
          <p:nvSpPr>
            <p:cNvPr id="8" name="Suorakulmio 7"/>
            <p:cNvSpPr/>
            <p:nvPr/>
          </p:nvSpPr>
          <p:spPr bwMode="auto">
            <a:xfrm>
              <a:off x="2771800" y="1628799"/>
              <a:ext cx="2808312" cy="914400"/>
            </a:xfrm>
            <a:prstGeom prst="rect">
              <a:avLst/>
            </a:prstGeom>
            <a:solidFill>
              <a:srgbClr val="CCE0CC"/>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Samfundsskatt</a:t>
              </a:r>
              <a:r>
                <a:rPr kumimoji="0" lang="sv-FI" sz="1800" b="1" i="0" u="none" strike="noStrike" cap="none" normalizeH="0" dirty="0" smtClean="0">
                  <a:ln>
                    <a:noFill/>
                  </a:ln>
                  <a:solidFill>
                    <a:schemeClr val="tx1"/>
                  </a:solidFill>
                  <a:effectLst/>
                  <a:latin typeface="Arial" charset="0"/>
                </a:rPr>
                <a:t> på 20 %</a:t>
              </a:r>
            </a:p>
            <a:p>
              <a:pPr marL="0" marR="0" indent="0" algn="ctr" defTabSz="914400" rtl="0" eaLnBrk="1" fontAlgn="base" latinLnBrk="0" hangingPunct="1">
                <a:lnSpc>
                  <a:spcPct val="100000"/>
                </a:lnSpc>
                <a:spcBef>
                  <a:spcPct val="0"/>
                </a:spcBef>
                <a:spcAft>
                  <a:spcPct val="0"/>
                </a:spcAft>
                <a:buClrTx/>
                <a:buSzTx/>
                <a:buFontTx/>
                <a:buNone/>
                <a:tabLst/>
              </a:pPr>
              <a:r>
                <a:rPr lang="sv-FI" dirty="0"/>
                <a:t>s</a:t>
              </a:r>
              <a:r>
                <a:rPr lang="sv-FI" baseline="0" dirty="0" smtClean="0"/>
                <a:t>ka</a:t>
              </a:r>
              <a:r>
                <a:rPr lang="sv-FI" dirty="0" smtClean="0"/>
                <a:t> betalas</a:t>
              </a:r>
              <a:endParaRPr kumimoji="0" lang="sv-FI" sz="1800" b="1" i="0" u="none" strike="noStrike" cap="none" normalizeH="0" baseline="0" dirty="0" smtClean="0">
                <a:ln>
                  <a:noFill/>
                </a:ln>
                <a:solidFill>
                  <a:schemeClr val="tx1"/>
                </a:solidFill>
                <a:effectLst/>
                <a:latin typeface="Arial" charset="0"/>
              </a:endParaRPr>
            </a:p>
          </p:txBody>
        </p:sp>
        <p:sp>
          <p:nvSpPr>
            <p:cNvPr id="9" name="Suorakulmio 8"/>
            <p:cNvSpPr/>
            <p:nvPr/>
          </p:nvSpPr>
          <p:spPr bwMode="auto">
            <a:xfrm>
              <a:off x="1331640" y="2924944"/>
              <a:ext cx="3672408" cy="792088"/>
            </a:xfrm>
            <a:prstGeom prst="rect">
              <a:avLst/>
            </a:prstGeom>
            <a:solidFill>
              <a:srgbClr val="CCE0CC"/>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r>
                <a:rPr kumimoji="0" lang="sv-FI" sz="1800" b="1" i="0" u="none" strike="noStrike" cap="none" normalizeH="0" baseline="0" dirty="0" smtClean="0">
                  <a:ln>
                    <a:noFill/>
                  </a:ln>
                  <a:solidFill>
                    <a:schemeClr val="tx1"/>
                  </a:solidFill>
                  <a:effectLst/>
                  <a:latin typeface="Arial" charset="0"/>
                </a:rPr>
                <a:t>Överskott</a:t>
              </a:r>
            </a:p>
          </p:txBody>
        </p:sp>
        <p:sp>
          <p:nvSpPr>
            <p:cNvPr id="10" name="Suorakulmio 9"/>
            <p:cNvSpPr/>
            <p:nvPr/>
          </p:nvSpPr>
          <p:spPr bwMode="auto">
            <a:xfrm>
              <a:off x="5868144" y="1772817"/>
              <a:ext cx="3024336" cy="1728192"/>
            </a:xfrm>
            <a:prstGeom prst="rect">
              <a:avLst/>
            </a:prstGeom>
            <a:solidFill>
              <a:srgbClr val="CCE0CC"/>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defTabSz="914400" rtl="0" eaLnBrk="1" fontAlgn="base" latinLnBrk="0" hangingPunct="1">
                <a:lnSpc>
                  <a:spcPct val="100000"/>
                </a:lnSpc>
                <a:spcBef>
                  <a:spcPct val="0"/>
                </a:spcBef>
                <a:spcAft>
                  <a:spcPct val="0"/>
                </a:spcAft>
                <a:buClrTx/>
                <a:buSzTx/>
                <a:buFontTx/>
                <a:buNone/>
                <a:tabLst/>
              </a:pPr>
              <a:r>
                <a:rPr kumimoji="0" lang="sv-FI" sz="1600" b="1" i="0" u="none" strike="noStrike" cap="none" normalizeH="0" baseline="0" dirty="0" smtClean="0">
                  <a:ln>
                    <a:noFill/>
                  </a:ln>
                  <a:solidFill>
                    <a:schemeClr val="tx1"/>
                  </a:solidFill>
                  <a:effectLst/>
                  <a:latin typeface="Arial" charset="0"/>
                </a:rPr>
                <a:t>I </a:t>
              </a:r>
              <a:r>
                <a:rPr kumimoji="0" lang="sv-FI" sz="1600" b="1" i="0" u="none" strike="noStrike" cap="none" normalizeH="0" baseline="0" dirty="0" smtClean="0">
                  <a:ln>
                    <a:noFill/>
                  </a:ln>
                  <a:effectLst/>
                  <a:latin typeface="Arial" charset="0"/>
                </a:rPr>
                <a:t>andelslaget </a:t>
              </a:r>
              <a:r>
                <a:rPr kumimoji="0" lang="sv-FI" sz="1600" b="1" i="0" u="none" strike="noStrike" cap="none" normalizeH="0" baseline="0" dirty="0" smtClean="0">
                  <a:ln>
                    <a:noFill/>
                  </a:ln>
                  <a:solidFill>
                    <a:schemeClr val="tx1"/>
                  </a:solidFill>
                  <a:effectLst/>
                  <a:latin typeface="Arial" charset="0"/>
                </a:rPr>
                <a:t>kan man </a:t>
              </a:r>
            </a:p>
            <a:p>
              <a:pPr marL="0" marR="0" indent="0" defTabSz="914400" rtl="0" eaLnBrk="1" fontAlgn="base" latinLnBrk="0" hangingPunct="1">
                <a:lnSpc>
                  <a:spcPct val="100000"/>
                </a:lnSpc>
                <a:spcBef>
                  <a:spcPct val="0"/>
                </a:spcBef>
                <a:spcAft>
                  <a:spcPct val="0"/>
                </a:spcAft>
                <a:buClrTx/>
                <a:buSzTx/>
                <a:buFontTx/>
                <a:buNone/>
                <a:tabLst/>
              </a:pPr>
              <a:r>
                <a:rPr kumimoji="0" lang="sv-FI" sz="1600" b="1" i="0" u="none" strike="noStrike" cap="none" normalizeH="0" baseline="0" dirty="0" smtClean="0">
                  <a:ln>
                    <a:noFill/>
                  </a:ln>
                  <a:solidFill>
                    <a:schemeClr val="tx1"/>
                  </a:solidFill>
                  <a:effectLst/>
                  <a:latin typeface="Arial" charset="0"/>
                </a:rPr>
                <a:t>besluta </a:t>
              </a:r>
              <a:r>
                <a:rPr kumimoji="0" lang="sv-FI" sz="1600" b="1" i="0" u="none" strike="noStrike" cap="none" normalizeH="0" baseline="0" dirty="0" smtClean="0">
                  <a:ln>
                    <a:noFill/>
                  </a:ln>
                  <a:effectLst/>
                  <a:latin typeface="Arial" charset="0"/>
                </a:rPr>
                <a:t>att:</a:t>
              </a:r>
            </a:p>
            <a:p>
              <a:pPr marL="342900" indent="-342900">
                <a:buFont typeface="+mj-lt"/>
                <a:buAutoNum type="arabicPeriod"/>
              </a:pPr>
              <a:r>
                <a:rPr lang="sv-FI" sz="1400" b="0" dirty="0" smtClean="0"/>
                <a:t>utdela överskott</a:t>
              </a:r>
            </a:p>
            <a:p>
              <a:pPr marL="342900" marR="0" indent="-342900" defTabSz="914400" rtl="0" eaLnBrk="1" fontAlgn="base" latinLnBrk="0" hangingPunct="1">
                <a:lnSpc>
                  <a:spcPct val="100000"/>
                </a:lnSpc>
                <a:spcBef>
                  <a:spcPct val="0"/>
                </a:spcBef>
                <a:spcAft>
                  <a:spcPct val="0"/>
                </a:spcAft>
                <a:buClrTx/>
                <a:buSzTx/>
                <a:buFont typeface="+mj-lt"/>
                <a:buAutoNum type="arabicPeriod"/>
                <a:tabLst/>
              </a:pPr>
              <a:r>
                <a:rPr kumimoji="0" lang="sv-FI" sz="1400" b="0" i="0" u="none" strike="noStrike" cap="none" normalizeH="0" dirty="0" smtClean="0">
                  <a:ln>
                    <a:noFill/>
                  </a:ln>
                  <a:solidFill>
                    <a:schemeClr val="tx1"/>
                  </a:solidFill>
                  <a:effectLst/>
                </a:rPr>
                <a:t>lämna pengar i andelslaget </a:t>
              </a:r>
            </a:p>
            <a:p>
              <a:pPr marL="0" marR="0" indent="0" defTabSz="914400" rtl="0" eaLnBrk="1" fontAlgn="base" latinLnBrk="0" hangingPunct="1">
                <a:lnSpc>
                  <a:spcPct val="100000"/>
                </a:lnSpc>
                <a:spcBef>
                  <a:spcPct val="0"/>
                </a:spcBef>
                <a:spcAft>
                  <a:spcPct val="0"/>
                </a:spcAft>
                <a:buClrTx/>
                <a:buSzTx/>
                <a:buFontTx/>
                <a:buNone/>
                <a:tabLst/>
              </a:pPr>
              <a:r>
                <a:rPr lang="sv-FI" sz="1400" b="0" dirty="0" smtClean="0"/>
                <a:t>       </a:t>
              </a:r>
              <a:r>
                <a:rPr kumimoji="0" lang="sv-FI" sz="1400" b="0" i="0" u="none" strike="noStrike" cap="none" normalizeH="0" dirty="0" smtClean="0">
                  <a:ln>
                    <a:noFill/>
                  </a:ln>
                  <a:solidFill>
                    <a:schemeClr val="tx1"/>
                  </a:solidFill>
                  <a:effectLst/>
                </a:rPr>
                <a:t>= öka förmögenheten</a:t>
              </a:r>
              <a:endParaRPr kumimoji="0" lang="sv-FI" sz="1400" b="0" i="0" u="none" strike="noStrike" cap="none" normalizeH="0" baseline="0" dirty="0" smtClean="0">
                <a:ln>
                  <a:noFill/>
                </a:ln>
                <a:solidFill>
                  <a:schemeClr val="tx1"/>
                </a:solidFill>
                <a:effectLst/>
              </a:endParaRPr>
            </a:p>
          </p:txBody>
        </p:sp>
        <p:cxnSp>
          <p:nvCxnSpPr>
            <p:cNvPr id="11" name="Kulmayhdysviiva 10"/>
            <p:cNvCxnSpPr>
              <a:stCxn id="7" idx="3"/>
              <a:endCxn id="8" idx="1"/>
            </p:cNvCxnSpPr>
            <p:nvPr/>
          </p:nvCxnSpPr>
          <p:spPr bwMode="auto">
            <a:xfrm flipH="1">
              <a:off x="2771800" y="861864"/>
              <a:ext cx="3384376" cy="1224135"/>
            </a:xfrm>
            <a:prstGeom prst="bentConnector5">
              <a:avLst>
                <a:gd name="adj1" fmla="val -6755"/>
                <a:gd name="adj2" fmla="val 50000"/>
                <a:gd name="adj3" fmla="val 106755"/>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2" name="Kulmayhdysviiva 11"/>
            <p:cNvCxnSpPr>
              <a:stCxn id="8" idx="2"/>
              <a:endCxn id="9" idx="0"/>
            </p:cNvCxnSpPr>
            <p:nvPr/>
          </p:nvCxnSpPr>
          <p:spPr bwMode="auto">
            <a:xfrm rot="5400000">
              <a:off x="3481028" y="2230016"/>
              <a:ext cx="381745" cy="1008112"/>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Nuoli vasemmalle 12"/>
            <p:cNvSpPr/>
            <p:nvPr/>
          </p:nvSpPr>
          <p:spPr bwMode="auto">
            <a:xfrm>
              <a:off x="4644008" y="2492896"/>
              <a:ext cx="1152128" cy="484632"/>
            </a:xfrm>
            <a:prstGeom prst="leftArrow">
              <a:avLst/>
            </a:prstGeom>
            <a:solidFill>
              <a:srgbClr val="FF9933"/>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i-FI" sz="1800" b="1" i="0" u="none" strike="noStrike" cap="none" normalizeH="0" baseline="0" smtClean="0">
                <a:ln>
                  <a:noFill/>
                </a:ln>
                <a:solidFill>
                  <a:schemeClr val="tx1"/>
                </a:solidFill>
                <a:effectLst/>
                <a:latin typeface="Arial" charset="0"/>
              </a:endParaRPr>
            </a:p>
          </p:txBody>
        </p:sp>
        <p:sp>
          <p:nvSpPr>
            <p:cNvPr id="14" name="Suorakulmio 13"/>
            <p:cNvSpPr/>
            <p:nvPr/>
          </p:nvSpPr>
          <p:spPr bwMode="auto">
            <a:xfrm>
              <a:off x="335556" y="4098776"/>
              <a:ext cx="4308452" cy="1656184"/>
            </a:xfrm>
            <a:prstGeom prst="rect">
              <a:avLst/>
            </a:prstGeom>
            <a:solidFill>
              <a:srgbClr val="E6E6E6"/>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sv-FI" sz="1200" dirty="0" smtClean="0"/>
                <a:t>Kapital överskott</a:t>
              </a:r>
            </a:p>
            <a:p>
              <a:pPr marL="342900" indent="-342900">
                <a:buFont typeface="+mj-lt"/>
                <a:buAutoNum type="arabicPeriod"/>
              </a:pPr>
              <a:r>
                <a:rPr lang="sv-FI" sz="1200" b="0" dirty="0" smtClean="0"/>
                <a:t>upp till 5 000 euro</a:t>
              </a:r>
            </a:p>
            <a:p>
              <a:pPr marL="628650" lvl="1" indent="-171450">
                <a:buFont typeface="Arial" panose="020B0604020202020204" pitchFamily="34" charset="0"/>
                <a:buChar char="•"/>
              </a:pPr>
              <a:r>
                <a:rPr lang="sv-FI" sz="1200" b="0" dirty="0" smtClean="0"/>
                <a:t>25 % skattepliktig / 75 % skattefri</a:t>
              </a:r>
            </a:p>
            <a:p>
              <a:pPr marL="342900" indent="-342900">
                <a:buFont typeface="+mj-lt"/>
                <a:buAutoNum type="arabicPeriod"/>
              </a:pPr>
              <a:r>
                <a:rPr lang="sv-FI" sz="1200" b="0" dirty="0" smtClean="0"/>
                <a:t>överskottbeloppet </a:t>
              </a:r>
              <a:r>
                <a:rPr lang="sv-SE" sz="1200" b="0" dirty="0">
                  <a:latin typeface="Arial" pitchFamily="34" charset="0"/>
                  <a:cs typeface="Arial" pitchFamily="34" charset="0"/>
                </a:rPr>
                <a:t>överskrider </a:t>
              </a:r>
              <a:r>
                <a:rPr lang="sv-SE" sz="1200" b="0" dirty="0" smtClean="0">
                  <a:latin typeface="Arial" pitchFamily="34" charset="0"/>
                  <a:cs typeface="Arial" pitchFamily="34" charset="0"/>
                </a:rPr>
                <a:t>5 000 euro</a:t>
              </a:r>
            </a:p>
            <a:p>
              <a:pPr marL="628650" lvl="1" indent="-171450">
                <a:buFont typeface="Arial" panose="020B0604020202020204" pitchFamily="34" charset="0"/>
                <a:buChar char="•"/>
              </a:pPr>
              <a:r>
                <a:rPr lang="sv-FI" sz="1200" b="0" dirty="0"/>
                <a:t>av det överskridande beloppet </a:t>
              </a:r>
              <a:r>
                <a:rPr lang="sv-FI" sz="1200" b="0" dirty="0" smtClean="0"/>
                <a:t>85 % skattepliktig /</a:t>
              </a:r>
            </a:p>
            <a:p>
              <a:pPr lvl="1"/>
              <a:r>
                <a:rPr lang="sv-FI" sz="1200" b="0" dirty="0" smtClean="0"/>
                <a:t>15 % skattefri</a:t>
              </a:r>
            </a:p>
            <a:p>
              <a:endParaRPr lang="sv-FI" sz="1600" dirty="0"/>
            </a:p>
          </p:txBody>
        </p:sp>
        <p:sp>
          <p:nvSpPr>
            <p:cNvPr id="15" name="Suorakulmio 14"/>
            <p:cNvSpPr/>
            <p:nvPr/>
          </p:nvSpPr>
          <p:spPr bwMode="auto">
            <a:xfrm>
              <a:off x="4788024" y="4071136"/>
              <a:ext cx="4404457" cy="1656184"/>
            </a:xfrm>
            <a:prstGeom prst="rect">
              <a:avLst/>
            </a:prstGeom>
            <a:solidFill>
              <a:srgbClr val="E6E6E6"/>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0000" tIns="46800" rIns="90000" bIns="46800" numCol="1" rtlCol="0" anchor="ctr" anchorCtr="0" compatLnSpc="1">
              <a:prstTxWarp prst="textNoShape">
                <a:avLst/>
              </a:prstTxWarp>
            </a:bodyPr>
            <a:ls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a:lstStyle>
            <a:p>
              <a:r>
                <a:rPr lang="sv-FI" sz="1200" dirty="0" smtClean="0"/>
                <a:t>Förvärv överskott</a:t>
              </a:r>
            </a:p>
            <a:p>
              <a:pPr marL="171450" indent="-171450">
                <a:buFont typeface="Arial" panose="020B0604020202020204" pitchFamily="34" charset="0"/>
                <a:buChar char="•"/>
              </a:pPr>
              <a:r>
                <a:rPr lang="sv-FI" sz="1200" b="0" dirty="0" smtClean="0"/>
                <a:t>75 % skattepliktig / 25 % skattefri, </a:t>
              </a:r>
              <a:r>
                <a:rPr lang="sv-SE" sz="1200" b="0" dirty="0"/>
                <a:t>om ett andelslag </a:t>
              </a:r>
              <a:endParaRPr lang="sv-SE" sz="1200" b="0" dirty="0" smtClean="0"/>
            </a:p>
            <a:p>
              <a:r>
                <a:rPr lang="sv-SE" sz="1200" b="0" dirty="0" smtClean="0"/>
                <a:t> har </a:t>
              </a:r>
              <a:r>
                <a:rPr lang="sv-SE" sz="1200" b="0" dirty="0"/>
                <a:t>färre än 500 medlemmar som betalat andelsavgiften </a:t>
              </a:r>
              <a:r>
                <a:rPr lang="sv-SE" sz="1200" b="0" dirty="0" smtClean="0"/>
                <a:t>och</a:t>
              </a:r>
            </a:p>
            <a:p>
              <a:r>
                <a:rPr lang="sv-SE" sz="1200" b="0" dirty="0" smtClean="0"/>
                <a:t> överskottet </a:t>
              </a:r>
              <a:r>
                <a:rPr lang="sv-SE" sz="1200" b="0" dirty="0"/>
                <a:t>överskrider ett belopp som motsvarar en </a:t>
              </a:r>
              <a:r>
                <a:rPr lang="sv-SE" sz="1200" b="0" dirty="0" smtClean="0"/>
                <a:t>beräknad</a:t>
              </a:r>
            </a:p>
            <a:p>
              <a:r>
                <a:rPr lang="sv-SE" sz="1200" b="0" dirty="0" smtClean="0"/>
                <a:t> </a:t>
              </a:r>
              <a:r>
                <a:rPr lang="sv-SE" sz="1200" b="0" dirty="0"/>
                <a:t>årlig avkastning på 8 % på det belopp som har tagits upp </a:t>
              </a:r>
              <a:r>
                <a:rPr lang="sv-SE" sz="1200" b="0" dirty="0" smtClean="0"/>
                <a:t>på</a:t>
              </a:r>
            </a:p>
            <a:p>
              <a:r>
                <a:rPr lang="sv-SE" sz="1200" b="0" dirty="0" smtClean="0"/>
                <a:t>andelslagets </a:t>
              </a:r>
              <a:r>
                <a:rPr lang="sv-SE" sz="1200" b="0" dirty="0"/>
                <a:t>eget kapital för de samtliga andelar eller </a:t>
              </a:r>
              <a:r>
                <a:rPr lang="sv-SE" sz="1200" b="0" dirty="0" smtClean="0"/>
                <a:t>aktier</a:t>
              </a:r>
            </a:p>
            <a:p>
              <a:r>
                <a:rPr lang="sv-SE" sz="1200" b="0" dirty="0" smtClean="0"/>
                <a:t>som </a:t>
              </a:r>
              <a:r>
                <a:rPr lang="sv-SE" sz="1200" b="0" dirty="0"/>
                <a:t>den skattskyldige innehar</a:t>
              </a:r>
            </a:p>
          </p:txBody>
        </p:sp>
        <p:cxnSp>
          <p:nvCxnSpPr>
            <p:cNvPr id="16" name="Kulmayhdysviiva 15"/>
            <p:cNvCxnSpPr>
              <a:stCxn id="9" idx="2"/>
              <a:endCxn id="14" idx="0"/>
            </p:cNvCxnSpPr>
            <p:nvPr/>
          </p:nvCxnSpPr>
          <p:spPr bwMode="auto">
            <a:xfrm rot="5400000">
              <a:off x="2637942" y="3568872"/>
              <a:ext cx="381744" cy="678062"/>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7" name="Kulmayhdysviiva 16"/>
            <p:cNvCxnSpPr>
              <a:stCxn id="9" idx="2"/>
              <a:endCxn id="15" idx="0"/>
            </p:cNvCxnSpPr>
            <p:nvPr/>
          </p:nvCxnSpPr>
          <p:spPr bwMode="auto">
            <a:xfrm rot="16200000" flipH="1">
              <a:off x="4901997" y="1982878"/>
              <a:ext cx="354104" cy="3822409"/>
            </a:xfrm>
            <a:prstGeom prst="bentConnector3">
              <a:avLst>
                <a:gd name="adj1" fmla="val 50000"/>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extLst>
      <p:ext uri="{BB962C8B-B14F-4D97-AF65-F5344CB8AC3E}">
        <p14:creationId xmlns:p14="http://schemas.microsoft.com/office/powerpoint/2010/main" val="255329356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SE" dirty="0"/>
              <a:t>Utbetalning av medel från en fond som hänförs till det fria egna kapitalet i ett </a:t>
            </a:r>
            <a:r>
              <a:rPr lang="sv-SE" dirty="0" smtClean="0"/>
              <a:t>andelslag</a:t>
            </a:r>
            <a:endParaRPr lang="fi-FI" dirty="0"/>
          </a:p>
        </p:txBody>
      </p:sp>
      <p:sp>
        <p:nvSpPr>
          <p:cNvPr id="3" name="Sisällön paikkamerkki 2"/>
          <p:cNvSpPr>
            <a:spLocks noGrp="1"/>
          </p:cNvSpPr>
          <p:nvPr>
            <p:ph idx="1"/>
          </p:nvPr>
        </p:nvSpPr>
        <p:spPr/>
        <p:txBody>
          <a:bodyPr>
            <a:normAutofit/>
          </a:bodyPr>
          <a:lstStyle/>
          <a:p>
            <a:pPr marL="514350" indent="-514350">
              <a:buFont typeface="+mj-lt"/>
              <a:buAutoNum type="arabicPeriod"/>
            </a:pPr>
            <a:r>
              <a:rPr lang="sv-SE" b="0" dirty="0"/>
              <a:t>Utbetalning av medel från ett listat </a:t>
            </a:r>
            <a:r>
              <a:rPr lang="sv-SE" b="0" dirty="0" smtClean="0"/>
              <a:t>andelslag</a:t>
            </a:r>
            <a:endParaRPr lang="sv-SE" b="0" dirty="0"/>
          </a:p>
          <a:p>
            <a:pPr lvl="1"/>
            <a:r>
              <a:rPr lang="sv-SE" b="0" dirty="0"/>
              <a:t>betraktas som </a:t>
            </a:r>
            <a:r>
              <a:rPr lang="sv-SE" b="0" dirty="0" smtClean="0"/>
              <a:t>överskott (</a:t>
            </a:r>
            <a:r>
              <a:rPr lang="sv-SE" b="0" dirty="0"/>
              <a:t>se dia </a:t>
            </a:r>
            <a:r>
              <a:rPr lang="sv-SE" dirty="0" smtClean="0"/>
              <a:t>22</a:t>
            </a:r>
            <a:r>
              <a:rPr lang="sv-SE" b="0" dirty="0" smtClean="0"/>
              <a:t>)</a:t>
            </a:r>
            <a:endParaRPr lang="sv-SE" b="0" dirty="0"/>
          </a:p>
          <a:p>
            <a:pPr marL="514350" indent="-514350">
              <a:buFont typeface="+mj-lt"/>
              <a:buAutoNum type="arabicPeriod"/>
            </a:pPr>
            <a:r>
              <a:rPr lang="sv-SE" b="0" dirty="0"/>
              <a:t>Utbetalning av medel från ett icke-listat bolag</a:t>
            </a:r>
          </a:p>
          <a:p>
            <a:pPr marL="914400" lvl="1" indent="-457200">
              <a:buFont typeface="+mj-lt"/>
              <a:buAutoNum type="alphaLcParenR"/>
            </a:pPr>
            <a:r>
              <a:rPr lang="sv-SE" b="0" dirty="0"/>
              <a:t>betraktas huvudsakligen som </a:t>
            </a:r>
            <a:r>
              <a:rPr lang="sv-SE" b="0" dirty="0" smtClean="0"/>
              <a:t>överskott </a:t>
            </a:r>
            <a:r>
              <a:rPr lang="sv-SE" b="0" dirty="0"/>
              <a:t>(se dia </a:t>
            </a:r>
            <a:r>
              <a:rPr lang="sv-SE" dirty="0" smtClean="0"/>
              <a:t>22</a:t>
            </a:r>
            <a:r>
              <a:rPr lang="sv-SE" dirty="0"/>
              <a:t>-</a:t>
            </a:r>
            <a:r>
              <a:rPr lang="sv-SE" b="0" dirty="0" smtClean="0"/>
              <a:t>23)</a:t>
            </a:r>
            <a:endParaRPr lang="sv-SE" b="0" dirty="0"/>
          </a:p>
          <a:p>
            <a:pPr marL="914400" lvl="1" indent="-457200">
              <a:buFont typeface="+mj-lt"/>
              <a:buAutoNum type="alphaLcParenR"/>
            </a:pPr>
            <a:r>
              <a:rPr lang="sv-SE" b="0" dirty="0"/>
              <a:t>betraktas som skattepliktig överlåtelse till den del som en kapitalplacering som den skattskyldige gjort i bolaget återbetalas till denne, om det har gått högst tio år från kapitalplaceringen till det att medlen delas ut, och den skattskyldige visar en tillförlitlig utredning om att villkoren är </a:t>
            </a:r>
            <a:r>
              <a:rPr lang="sv-SE" b="0" dirty="0" smtClean="0"/>
              <a:t>uppfyllda</a:t>
            </a:r>
          </a:p>
          <a:p>
            <a:pPr marL="514350" indent="-457200">
              <a:buFont typeface="+mj-lt"/>
              <a:buAutoNum type="arabicPeriod"/>
            </a:pPr>
            <a:r>
              <a:rPr lang="sv-SE" b="0" dirty="0" smtClean="0"/>
              <a:t>Utdelning </a:t>
            </a:r>
            <a:r>
              <a:rPr lang="sv-SE" b="0" dirty="0"/>
              <a:t>av medel som en medlem vid utträde ur andelslaget </a:t>
            </a:r>
            <a:r>
              <a:rPr lang="sv-SE" b="0" dirty="0" smtClean="0"/>
              <a:t>får</a:t>
            </a:r>
          </a:p>
          <a:p>
            <a:pPr lvl="1">
              <a:buFont typeface="Arial" panose="020B0604020202020204" pitchFamily="34" charset="0"/>
              <a:buChar char="•"/>
            </a:pPr>
            <a:r>
              <a:rPr lang="sv-SE" dirty="0" smtClean="0"/>
              <a:t>utbetalning </a:t>
            </a:r>
            <a:r>
              <a:rPr lang="sv-SE" dirty="0"/>
              <a:t>av </a:t>
            </a:r>
            <a:r>
              <a:rPr lang="sv-SE" dirty="0" smtClean="0"/>
              <a:t>medel i </a:t>
            </a:r>
            <a:r>
              <a:rPr lang="sv-SE" dirty="0"/>
              <a:t>stället för återbetalning av </a:t>
            </a:r>
            <a:r>
              <a:rPr lang="sv-SE" dirty="0" smtClean="0"/>
              <a:t>insatsen betraktas som </a:t>
            </a:r>
            <a:r>
              <a:rPr lang="sv-SE" dirty="0"/>
              <a:t>skattepliktig överlåtelse till den del som utbetalningen motsvarar insatsen som har betalats</a:t>
            </a:r>
            <a:endParaRPr lang="sv-SE" b="0" dirty="0"/>
          </a:p>
        </p:txBody>
      </p:sp>
      <p:sp>
        <p:nvSpPr>
          <p:cNvPr id="4" name="Dian numeron paikkamerkki 3"/>
          <p:cNvSpPr>
            <a:spLocks noGrp="1"/>
          </p:cNvSpPr>
          <p:nvPr>
            <p:ph type="sldNum" sz="quarter" idx="12"/>
          </p:nvPr>
        </p:nvSpPr>
        <p:spPr/>
        <p:txBody>
          <a:bodyPr/>
          <a:lstStyle/>
          <a:p>
            <a:pPr>
              <a:defRPr/>
            </a:pPr>
            <a:fld id="{9C091893-83F1-4D95-83E4-1888D38CF945}" type="slidenum">
              <a:rPr lang="fi-FI" smtClean="0"/>
              <a:pPr>
                <a:defRPr/>
              </a:pPr>
              <a:t>23</a:t>
            </a:fld>
            <a:endParaRPr lang="fi-FI"/>
          </a:p>
        </p:txBody>
      </p:sp>
    </p:spTree>
    <p:extLst>
      <p:ext uri="{BB962C8B-B14F-4D97-AF65-F5344CB8AC3E}">
        <p14:creationId xmlns:p14="http://schemas.microsoft.com/office/powerpoint/2010/main" val="39436565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SE" dirty="0"/>
              <a:t>Skattefria överskott och förmåner som ges av ett </a:t>
            </a:r>
            <a:r>
              <a:rPr lang="sv-SE" dirty="0" smtClean="0"/>
              <a:t>andelslag</a:t>
            </a:r>
            <a:endParaRPr lang="fi-FI" dirty="0"/>
          </a:p>
        </p:txBody>
      </p:sp>
      <p:sp>
        <p:nvSpPr>
          <p:cNvPr id="3" name="Sisällön paikkamerkki 2"/>
          <p:cNvSpPr>
            <a:spLocks noGrp="1"/>
          </p:cNvSpPr>
          <p:nvPr>
            <p:ph idx="1"/>
          </p:nvPr>
        </p:nvSpPr>
        <p:spPr/>
        <p:txBody>
          <a:bodyPr>
            <a:normAutofit/>
          </a:bodyPr>
          <a:lstStyle/>
          <a:p>
            <a:pPr marL="514350" indent="-514350">
              <a:buFont typeface="+mj-lt"/>
              <a:buAutoNum type="arabicPeriod"/>
            </a:pPr>
            <a:r>
              <a:rPr lang="sv-SE" b="0" dirty="0" smtClean="0"/>
              <a:t>Överskottsåterbäring </a:t>
            </a:r>
            <a:r>
              <a:rPr lang="sv-SE" b="0" dirty="0"/>
              <a:t>från ett andelslag till en fysisk person i förhållande till gjorda inköp, till den del som det återburna överskottet har uppstått av inköp som anknyter till levnadskostnaderna för återbäringens </a:t>
            </a:r>
            <a:r>
              <a:rPr lang="sv-SE" b="0" dirty="0" smtClean="0"/>
              <a:t>mottagare</a:t>
            </a:r>
          </a:p>
          <a:p>
            <a:pPr marL="514350" indent="-514350">
              <a:buFont typeface="+mj-lt"/>
              <a:buAutoNum type="arabicPeriod"/>
            </a:pPr>
            <a:r>
              <a:rPr lang="sv-SE" b="0" dirty="0" smtClean="0"/>
              <a:t>En </a:t>
            </a:r>
            <a:r>
              <a:rPr lang="sv-SE" b="0" dirty="0"/>
              <a:t>fysisk persons förmån, utgående från medlemskap i andelslag, i form av minskning av levnadskostnaderna då denna uppstår av inköp till ett pris som underskrider det gängse priset men inte underskrider de kostnader som har uppstått för andelslaget för producering av nyttigheterna eller </a:t>
            </a:r>
            <a:r>
              <a:rPr lang="sv-SE" b="0" dirty="0" smtClean="0"/>
              <a:t>tjänsterna</a:t>
            </a:r>
          </a:p>
          <a:p>
            <a:pPr>
              <a:buFont typeface="Wingdings" panose="05000000000000000000" pitchFamily="2" charset="2"/>
              <a:buChar char="Ø"/>
            </a:pPr>
            <a:r>
              <a:rPr lang="sv-SE" b="0" dirty="0"/>
              <a:t>sådana vanliga bonusar eller kundgottgörelser som konsumentkunder får på basis av sina inköp </a:t>
            </a:r>
            <a:r>
              <a:rPr lang="sv-SE" b="0" dirty="0" smtClean="0"/>
              <a:t>är således inte </a:t>
            </a:r>
            <a:r>
              <a:rPr lang="sv-SE" b="0" dirty="0"/>
              <a:t>skattepliktig inkomst</a:t>
            </a:r>
            <a:endParaRPr lang="fi-FI" b="0" dirty="0"/>
          </a:p>
        </p:txBody>
      </p:sp>
      <p:sp>
        <p:nvSpPr>
          <p:cNvPr id="4" name="Dian numeron paikkamerkki 3"/>
          <p:cNvSpPr>
            <a:spLocks noGrp="1"/>
          </p:cNvSpPr>
          <p:nvPr>
            <p:ph type="sldNum" sz="quarter" idx="12"/>
          </p:nvPr>
        </p:nvSpPr>
        <p:spPr/>
        <p:txBody>
          <a:bodyPr/>
          <a:lstStyle/>
          <a:p>
            <a:pPr>
              <a:defRPr/>
            </a:pPr>
            <a:fld id="{9C091893-83F1-4D95-83E4-1888D38CF945}" type="slidenum">
              <a:rPr lang="fi-FI" smtClean="0"/>
              <a:pPr>
                <a:defRPr/>
              </a:pPr>
              <a:t>24</a:t>
            </a:fld>
            <a:endParaRPr lang="fi-FI"/>
          </a:p>
        </p:txBody>
      </p:sp>
    </p:spTree>
    <p:extLst>
      <p:ext uri="{BB962C8B-B14F-4D97-AF65-F5344CB8AC3E}">
        <p14:creationId xmlns:p14="http://schemas.microsoft.com/office/powerpoint/2010/main" val="33789620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08000" y="152400"/>
            <a:ext cx="10363200" cy="647328"/>
          </a:xfrm>
        </p:spPr>
        <p:txBody>
          <a:bodyPr/>
          <a:lstStyle/>
          <a:p>
            <a:r>
              <a:rPr lang="sv-FI" dirty="0" smtClean="0"/>
              <a:t>Allmänt 1/2</a:t>
            </a:r>
            <a:endParaRPr lang="sv-FI" dirty="0"/>
          </a:p>
        </p:txBody>
      </p:sp>
      <p:sp>
        <p:nvSpPr>
          <p:cNvPr id="3" name="Sisällön paikkamerkki 2"/>
          <p:cNvSpPr>
            <a:spLocks noGrp="1"/>
          </p:cNvSpPr>
          <p:nvPr>
            <p:ph idx="1"/>
          </p:nvPr>
        </p:nvSpPr>
        <p:spPr>
          <a:xfrm>
            <a:off x="479376" y="908720"/>
            <a:ext cx="11306224" cy="2664296"/>
          </a:xfrm>
        </p:spPr>
        <p:txBody>
          <a:bodyPr>
            <a:normAutofit/>
          </a:bodyPr>
          <a:lstStyle/>
          <a:p>
            <a:pPr fontAlgn="auto"/>
            <a:r>
              <a:rPr lang="sv-FI" sz="2400" b="0" dirty="0" smtClean="0"/>
              <a:t>Aktiebolag och andelslag är självständiga skattskyldiga, och deras inkomst beskattas som inkomst för aktiebolaget eller andelslaget.</a:t>
            </a:r>
            <a:endParaRPr lang="sv-FI" sz="1100" b="0" dirty="0" smtClean="0">
              <a:solidFill>
                <a:srgbClr val="0070C0"/>
              </a:solidFill>
            </a:endParaRPr>
          </a:p>
          <a:p>
            <a:pPr fontAlgn="auto"/>
            <a:r>
              <a:rPr lang="sv-FI" sz="2400" b="0" dirty="0" smtClean="0"/>
              <a:t>Beskattningen av ett aktiebolag och ett andelslag påverkar inte beskattningen av en enskild delägare eller medlem.</a:t>
            </a:r>
          </a:p>
          <a:p>
            <a:pPr fontAlgn="auto"/>
            <a:r>
              <a:rPr lang="sv-FI" sz="2400" b="0" dirty="0" smtClean="0"/>
              <a:t>Resultatet för ett aktiebolag och andelslag räknas på så sätt att de avdragsgilla utgifterna dras av från de skattepliktiga inkomsterna.</a:t>
            </a:r>
          </a:p>
          <a:p>
            <a:pPr fontAlgn="auto"/>
            <a:endParaRPr lang="sv-FI" sz="2400" b="0" dirty="0" smtClean="0"/>
          </a:p>
          <a:p>
            <a:pPr fontAlgn="auto"/>
            <a:endParaRPr lang="sv-FI" sz="2400" b="0" dirty="0" smtClean="0"/>
          </a:p>
          <a:p>
            <a:pPr fontAlgn="auto"/>
            <a:endParaRPr lang="sv-FI" sz="2600" b="0" dirty="0" smtClean="0"/>
          </a:p>
          <a:p>
            <a:pPr lvl="2" fontAlgn="auto"/>
            <a:endParaRPr lang="sv-FI" dirty="0" smtClean="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3</a:t>
            </a:fld>
            <a:endParaRPr lang="sv-FI"/>
          </a:p>
        </p:txBody>
      </p:sp>
      <p:sp>
        <p:nvSpPr>
          <p:cNvPr id="9" name="Tekstikehys 8"/>
          <p:cNvSpPr txBox="1"/>
          <p:nvPr/>
        </p:nvSpPr>
        <p:spPr>
          <a:xfrm>
            <a:off x="1775520" y="5949281"/>
            <a:ext cx="10081120" cy="646331"/>
          </a:xfrm>
          <a:prstGeom prst="rect">
            <a:avLst/>
          </a:prstGeom>
          <a:noFill/>
        </p:spPr>
        <p:txBody>
          <a:bodyPr wrap="square" rtlCol="0">
            <a:spAutoFit/>
          </a:bodyPr>
          <a:lstStyle/>
          <a:p>
            <a:pPr marL="0" lvl="2"/>
            <a:endParaRPr lang="fi-FI" b="0" dirty="0" smtClean="0"/>
          </a:p>
          <a:p>
            <a:endParaRPr lang="fi-FI" dirty="0"/>
          </a:p>
        </p:txBody>
      </p:sp>
      <p:sp>
        <p:nvSpPr>
          <p:cNvPr id="11" name="Tekstikehys 10"/>
          <p:cNvSpPr txBox="1"/>
          <p:nvPr/>
        </p:nvSpPr>
        <p:spPr>
          <a:xfrm>
            <a:off x="1581366" y="3770471"/>
            <a:ext cx="9591989" cy="723275"/>
          </a:xfrm>
          <a:prstGeom prst="rect">
            <a:avLst/>
          </a:prstGeom>
          <a:solidFill>
            <a:srgbClr val="FF9933"/>
          </a:solidFill>
          <a:ln>
            <a:solidFill>
              <a:schemeClr val="tx1"/>
            </a:solidFill>
          </a:ln>
        </p:spPr>
        <p:txBody>
          <a:bodyPr wrap="square" rtlCol="0">
            <a:spAutoFit/>
          </a:bodyPr>
          <a:lstStyle/>
          <a:p>
            <a:pPr fontAlgn="auto"/>
            <a:r>
              <a:rPr lang="sv-FI" dirty="0" smtClean="0"/>
              <a:t>Inkomster &gt; utgifter 	 	skattepliktig inkomst fastställs</a:t>
            </a:r>
          </a:p>
          <a:p>
            <a:pPr fontAlgn="auto"/>
            <a:r>
              <a:rPr lang="sv-FI" dirty="0" smtClean="0"/>
              <a:t>Utgifter &gt; inkomster 	 	förlust fastställs</a:t>
            </a:r>
            <a:endParaRPr lang="sv-FI" sz="1000" dirty="0" smtClean="0"/>
          </a:p>
          <a:p>
            <a:pPr fontAlgn="auto"/>
            <a:endParaRPr lang="sv-FI" sz="500" dirty="0" smtClean="0"/>
          </a:p>
        </p:txBody>
      </p:sp>
      <p:cxnSp>
        <p:nvCxnSpPr>
          <p:cNvPr id="13" name="Suora nuoliyhdysviiva 12"/>
          <p:cNvCxnSpPr/>
          <p:nvPr/>
        </p:nvCxnSpPr>
        <p:spPr bwMode="auto">
          <a:xfrm>
            <a:off x="3791744" y="4000275"/>
            <a:ext cx="1248139"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 name="Suora nuoliyhdysviiva 13"/>
          <p:cNvCxnSpPr/>
          <p:nvPr/>
        </p:nvCxnSpPr>
        <p:spPr bwMode="auto">
          <a:xfrm>
            <a:off x="3791743" y="4221088"/>
            <a:ext cx="1248139" cy="0"/>
          </a:xfrm>
          <a:prstGeom prst="straightConnector1">
            <a:avLst/>
          </a:prstGeom>
          <a:solidFill>
            <a:schemeClr val="accent1"/>
          </a:solidFill>
          <a:ln w="952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Suorakulmio 16"/>
          <p:cNvSpPr/>
          <p:nvPr/>
        </p:nvSpPr>
        <p:spPr>
          <a:xfrm>
            <a:off x="551384" y="4630622"/>
            <a:ext cx="11401267" cy="1006429"/>
          </a:xfrm>
          <a:prstGeom prst="rect">
            <a:avLst/>
          </a:prstGeom>
        </p:spPr>
        <p:txBody>
          <a:bodyPr wrap="square">
            <a:spAutoFit/>
          </a:bodyPr>
          <a:lstStyle/>
          <a:p>
            <a:pPr marL="342900" lvl="2" indent="-342900" fontAlgn="auto">
              <a:lnSpc>
                <a:spcPct val="90000"/>
              </a:lnSpc>
              <a:spcBef>
                <a:spcPct val="20000"/>
              </a:spcBef>
              <a:buClr>
                <a:schemeClr val="accent2"/>
              </a:buClr>
              <a:buFont typeface="Wingdings" panose="05000000000000000000" pitchFamily="2" charset="2"/>
              <a:buChar char="§"/>
            </a:pPr>
            <a:r>
              <a:rPr lang="sv-FI" sz="2200" b="0" dirty="0">
                <a:latin typeface="+mn-lt"/>
              </a:rPr>
              <a:t>Kalkylen av den skattepliktiga inkomsten grundar sig på bokföringen, men till följd av skillnaden mellan bokföringen och beskattningen kan den skattepliktiga inkomsten avvika från resultatet enligt bokföringen.</a:t>
            </a:r>
          </a:p>
        </p:txBody>
      </p:sp>
    </p:spTree>
    <p:extLst>
      <p:ext uri="{BB962C8B-B14F-4D97-AF65-F5344CB8AC3E}">
        <p14:creationId xmlns:p14="http://schemas.microsoft.com/office/powerpoint/2010/main" val="3236564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50863" y="333375"/>
            <a:ext cx="9649593" cy="719361"/>
          </a:xfrm>
        </p:spPr>
        <p:txBody>
          <a:bodyPr/>
          <a:lstStyle/>
          <a:p>
            <a:r>
              <a:rPr lang="sv-FI" dirty="0" smtClean="0"/>
              <a:t>Allmänt 2/2</a:t>
            </a:r>
            <a:endParaRPr lang="sv-FI" dirty="0"/>
          </a:p>
        </p:txBody>
      </p:sp>
      <p:sp>
        <p:nvSpPr>
          <p:cNvPr id="3" name="Sisällön paikkamerkki 2"/>
          <p:cNvSpPr>
            <a:spLocks noGrp="1"/>
          </p:cNvSpPr>
          <p:nvPr>
            <p:ph idx="1"/>
          </p:nvPr>
        </p:nvSpPr>
        <p:spPr>
          <a:xfrm>
            <a:off x="623392" y="1147192"/>
            <a:ext cx="11162208" cy="3793976"/>
          </a:xfrm>
        </p:spPr>
        <p:txBody>
          <a:bodyPr>
            <a:normAutofit/>
          </a:bodyPr>
          <a:lstStyle/>
          <a:p>
            <a:pPr fontAlgn="auto"/>
            <a:r>
              <a:rPr lang="sv-FI" sz="2600" b="0" dirty="0" smtClean="0"/>
              <a:t>Aktiebolag och andelslag </a:t>
            </a:r>
            <a:r>
              <a:rPr lang="sv-FI" sz="2600" b="0" dirty="0"/>
              <a:t>betalar en </a:t>
            </a:r>
            <a:r>
              <a:rPr lang="sv-FI" sz="2600" b="0" dirty="0" smtClean="0"/>
              <a:t>inkomstskatt på 20 % på den skattepliktiga inkomsten</a:t>
            </a:r>
          </a:p>
          <a:p>
            <a:r>
              <a:rPr lang="sv-FI" sz="2600" b="0" dirty="0" smtClean="0"/>
              <a:t>Aktiebolag och andelslag ska meddela uppgifter för inkomstbeskattningen till Skatteförvaltningen med skattedeklarationsblankett 6B</a:t>
            </a:r>
          </a:p>
          <a:p>
            <a:pPr lvl="1"/>
            <a:r>
              <a:rPr lang="sv-FI" sz="2000" dirty="0" smtClean="0"/>
              <a:t>En separat skattedeklaration ska lämnas in för varje räkenskapsperiod.</a:t>
            </a:r>
          </a:p>
          <a:p>
            <a:pPr lvl="1"/>
            <a:r>
              <a:rPr lang="sv-FI" sz="2000" dirty="0" smtClean="0"/>
              <a:t>Skattedeklarationen ska lämnas in inom fyra månader efter utgången av den sista månaden i räkenskapsperioden. </a:t>
            </a:r>
          </a:p>
          <a:p>
            <a:pPr lvl="1"/>
            <a:r>
              <a:rPr lang="sv-FI" sz="2000" dirty="0" smtClean="0"/>
              <a:t>Skatteförvaltningen rekommenderar att skattedeklarationen ges elektroniskt.</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4</a:t>
            </a:fld>
            <a:endParaRPr lang="sv-FI" dirty="0"/>
          </a:p>
        </p:txBody>
      </p:sp>
      <p:sp>
        <p:nvSpPr>
          <p:cNvPr id="6" name="Tekstikehys 5"/>
          <p:cNvSpPr txBox="1"/>
          <p:nvPr/>
        </p:nvSpPr>
        <p:spPr>
          <a:xfrm>
            <a:off x="1559496" y="5085184"/>
            <a:ext cx="6404317" cy="646331"/>
          </a:xfrm>
          <a:prstGeom prst="rect">
            <a:avLst/>
          </a:prstGeom>
          <a:solidFill>
            <a:schemeClr val="bg1">
              <a:lumMod val="95000"/>
            </a:schemeClr>
          </a:solidFill>
          <a:ln>
            <a:solidFill>
              <a:schemeClr val="tx1"/>
            </a:solidFill>
          </a:ln>
        </p:spPr>
        <p:txBody>
          <a:bodyPr wrap="none" rtlCol="0">
            <a:spAutoFit/>
          </a:bodyPr>
          <a:lstStyle/>
          <a:p>
            <a:pPr algn="ctr"/>
            <a:r>
              <a:rPr lang="sv-FI" b="0" dirty="0" smtClean="0"/>
              <a:t>Närmare uppgifter finns på skatt.fi:</a:t>
            </a:r>
          </a:p>
          <a:p>
            <a:pPr algn="ctr"/>
            <a:r>
              <a:rPr lang="sv-FI" dirty="0" smtClean="0"/>
              <a:t> </a:t>
            </a:r>
            <a:r>
              <a:rPr lang="sv-FI" b="0" dirty="0" smtClean="0">
                <a:hlinkClick r:id="rId3"/>
              </a:rPr>
              <a:t>Skattedeklaration 6B elektroniskt – aktiebolag och andelslag</a:t>
            </a:r>
            <a:endParaRPr lang="sv-FI" b="0" dirty="0" smtClean="0"/>
          </a:p>
        </p:txBody>
      </p:sp>
    </p:spTree>
    <p:extLst>
      <p:ext uri="{BB962C8B-B14F-4D97-AF65-F5344CB8AC3E}">
        <p14:creationId xmlns:p14="http://schemas.microsoft.com/office/powerpoint/2010/main" val="34486949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Inkomstbeskattning av aktiebolag</a:t>
            </a:r>
            <a:endParaRPr lang="sv-FI" dirty="0"/>
          </a:p>
        </p:txBody>
      </p:sp>
      <p:sp>
        <p:nvSpPr>
          <p:cNvPr id="3" name="Sisällön paikkamerkki 2"/>
          <p:cNvSpPr>
            <a:spLocks noGrp="1"/>
          </p:cNvSpPr>
          <p:nvPr>
            <p:ph idx="1"/>
          </p:nvPr>
        </p:nvSpPr>
        <p:spPr/>
        <p:txBody>
          <a:bodyPr>
            <a:normAutofit/>
          </a:bodyPr>
          <a:lstStyle/>
          <a:p>
            <a:pPr fontAlgn="auto"/>
            <a:r>
              <a:rPr lang="sv-FI" sz="2400" b="0" dirty="0"/>
              <a:t>Ett aktiebolag kan ha tre olika förvärvskällor:</a:t>
            </a:r>
          </a:p>
          <a:p>
            <a:pPr lvl="1"/>
            <a:r>
              <a:rPr lang="sv-FI" dirty="0" smtClean="0"/>
              <a:t>en näringsförvärvskälla</a:t>
            </a:r>
          </a:p>
          <a:p>
            <a:pPr lvl="1"/>
            <a:r>
              <a:rPr lang="sv-FI" dirty="0" smtClean="0"/>
              <a:t>en jordbruksförvärvskälla </a:t>
            </a:r>
          </a:p>
          <a:p>
            <a:pPr lvl="1"/>
            <a:r>
              <a:rPr lang="sv-FI" dirty="0" smtClean="0"/>
              <a:t>en personlig förvärvskälla</a:t>
            </a:r>
          </a:p>
          <a:p>
            <a:pPr lvl="3" fontAlgn="auto">
              <a:buClrTx/>
              <a:buSzPct val="110000"/>
              <a:buFont typeface="Arial" pitchFamily="34" charset="0"/>
              <a:buChar char="…"/>
            </a:pPr>
            <a:r>
              <a:rPr lang="sv-FI" dirty="0" smtClean="0"/>
              <a:t>kan utgöras av exempelvis en fastighet som hyrts ut till en utomstående och som inte direkt eller indirekt tjänar näringsverksamheten.</a:t>
            </a:r>
          </a:p>
          <a:p>
            <a:pPr fontAlgn="auto"/>
            <a:r>
              <a:rPr lang="sv-FI" sz="2400" b="0" dirty="0" smtClean="0"/>
              <a:t>Den skattepliktiga inkomsten av varje förvärvskälla i aktiebolaget räknas separat genom att dra av fastställda förluster för tidigare år i samma förvärvskälla från inkomsten under skatteåret.</a:t>
            </a:r>
          </a:p>
          <a:p>
            <a:pPr fontAlgn="auto"/>
            <a:r>
              <a:rPr lang="sv-FI" sz="2400" b="0" dirty="0" smtClean="0"/>
              <a:t>De skattepliktiga inkomsterna av förvärvskällorna räknas ihop och beskattas som inkomster för bolaget. Ett bolag betalar inkomstskatt för samfund.</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5</a:t>
            </a:fld>
            <a:endParaRPr lang="sv-FI"/>
          </a:p>
        </p:txBody>
      </p:sp>
    </p:spTree>
    <p:extLst>
      <p:ext uri="{BB962C8B-B14F-4D97-AF65-F5344CB8AC3E}">
        <p14:creationId xmlns:p14="http://schemas.microsoft.com/office/powerpoint/2010/main" val="36353660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Nettoförmögenhet och det matematiska värdet på en aktie</a:t>
            </a:r>
            <a:endParaRPr lang="sv-FI" dirty="0"/>
          </a:p>
        </p:txBody>
      </p:sp>
      <p:sp>
        <p:nvSpPr>
          <p:cNvPr id="3" name="Sisällön paikkamerkki 2"/>
          <p:cNvSpPr>
            <a:spLocks noGrp="1"/>
          </p:cNvSpPr>
          <p:nvPr>
            <p:ph idx="1"/>
          </p:nvPr>
        </p:nvSpPr>
        <p:spPr/>
        <p:txBody>
          <a:bodyPr>
            <a:normAutofit/>
          </a:bodyPr>
          <a:lstStyle/>
          <a:p>
            <a:r>
              <a:rPr lang="sv-FI" sz="2400" b="0" dirty="0" smtClean="0"/>
              <a:t>I inkomstbeskattningen av ett aktiebolag fastställs nettoförmögenheten, som ligger till grund för kalkylen av det matematiska värdet på en aktie.</a:t>
            </a:r>
          </a:p>
          <a:p>
            <a:r>
              <a:rPr lang="sv-FI" sz="2400" b="0" dirty="0" smtClean="0"/>
              <a:t>Det matematiska värdet på en aktie används då man räknar hur utdelning av icke-noterade bolag fördelar sig i skattefri inkomst, kapitalinkomst och förvärvsinkomst i beskattningen av en delägare.</a:t>
            </a:r>
          </a:p>
          <a:p>
            <a:r>
              <a:rPr lang="sv-FI" sz="2400" b="0" dirty="0" smtClean="0"/>
              <a:t>Ett icke-noterat bolag = annat än offentligt noterat bolag</a:t>
            </a:r>
            <a:endParaRPr lang="sv-FI" sz="2400" b="0"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6</a:t>
            </a:fld>
            <a:endParaRPr lang="sv-FI"/>
          </a:p>
        </p:txBody>
      </p:sp>
    </p:spTree>
    <p:extLst>
      <p:ext uri="{BB962C8B-B14F-4D97-AF65-F5344CB8AC3E}">
        <p14:creationId xmlns:p14="http://schemas.microsoft.com/office/powerpoint/2010/main" val="822393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lvl="1"/>
            <a:r>
              <a:rPr lang="sv-FI" sz="3200" dirty="0" smtClean="0">
                <a:solidFill>
                  <a:schemeClr val="accent1"/>
                </a:solidFill>
              </a:rPr>
              <a:t>Kalkyl av nettoförmögenheten 1/2</a:t>
            </a:r>
            <a:endParaRPr lang="sv-FI" sz="3200" dirty="0">
              <a:solidFill>
                <a:schemeClr val="accent1"/>
              </a:solidFill>
            </a:endParaRPr>
          </a:p>
        </p:txBody>
      </p:sp>
      <p:sp>
        <p:nvSpPr>
          <p:cNvPr id="3" name="Sisällön paikkamerkki 2"/>
          <p:cNvSpPr>
            <a:spLocks noGrp="1"/>
          </p:cNvSpPr>
          <p:nvPr>
            <p:ph idx="1"/>
          </p:nvPr>
        </p:nvSpPr>
        <p:spPr/>
        <p:txBody>
          <a:bodyPr>
            <a:normAutofit/>
          </a:bodyPr>
          <a:lstStyle/>
          <a:p>
            <a:pPr fontAlgn="auto"/>
            <a:r>
              <a:rPr lang="sv-FI" sz="2400" b="0" dirty="0" smtClean="0"/>
              <a:t>Ett aktiebolags nettoförmögenhet fås genom att dra av bolagets skulder från bolagets tillgångar.</a:t>
            </a:r>
          </a:p>
          <a:p>
            <a:pPr fontAlgn="auto"/>
            <a:r>
              <a:rPr lang="sv-FI" sz="2400" b="0" dirty="0" smtClean="0"/>
              <a:t>Till ett aktiebolags nettoförmögenhet räknas tillgångarna och skulderna i bolagets samtliga förvärvskällor – även de tillgångar och skulder som hör till en jordbruksförvärvskälla och en personlig förvärvskälla.</a:t>
            </a:r>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7</a:t>
            </a:fld>
            <a:endParaRPr lang="sv-FI"/>
          </a:p>
        </p:txBody>
      </p:sp>
    </p:spTree>
    <p:extLst>
      <p:ext uri="{BB962C8B-B14F-4D97-AF65-F5344CB8AC3E}">
        <p14:creationId xmlns:p14="http://schemas.microsoft.com/office/powerpoint/2010/main" val="21405359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sv-FI" dirty="0" smtClean="0"/>
              <a:t>Kalkyl av nettoförmögenheten 2/2</a:t>
            </a:r>
            <a:endParaRPr lang="sv-FI" dirty="0"/>
          </a:p>
        </p:txBody>
      </p:sp>
      <p:sp>
        <p:nvSpPr>
          <p:cNvPr id="3" name="Sisällön paikkamerkki 2"/>
          <p:cNvSpPr>
            <a:spLocks noGrp="1"/>
          </p:cNvSpPr>
          <p:nvPr>
            <p:ph idx="1"/>
          </p:nvPr>
        </p:nvSpPr>
        <p:spPr/>
        <p:txBody>
          <a:bodyPr>
            <a:normAutofit fontScale="92500" lnSpcReduction="10000"/>
          </a:bodyPr>
          <a:lstStyle/>
          <a:p>
            <a:pPr fontAlgn="auto"/>
            <a:r>
              <a:rPr lang="sv-FI" sz="2600" b="0" dirty="0"/>
              <a:t>Med tillgångar avses anläggnings-, omsättnings-, placerings- och finansieringstillgångar.</a:t>
            </a:r>
          </a:p>
          <a:p>
            <a:pPr lvl="1" fontAlgn="auto"/>
            <a:r>
              <a:rPr lang="sv-FI" dirty="0" smtClean="0"/>
              <a:t>Till tillgångarna räknas inte kalkylmässiga skattefordringar och inte heller sådana utgifter med lång verkningstid som inte har något förmögenhetsvärde.</a:t>
            </a:r>
          </a:p>
          <a:p>
            <a:pPr fontAlgn="auto"/>
            <a:r>
              <a:rPr lang="sv-FI" sz="2600" b="0" dirty="0"/>
              <a:t>Med skulder avses poster som tagits upp i det främmande kapitalet i aktiva i balansräkningen. Även ett kapitallån är en skuld om dess ekonomiska karaktär är främmande kapital.</a:t>
            </a:r>
          </a:p>
          <a:p>
            <a:pPr lvl="1" fontAlgn="auto"/>
            <a:r>
              <a:rPr lang="sv-FI" dirty="0" smtClean="0"/>
              <a:t>Kalkylmässiga skatteskulder betraktas inte som en skuld. </a:t>
            </a:r>
          </a:p>
          <a:p>
            <a:pPr fontAlgn="auto"/>
            <a:r>
              <a:rPr lang="sv-FI" sz="2600" b="0" dirty="0" smtClean="0"/>
              <a:t>Utifrån nettoförmögenheten räknas såväl det matematiska värdet som jämförelsevärdet på en aktie. Vid kalkylen av jämförelsevärdet drar man av den utdelning som man beslutat att ge för räkenskapsperioden från nettoförmögenheten.</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8</a:t>
            </a:fld>
            <a:endParaRPr lang="sv-FI"/>
          </a:p>
        </p:txBody>
      </p:sp>
    </p:spTree>
    <p:extLst>
      <p:ext uri="{BB962C8B-B14F-4D97-AF65-F5344CB8AC3E}">
        <p14:creationId xmlns:p14="http://schemas.microsoft.com/office/powerpoint/2010/main" val="27551430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27381" y="116632"/>
            <a:ext cx="10363200" cy="1143000"/>
          </a:xfrm>
        </p:spPr>
        <p:txBody>
          <a:bodyPr/>
          <a:lstStyle/>
          <a:p>
            <a:pPr lvl="1"/>
            <a:r>
              <a:rPr lang="sv-FI" sz="3200" dirty="0" smtClean="0">
                <a:solidFill>
                  <a:schemeClr val="accent1"/>
                </a:solidFill>
              </a:rPr>
              <a:t>Det matematiska värdet på en aktie 1/2</a:t>
            </a:r>
            <a:endParaRPr lang="sv-FI" sz="3200" dirty="0">
              <a:solidFill>
                <a:schemeClr val="accent1"/>
              </a:solidFill>
            </a:endParaRPr>
          </a:p>
        </p:txBody>
      </p:sp>
      <p:sp>
        <p:nvSpPr>
          <p:cNvPr id="3" name="Sisällön paikkamerkki 2"/>
          <p:cNvSpPr>
            <a:spLocks noGrp="1"/>
          </p:cNvSpPr>
          <p:nvPr>
            <p:ph idx="1"/>
          </p:nvPr>
        </p:nvSpPr>
        <p:spPr>
          <a:xfrm>
            <a:off x="551384" y="1412776"/>
            <a:ext cx="11237267" cy="2520280"/>
          </a:xfrm>
        </p:spPr>
        <p:txBody>
          <a:bodyPr>
            <a:normAutofit/>
          </a:bodyPr>
          <a:lstStyle/>
          <a:p>
            <a:pPr fontAlgn="auto"/>
            <a:r>
              <a:rPr lang="sv-FI" sz="2000" b="0" dirty="0" smtClean="0"/>
              <a:t>Det matematiska värdet på en aktie fås genom att dividera bolagets reviderade nettoförmögenhet med antalet aktier på marknaden.</a:t>
            </a:r>
          </a:p>
          <a:p>
            <a:pPr fontAlgn="auto"/>
            <a:r>
              <a:rPr lang="sv-FI" sz="2000" b="0" dirty="0" smtClean="0"/>
              <a:t>Kalkylen av det matematiska värdet grundar sig på bolagets reviderade nettoförmögenhet enligt bokslutet för det år som föregick skatteåret.</a:t>
            </a:r>
          </a:p>
          <a:p>
            <a:pPr fontAlgn="auto"/>
            <a:r>
              <a:rPr lang="sv-FI" sz="2000" b="0" dirty="0" smtClean="0"/>
              <a:t>Utifrån detta matematiska värde för skatteåret delas den utdelning som fåtts under skatteåret in i skattefri inkomst, kapitalinkomst och förvärvsinkomst. </a:t>
            </a:r>
          </a:p>
          <a:p>
            <a:endParaRPr lang="sv-FI" dirty="0"/>
          </a:p>
        </p:txBody>
      </p:sp>
      <p:sp>
        <p:nvSpPr>
          <p:cNvPr id="5" name="Dian numeron paikkamerkki 4"/>
          <p:cNvSpPr>
            <a:spLocks noGrp="1"/>
          </p:cNvSpPr>
          <p:nvPr>
            <p:ph type="sldNum" sz="quarter" idx="12"/>
          </p:nvPr>
        </p:nvSpPr>
        <p:spPr/>
        <p:txBody>
          <a:bodyPr/>
          <a:lstStyle/>
          <a:p>
            <a:pPr>
              <a:defRPr/>
            </a:pPr>
            <a:fld id="{9C091893-83F1-4D95-83E4-1888D38CF945}" type="slidenum">
              <a:rPr lang="fi-FI" smtClean="0"/>
              <a:pPr>
                <a:defRPr/>
              </a:pPr>
              <a:t>9</a:t>
            </a:fld>
            <a:endParaRPr lang="sv-FI"/>
          </a:p>
        </p:txBody>
      </p:sp>
      <p:sp>
        <p:nvSpPr>
          <p:cNvPr id="6" name="Tekstikehys 5"/>
          <p:cNvSpPr txBox="1"/>
          <p:nvPr/>
        </p:nvSpPr>
        <p:spPr>
          <a:xfrm>
            <a:off x="839416" y="4002792"/>
            <a:ext cx="9612485" cy="1477328"/>
          </a:xfrm>
          <a:prstGeom prst="rect">
            <a:avLst/>
          </a:prstGeom>
          <a:solidFill>
            <a:srgbClr val="E6E6E6"/>
          </a:solidFill>
          <a:ln>
            <a:solidFill>
              <a:schemeClr val="tx1"/>
            </a:solidFill>
          </a:ln>
        </p:spPr>
        <p:txBody>
          <a:bodyPr wrap="square" rtlCol="0">
            <a:spAutoFit/>
          </a:bodyPr>
          <a:lstStyle/>
          <a:p>
            <a:pPr marL="0" lvl="1"/>
            <a:r>
              <a:rPr lang="sv-FI" dirty="0" smtClean="0"/>
              <a:t>Exempel</a:t>
            </a:r>
          </a:p>
          <a:p>
            <a:pPr marL="0" lvl="1"/>
            <a:r>
              <a:rPr lang="sv-FI" b="0" dirty="0" smtClean="0"/>
              <a:t>Utifrån en räkenskapsperiod som upphörde 31.5.2016 räknas det matematiska värdet för skatteåret 2017. Utifrån det matematiska värdet fastställs den skattefria andelen för utdelningen till en delägare 2017 och den andel som ska beskattas som kapitalinkomst och förvärvsinkomst.</a:t>
            </a:r>
          </a:p>
        </p:txBody>
      </p:sp>
    </p:spTree>
    <p:extLst>
      <p:ext uri="{BB962C8B-B14F-4D97-AF65-F5344CB8AC3E}">
        <p14:creationId xmlns:p14="http://schemas.microsoft.com/office/powerpoint/2010/main" val="18033687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xmlns="" name="Presentation1" id="{802BC7C8-274A-486B-85ED-BCC7D20335D2}" vid="{D914B3E8-A433-43A5-AA46-C2E26E8C5816}"/>
    </a:ext>
  </a:extLst>
</a:theme>
</file>

<file path=ppt/theme/theme2.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0800 Verohallinto laajakuva 16.9</Template>
  <TotalTime>36</TotalTime>
  <Words>3219</Words>
  <Application>Microsoft Office PowerPoint</Application>
  <PresentationFormat>Mukautettu</PresentationFormat>
  <Paragraphs>312</Paragraphs>
  <Slides>24</Slides>
  <Notes>23</Notes>
  <HiddenSlides>0</HiddenSlides>
  <MMClips>0</MMClips>
  <ScaleCrop>false</ScaleCrop>
  <HeadingPairs>
    <vt:vector size="4" baseType="variant">
      <vt:variant>
        <vt:lpstr>Teema</vt:lpstr>
      </vt:variant>
      <vt:variant>
        <vt:i4>1</vt:i4>
      </vt:variant>
      <vt:variant>
        <vt:lpstr>Dian otsikot</vt:lpstr>
      </vt:variant>
      <vt:variant>
        <vt:i4>24</vt:i4>
      </vt:variant>
    </vt:vector>
  </HeadingPairs>
  <TitlesOfParts>
    <vt:vector size="25" baseType="lpstr">
      <vt:lpstr>0800 Verohallinto laajakuva 16.9</vt:lpstr>
      <vt:lpstr>Inkomstbeskattning av aktiebolag och andelslag</vt:lpstr>
      <vt:lpstr>Innehåll</vt:lpstr>
      <vt:lpstr>Allmänt 1/2</vt:lpstr>
      <vt:lpstr>Allmänt 2/2</vt:lpstr>
      <vt:lpstr>Inkomstbeskattning av aktiebolag</vt:lpstr>
      <vt:lpstr>Nettoförmögenhet och det matematiska värdet på en aktie</vt:lpstr>
      <vt:lpstr>Kalkyl av nettoförmögenheten 1/2</vt:lpstr>
      <vt:lpstr>Kalkyl av nettoförmögenheten 2/2</vt:lpstr>
      <vt:lpstr>Det matematiska värdet på en aktie 1/2</vt:lpstr>
      <vt:lpstr>Det matematiska värdet på en aktie 2/2 </vt:lpstr>
      <vt:lpstr>Ett aktiebolags prestationer till aktieägarna</vt:lpstr>
      <vt:lpstr>Lön som betalas ut av aktiebolag</vt:lpstr>
      <vt:lpstr>Delägarlån som ges av ett aktiebolag 1/2</vt:lpstr>
      <vt:lpstr>Delägarlån som ges av ett aktiebolag 2/2</vt:lpstr>
      <vt:lpstr>Beskattning av dividendinkomst 1/2</vt:lpstr>
      <vt:lpstr>Beskattning av dividendinkomst 2/2</vt:lpstr>
      <vt:lpstr>Schema över beskattningen av utdelningsinkomst från ett icke-noterat bolag</vt:lpstr>
      <vt:lpstr>Utbetalning av medel från en fond som hänförs till det fria egna kapitalet i ett aktiebolag</vt:lpstr>
      <vt:lpstr>Inkomstbeskattning av andelslag</vt:lpstr>
      <vt:lpstr>Prestationer som ett andelslag betalat ut till medlemmarna, andelsägarna och aktieägarna </vt:lpstr>
      <vt:lpstr>Överskott som andelslag har delat ut</vt:lpstr>
      <vt:lpstr>Schema över beskattningen av överskott från ett icke-noterat andelslag</vt:lpstr>
      <vt:lpstr>Utbetalning av medel från en fond som hänförs till det fria egna kapitalet i ett andelslag</vt:lpstr>
      <vt:lpstr>Skattefria överskott och förmåner som ges av ett andelslag</vt:lpstr>
    </vt:vector>
  </TitlesOfParts>
  <Company>Verohallinto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Inkomstbeskattning av aktiebolag och andelslag</dc:title>
  <dc:creator>Leena Weckström</dc:creator>
  <cp:lastModifiedBy>Leena Weckström</cp:lastModifiedBy>
  <cp:revision>7</cp:revision>
  <dcterms:created xsi:type="dcterms:W3CDTF">2017-05-10T13:14:07Z</dcterms:created>
  <dcterms:modified xsi:type="dcterms:W3CDTF">2017-10-11T12:58:18Z</dcterms:modified>
</cp:coreProperties>
</file>