
<file path=[Content_Types].xml><?xml version="1.0" encoding="utf-8"?>
<Types xmlns="http://schemas.openxmlformats.org/package/2006/content-types">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0CC"/>
    <a:srgbClr val="E5EF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28" autoAdjust="0"/>
    <p:restoredTop sz="94631" autoAdjust="0"/>
  </p:normalViewPr>
  <p:slideViewPr>
    <p:cSldViewPr showGuides="1">
      <p:cViewPr varScale="1">
        <p:scale>
          <a:sx n="94" d="100"/>
          <a:sy n="94" d="100"/>
        </p:scale>
        <p:origin x="-396" y="-90"/>
      </p:cViewPr>
      <p:guideLst>
        <p:guide orient="horz" pos="981"/>
        <p:guide orient="horz" pos="3884"/>
        <p:guide orient="horz" pos="2160"/>
        <p:guide pos="3840"/>
        <p:guide pos="347"/>
        <p:guide pos="7333"/>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p:scale>
          <a:sx n="100" d="100"/>
          <a:sy n="100" d="100"/>
        </p:scale>
        <p:origin x="-2694" y="108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3797B6-C635-4CDC-BBB4-C89EE887914B}" type="doc">
      <dgm:prSet loTypeId="urn:microsoft.com/office/officeart/2005/8/layout/lProcess1" loCatId="process" qsTypeId="urn:microsoft.com/office/officeart/2005/8/quickstyle/simple1" qsCatId="simple" csTypeId="urn:microsoft.com/office/officeart/2005/8/colors/accent0_3" csCatId="mainScheme" phldr="1"/>
      <dgm:spPr/>
      <dgm:t>
        <a:bodyPr/>
        <a:lstStyle/>
        <a:p>
          <a:endParaRPr lang="fi-FI"/>
        </a:p>
      </dgm:t>
    </dgm:pt>
    <dgm:pt modelId="{33CFB8E6-51B6-4582-8E0E-FFFB4CC1213C}">
      <dgm:prSet phldrT="[Teksti]" custT="1"/>
      <dgm:spPr>
        <a:solidFill>
          <a:schemeClr val="accent1">
            <a:lumMod val="75000"/>
          </a:schemeClr>
        </a:solidFill>
      </dgm:spPr>
      <dgm:t>
        <a:bodyPr/>
        <a:lstStyle/>
        <a:p>
          <a:pPr algn="l"/>
          <a:r>
            <a:rPr lang="sv-SE" sz="2300" b="0" i="0" dirty="0" smtClean="0">
              <a:solidFill>
                <a:srgbClr val="FFFFFF"/>
              </a:solidFill>
            </a:rPr>
            <a:t>Skattepliktiga intäkter  </a:t>
          </a:r>
          <a:r>
            <a:rPr lang="sv-SE" sz="3000" b="0" i="0" dirty="0" smtClean="0">
              <a:solidFill>
                <a:schemeClr val="accent2"/>
              </a:solidFill>
            </a:rPr>
            <a:t>&gt;</a:t>
          </a:r>
          <a:r>
            <a:rPr lang="sv-SE" sz="2300" b="0" i="0" dirty="0" smtClean="0">
              <a:solidFill>
                <a:srgbClr val="FFFFFF"/>
              </a:solidFill>
            </a:rPr>
            <a:t> avdragsgilla utgifter och avskrivningar </a:t>
          </a:r>
        </a:p>
      </dgm:t>
    </dgm:pt>
    <dgm:pt modelId="{618C5173-FDE6-4D8C-AD1F-055C21553DC9}" type="parTrans" cxnId="{65CC23B1-134B-4D11-AC69-7908D2F97AB2}">
      <dgm:prSet/>
      <dgm:spPr/>
      <dgm:t>
        <a:bodyPr/>
        <a:lstStyle/>
        <a:p>
          <a:endParaRPr lang="fi-FI"/>
        </a:p>
      </dgm:t>
    </dgm:pt>
    <dgm:pt modelId="{BD196CA8-5040-43C6-891A-7E766C44AB8F}" type="sibTrans" cxnId="{65CC23B1-134B-4D11-AC69-7908D2F97AB2}">
      <dgm:prSet/>
      <dgm:spPr/>
      <dgm:t>
        <a:bodyPr/>
        <a:lstStyle/>
        <a:p>
          <a:endParaRPr lang="fi-FI"/>
        </a:p>
      </dgm:t>
    </dgm:pt>
    <dgm:pt modelId="{D02BC0DC-8401-4880-BDEB-CB45D98DFA15}">
      <dgm:prSet phldrT="[Teksti]" custT="1"/>
      <dgm:spPr/>
      <dgm:t>
        <a:bodyPr/>
        <a:lstStyle/>
        <a:p>
          <a:r>
            <a:rPr lang="sv-SE" sz="2300" b="0" i="0" dirty="0" smtClean="0">
              <a:solidFill>
                <a:srgbClr val="000000"/>
              </a:solidFill>
            </a:rPr>
            <a:t>= Resultatet av förvärvskällan för näringsverksamhet </a:t>
          </a:r>
        </a:p>
      </dgm:t>
    </dgm:pt>
    <dgm:pt modelId="{93939EB5-8769-4276-899F-676A9C19F07C}" type="parTrans" cxnId="{84AA0C51-2AB8-469F-9221-16F913E72C35}">
      <dgm:prSet/>
      <dgm:spPr/>
      <dgm:t>
        <a:bodyPr/>
        <a:lstStyle/>
        <a:p>
          <a:endParaRPr lang="fi-FI"/>
        </a:p>
      </dgm:t>
    </dgm:pt>
    <dgm:pt modelId="{20078B61-E164-4E0F-9417-21D7C45CE47B}" type="sibTrans" cxnId="{84AA0C51-2AB8-469F-9221-16F913E72C35}">
      <dgm:prSet/>
      <dgm:spPr>
        <a:noFill/>
      </dgm:spPr>
      <dgm:t>
        <a:bodyPr/>
        <a:lstStyle/>
        <a:p>
          <a:endParaRPr lang="fi-FI">
            <a:solidFill>
              <a:schemeClr val="bg1"/>
            </a:solidFill>
          </a:endParaRPr>
        </a:p>
      </dgm:t>
    </dgm:pt>
    <dgm:pt modelId="{AEC10858-FAEE-4586-86F9-9B62BC42CF41}">
      <dgm:prSet phldrT="[Teksti]" custT="1"/>
      <dgm:spPr/>
      <dgm:t>
        <a:bodyPr/>
        <a:lstStyle/>
        <a:p>
          <a:r>
            <a:rPr lang="sv-SE" sz="3000" b="0" i="0" dirty="0" smtClean="0">
              <a:solidFill>
                <a:srgbClr val="000000"/>
              </a:solidFill>
            </a:rPr>
            <a:t>- </a:t>
          </a:r>
          <a:r>
            <a:rPr lang="sv-SE" sz="2300" b="0" i="0" dirty="0" smtClean="0">
              <a:solidFill>
                <a:srgbClr val="000000"/>
              </a:solidFill>
            </a:rPr>
            <a:t>förluster från föregående år</a:t>
          </a:r>
        </a:p>
      </dgm:t>
    </dgm:pt>
    <dgm:pt modelId="{A182127E-AC39-4539-B41D-CC1367EEB357}" type="parTrans" cxnId="{2113D577-99BD-4A16-B47F-B53553C776FC}">
      <dgm:prSet/>
      <dgm:spPr/>
      <dgm:t>
        <a:bodyPr/>
        <a:lstStyle/>
        <a:p>
          <a:endParaRPr lang="fi-FI"/>
        </a:p>
      </dgm:t>
    </dgm:pt>
    <dgm:pt modelId="{5F45CFA8-5317-4882-93C2-68BE835E10E0}" type="sibTrans" cxnId="{2113D577-99BD-4A16-B47F-B53553C776FC}">
      <dgm:prSet/>
      <dgm:spPr/>
      <dgm:t>
        <a:bodyPr/>
        <a:lstStyle/>
        <a:p>
          <a:endParaRPr lang="fi-FI"/>
        </a:p>
      </dgm:t>
    </dgm:pt>
    <dgm:pt modelId="{8A121822-C406-4111-B9AE-77B9FE4E0AF0}">
      <dgm:prSet phldrT="[Teksti]" custT="1"/>
      <dgm:spPr>
        <a:solidFill>
          <a:schemeClr val="accent1">
            <a:lumMod val="75000"/>
          </a:schemeClr>
        </a:solidFill>
      </dgm:spPr>
      <dgm:t>
        <a:bodyPr/>
        <a:lstStyle/>
        <a:p>
          <a:pPr algn="l"/>
          <a:r>
            <a:rPr lang="sv-SE" sz="2300" b="0" i="0" dirty="0" smtClean="0">
              <a:solidFill>
                <a:srgbClr val="FFFFFF"/>
              </a:solidFill>
            </a:rPr>
            <a:t>Skattepliktiga intäkter </a:t>
          </a:r>
          <a:r>
            <a:rPr lang="sv-SE" sz="3000" b="0" i="0" dirty="0" smtClean="0">
              <a:solidFill>
                <a:srgbClr val="FFC000"/>
              </a:solidFill>
            </a:rPr>
            <a:t> </a:t>
          </a:r>
          <a:r>
            <a:rPr lang="sv-SE" sz="3000" b="1" i="0" baseline="0" dirty="0" smtClean="0">
              <a:solidFill>
                <a:schemeClr val="accent2"/>
              </a:solidFill>
            </a:rPr>
            <a:t>&lt;</a:t>
          </a:r>
          <a:r>
            <a:rPr lang="sv-SE" sz="2300" b="0" i="0" dirty="0" smtClean="0">
              <a:solidFill>
                <a:srgbClr val="FFFFFF"/>
              </a:solidFill>
            </a:rPr>
            <a:t> avdragsgilla utgifter och avskrivningar </a:t>
          </a:r>
          <a:r>
            <a:rPr lang="sv-SE" b="0" i="0" dirty="0" smtClean="0"/>
            <a:t> </a:t>
          </a:r>
        </a:p>
      </dgm:t>
    </dgm:pt>
    <dgm:pt modelId="{1FA823F8-2267-4B8D-99F9-F7FB35A03BFD}" type="parTrans" cxnId="{91BB65A6-AB01-44B9-B64A-4EFAA214917B}">
      <dgm:prSet/>
      <dgm:spPr/>
      <dgm:t>
        <a:bodyPr/>
        <a:lstStyle/>
        <a:p>
          <a:endParaRPr lang="fi-FI"/>
        </a:p>
      </dgm:t>
    </dgm:pt>
    <dgm:pt modelId="{1102F142-C4B5-474B-B7A1-AB61EB945FC3}" type="sibTrans" cxnId="{91BB65A6-AB01-44B9-B64A-4EFAA214917B}">
      <dgm:prSet/>
      <dgm:spPr/>
      <dgm:t>
        <a:bodyPr/>
        <a:lstStyle/>
        <a:p>
          <a:endParaRPr lang="fi-FI"/>
        </a:p>
      </dgm:t>
    </dgm:pt>
    <dgm:pt modelId="{281B8B1B-9CF8-4171-A4FB-B5B7DDF372BF}">
      <dgm:prSet phldrT="[Teksti]" custT="1"/>
      <dgm:spPr/>
      <dgm:t>
        <a:bodyPr/>
        <a:lstStyle/>
        <a:p>
          <a:r>
            <a:rPr lang="sv-SE" sz="2300" b="0" i="0" dirty="0" smtClean="0">
              <a:solidFill>
                <a:srgbClr val="000000"/>
              </a:solidFill>
            </a:rPr>
            <a:t>= Förlust som ska fastställas i förvärvskällan för näringsverksamhet </a:t>
          </a:r>
          <a:r>
            <a:rPr lang="sv-SE" b="0" i="0" dirty="0" smtClean="0"/>
            <a:t> </a:t>
          </a:r>
        </a:p>
        <a:p>
          <a:endParaRPr lang="sv-SE" b="0" i="0" dirty="0" smtClean="0"/>
        </a:p>
      </dgm:t>
    </dgm:pt>
    <dgm:pt modelId="{D356AA87-61CC-4D25-A7B4-6A47D251C9D6}" type="parTrans" cxnId="{45FD94E0-A8D6-422E-B73C-056AD7242BAC}">
      <dgm:prSet/>
      <dgm:spPr/>
      <dgm:t>
        <a:bodyPr/>
        <a:lstStyle/>
        <a:p>
          <a:endParaRPr lang="fi-FI"/>
        </a:p>
      </dgm:t>
    </dgm:pt>
    <dgm:pt modelId="{E3C91113-1FEB-43A1-9B33-0948F394B98B}" type="sibTrans" cxnId="{45FD94E0-A8D6-422E-B73C-056AD7242BAC}">
      <dgm:prSet/>
      <dgm:spPr/>
      <dgm:t>
        <a:bodyPr/>
        <a:lstStyle/>
        <a:p>
          <a:endParaRPr lang="fi-FI"/>
        </a:p>
      </dgm:t>
    </dgm:pt>
    <dgm:pt modelId="{9B806D9E-E422-47EB-B39B-508F2B791838}" type="pres">
      <dgm:prSet presAssocID="{D03797B6-C635-4CDC-BBB4-C89EE887914B}" presName="Name0" presStyleCnt="0">
        <dgm:presLayoutVars>
          <dgm:dir/>
          <dgm:animLvl val="lvl"/>
          <dgm:resizeHandles val="exact"/>
        </dgm:presLayoutVars>
      </dgm:prSet>
      <dgm:spPr/>
      <dgm:t>
        <a:bodyPr/>
        <a:lstStyle/>
        <a:p>
          <a:endParaRPr lang="fi-FI"/>
        </a:p>
      </dgm:t>
    </dgm:pt>
    <dgm:pt modelId="{F746E157-E8AC-478C-8955-AD30467332A9}" type="pres">
      <dgm:prSet presAssocID="{33CFB8E6-51B6-4582-8E0E-FFFB4CC1213C}" presName="vertFlow" presStyleCnt="0"/>
      <dgm:spPr/>
    </dgm:pt>
    <dgm:pt modelId="{C38D025E-8A43-4E9C-A184-FA7F9AC1F34C}" type="pres">
      <dgm:prSet presAssocID="{33CFB8E6-51B6-4582-8E0E-FFFB4CC1213C}" presName="header" presStyleLbl="node1" presStyleIdx="0" presStyleCnt="2" custScaleX="98458" custScaleY="129015"/>
      <dgm:spPr/>
      <dgm:t>
        <a:bodyPr/>
        <a:lstStyle/>
        <a:p>
          <a:endParaRPr lang="fi-FI"/>
        </a:p>
      </dgm:t>
    </dgm:pt>
    <dgm:pt modelId="{3CFFFEAB-A38B-4268-8A89-9C6CE4D2AC0E}" type="pres">
      <dgm:prSet presAssocID="{93939EB5-8769-4276-899F-676A9C19F07C}" presName="parTrans" presStyleLbl="sibTrans2D1" presStyleIdx="0" presStyleCnt="3"/>
      <dgm:spPr/>
      <dgm:t>
        <a:bodyPr/>
        <a:lstStyle/>
        <a:p>
          <a:endParaRPr lang="fi-FI"/>
        </a:p>
      </dgm:t>
    </dgm:pt>
    <dgm:pt modelId="{0A2170CC-879C-4734-B62D-ADAA60563F08}" type="pres">
      <dgm:prSet presAssocID="{D02BC0DC-8401-4880-BDEB-CB45D98DFA15}" presName="child" presStyleLbl="alignAccFollowNode1" presStyleIdx="0" presStyleCnt="3">
        <dgm:presLayoutVars>
          <dgm:chMax val="0"/>
          <dgm:bulletEnabled val="1"/>
        </dgm:presLayoutVars>
      </dgm:prSet>
      <dgm:spPr/>
      <dgm:t>
        <a:bodyPr/>
        <a:lstStyle/>
        <a:p>
          <a:endParaRPr lang="fi-FI"/>
        </a:p>
      </dgm:t>
    </dgm:pt>
    <dgm:pt modelId="{BDFC14FB-B755-499B-8E26-B532D7D6B698}" type="pres">
      <dgm:prSet presAssocID="{20078B61-E164-4E0F-9417-21D7C45CE47B}" presName="sibTrans" presStyleLbl="sibTrans2D1" presStyleIdx="1" presStyleCnt="3"/>
      <dgm:spPr/>
      <dgm:t>
        <a:bodyPr/>
        <a:lstStyle/>
        <a:p>
          <a:endParaRPr lang="fi-FI"/>
        </a:p>
      </dgm:t>
    </dgm:pt>
    <dgm:pt modelId="{800EA4A7-AEA9-42F2-9667-A533358C51F0}" type="pres">
      <dgm:prSet presAssocID="{AEC10858-FAEE-4586-86F9-9B62BC42CF41}" presName="child" presStyleLbl="alignAccFollowNode1" presStyleIdx="1" presStyleCnt="3" custScaleY="48511" custLinFactNeighborX="664" custLinFactNeighborY="-81465">
        <dgm:presLayoutVars>
          <dgm:chMax val="0"/>
          <dgm:bulletEnabled val="1"/>
        </dgm:presLayoutVars>
      </dgm:prSet>
      <dgm:spPr/>
      <dgm:t>
        <a:bodyPr/>
        <a:lstStyle/>
        <a:p>
          <a:endParaRPr lang="fi-FI"/>
        </a:p>
      </dgm:t>
    </dgm:pt>
    <dgm:pt modelId="{83CB5C43-6689-4DCF-B118-FF12873D1AF4}" type="pres">
      <dgm:prSet presAssocID="{33CFB8E6-51B6-4582-8E0E-FFFB4CC1213C}" presName="hSp" presStyleCnt="0"/>
      <dgm:spPr/>
    </dgm:pt>
    <dgm:pt modelId="{0561249E-EDF6-44D5-83F0-5CFCE2CD6802}" type="pres">
      <dgm:prSet presAssocID="{8A121822-C406-4111-B9AE-77B9FE4E0AF0}" presName="vertFlow" presStyleCnt="0"/>
      <dgm:spPr/>
    </dgm:pt>
    <dgm:pt modelId="{2173D7CC-5291-43F0-977A-D126FFFCB53C}" type="pres">
      <dgm:prSet presAssocID="{8A121822-C406-4111-B9AE-77B9FE4E0AF0}" presName="header" presStyleLbl="node1" presStyleIdx="1" presStyleCnt="2" custScaleY="133655"/>
      <dgm:spPr/>
      <dgm:t>
        <a:bodyPr/>
        <a:lstStyle/>
        <a:p>
          <a:endParaRPr lang="fi-FI"/>
        </a:p>
      </dgm:t>
    </dgm:pt>
    <dgm:pt modelId="{88EA2173-0617-453F-91E5-57ADB12D277B}" type="pres">
      <dgm:prSet presAssocID="{D356AA87-61CC-4D25-A7B4-6A47D251C9D6}" presName="parTrans" presStyleLbl="sibTrans2D1" presStyleIdx="2" presStyleCnt="3"/>
      <dgm:spPr/>
      <dgm:t>
        <a:bodyPr/>
        <a:lstStyle/>
        <a:p>
          <a:endParaRPr lang="fi-FI"/>
        </a:p>
      </dgm:t>
    </dgm:pt>
    <dgm:pt modelId="{2E3E0F56-564E-4ADE-BD60-7AA8699AFF33}" type="pres">
      <dgm:prSet presAssocID="{281B8B1B-9CF8-4171-A4FB-B5B7DDF372BF}" presName="child" presStyleLbl="alignAccFollowNode1" presStyleIdx="2" presStyleCnt="3" custScaleY="215426">
        <dgm:presLayoutVars>
          <dgm:chMax val="0"/>
          <dgm:bulletEnabled val="1"/>
        </dgm:presLayoutVars>
      </dgm:prSet>
      <dgm:spPr/>
      <dgm:t>
        <a:bodyPr/>
        <a:lstStyle/>
        <a:p>
          <a:endParaRPr lang="fi-FI"/>
        </a:p>
      </dgm:t>
    </dgm:pt>
  </dgm:ptLst>
  <dgm:cxnLst>
    <dgm:cxn modelId="{45FD94E0-A8D6-422E-B73C-056AD7242BAC}" srcId="{8A121822-C406-4111-B9AE-77B9FE4E0AF0}" destId="{281B8B1B-9CF8-4171-A4FB-B5B7DDF372BF}" srcOrd="0" destOrd="0" parTransId="{D356AA87-61CC-4D25-A7B4-6A47D251C9D6}" sibTransId="{E3C91113-1FEB-43A1-9B33-0948F394B98B}"/>
    <dgm:cxn modelId="{8623F55B-D2D0-49D4-948D-2D52FEB1AC73}" type="presOf" srcId="{D356AA87-61CC-4D25-A7B4-6A47D251C9D6}" destId="{88EA2173-0617-453F-91E5-57ADB12D277B}" srcOrd="0" destOrd="0" presId="urn:microsoft.com/office/officeart/2005/8/layout/lProcess1"/>
    <dgm:cxn modelId="{271042D2-A674-43CA-8006-9BB780E2318B}" type="presOf" srcId="{D02BC0DC-8401-4880-BDEB-CB45D98DFA15}" destId="{0A2170CC-879C-4734-B62D-ADAA60563F08}" srcOrd="0" destOrd="0" presId="urn:microsoft.com/office/officeart/2005/8/layout/lProcess1"/>
    <dgm:cxn modelId="{33FAB7D0-A5F8-4A93-A8F6-006B78B018AE}" type="presOf" srcId="{D03797B6-C635-4CDC-BBB4-C89EE887914B}" destId="{9B806D9E-E422-47EB-B39B-508F2B791838}" srcOrd="0" destOrd="0" presId="urn:microsoft.com/office/officeart/2005/8/layout/lProcess1"/>
    <dgm:cxn modelId="{02CBBC90-FAE1-4F5C-A854-B923AC239900}" type="presOf" srcId="{8A121822-C406-4111-B9AE-77B9FE4E0AF0}" destId="{2173D7CC-5291-43F0-977A-D126FFFCB53C}" srcOrd="0" destOrd="0" presId="urn:microsoft.com/office/officeart/2005/8/layout/lProcess1"/>
    <dgm:cxn modelId="{48F42194-32D3-4CCA-A8E2-A34969246561}" type="presOf" srcId="{281B8B1B-9CF8-4171-A4FB-B5B7DDF372BF}" destId="{2E3E0F56-564E-4ADE-BD60-7AA8699AFF33}" srcOrd="0" destOrd="0" presId="urn:microsoft.com/office/officeart/2005/8/layout/lProcess1"/>
    <dgm:cxn modelId="{EE5046EB-4252-410C-B847-C50794FEAECB}" type="presOf" srcId="{20078B61-E164-4E0F-9417-21D7C45CE47B}" destId="{BDFC14FB-B755-499B-8E26-B532D7D6B698}" srcOrd="0" destOrd="0" presId="urn:microsoft.com/office/officeart/2005/8/layout/lProcess1"/>
    <dgm:cxn modelId="{2113D577-99BD-4A16-B47F-B53553C776FC}" srcId="{33CFB8E6-51B6-4582-8E0E-FFFB4CC1213C}" destId="{AEC10858-FAEE-4586-86F9-9B62BC42CF41}" srcOrd="1" destOrd="0" parTransId="{A182127E-AC39-4539-B41D-CC1367EEB357}" sibTransId="{5F45CFA8-5317-4882-93C2-68BE835E10E0}"/>
    <dgm:cxn modelId="{84AA0C51-2AB8-469F-9221-16F913E72C35}" srcId="{33CFB8E6-51B6-4582-8E0E-FFFB4CC1213C}" destId="{D02BC0DC-8401-4880-BDEB-CB45D98DFA15}" srcOrd="0" destOrd="0" parTransId="{93939EB5-8769-4276-899F-676A9C19F07C}" sibTransId="{20078B61-E164-4E0F-9417-21D7C45CE47B}"/>
    <dgm:cxn modelId="{91BB65A6-AB01-44B9-B64A-4EFAA214917B}" srcId="{D03797B6-C635-4CDC-BBB4-C89EE887914B}" destId="{8A121822-C406-4111-B9AE-77B9FE4E0AF0}" srcOrd="1" destOrd="0" parTransId="{1FA823F8-2267-4B8D-99F9-F7FB35A03BFD}" sibTransId="{1102F142-C4B5-474B-B7A1-AB61EB945FC3}"/>
    <dgm:cxn modelId="{5F08AFA0-FFE2-4512-9F62-B6DCDE8AC262}" type="presOf" srcId="{93939EB5-8769-4276-899F-676A9C19F07C}" destId="{3CFFFEAB-A38B-4268-8A89-9C6CE4D2AC0E}" srcOrd="0" destOrd="0" presId="urn:microsoft.com/office/officeart/2005/8/layout/lProcess1"/>
    <dgm:cxn modelId="{6D6A3039-5DD3-4B59-BDCB-ADFEC121758A}" type="presOf" srcId="{AEC10858-FAEE-4586-86F9-9B62BC42CF41}" destId="{800EA4A7-AEA9-42F2-9667-A533358C51F0}" srcOrd="0" destOrd="0" presId="urn:microsoft.com/office/officeart/2005/8/layout/lProcess1"/>
    <dgm:cxn modelId="{65CC23B1-134B-4D11-AC69-7908D2F97AB2}" srcId="{D03797B6-C635-4CDC-BBB4-C89EE887914B}" destId="{33CFB8E6-51B6-4582-8E0E-FFFB4CC1213C}" srcOrd="0" destOrd="0" parTransId="{618C5173-FDE6-4D8C-AD1F-055C21553DC9}" sibTransId="{BD196CA8-5040-43C6-891A-7E766C44AB8F}"/>
    <dgm:cxn modelId="{A1BD1BE6-26A7-4FE1-AA9C-F0A5D41FD7A1}" type="presOf" srcId="{33CFB8E6-51B6-4582-8E0E-FFFB4CC1213C}" destId="{C38D025E-8A43-4E9C-A184-FA7F9AC1F34C}" srcOrd="0" destOrd="0" presId="urn:microsoft.com/office/officeart/2005/8/layout/lProcess1"/>
    <dgm:cxn modelId="{A11A7D89-6DAF-4EFE-AF3E-427DDC30A172}" type="presParOf" srcId="{9B806D9E-E422-47EB-B39B-508F2B791838}" destId="{F746E157-E8AC-478C-8955-AD30467332A9}" srcOrd="0" destOrd="0" presId="urn:microsoft.com/office/officeart/2005/8/layout/lProcess1"/>
    <dgm:cxn modelId="{66B34DE1-0B42-487F-91ED-42B7663E9799}" type="presParOf" srcId="{F746E157-E8AC-478C-8955-AD30467332A9}" destId="{C38D025E-8A43-4E9C-A184-FA7F9AC1F34C}" srcOrd="0" destOrd="0" presId="urn:microsoft.com/office/officeart/2005/8/layout/lProcess1"/>
    <dgm:cxn modelId="{297CC8E3-EF50-4E3C-AB41-948D61E8F023}" type="presParOf" srcId="{F746E157-E8AC-478C-8955-AD30467332A9}" destId="{3CFFFEAB-A38B-4268-8A89-9C6CE4D2AC0E}" srcOrd="1" destOrd="0" presId="urn:microsoft.com/office/officeart/2005/8/layout/lProcess1"/>
    <dgm:cxn modelId="{7E6848D4-9655-482E-AFF8-26D40228374B}" type="presParOf" srcId="{F746E157-E8AC-478C-8955-AD30467332A9}" destId="{0A2170CC-879C-4734-B62D-ADAA60563F08}" srcOrd="2" destOrd="0" presId="urn:microsoft.com/office/officeart/2005/8/layout/lProcess1"/>
    <dgm:cxn modelId="{3D2F3C15-C0A5-4698-B9B6-3EE3DD4ECC5B}" type="presParOf" srcId="{F746E157-E8AC-478C-8955-AD30467332A9}" destId="{BDFC14FB-B755-499B-8E26-B532D7D6B698}" srcOrd="3" destOrd="0" presId="urn:microsoft.com/office/officeart/2005/8/layout/lProcess1"/>
    <dgm:cxn modelId="{C19C4C5A-B348-41A3-B5B3-1A5F4D881080}" type="presParOf" srcId="{F746E157-E8AC-478C-8955-AD30467332A9}" destId="{800EA4A7-AEA9-42F2-9667-A533358C51F0}" srcOrd="4" destOrd="0" presId="urn:microsoft.com/office/officeart/2005/8/layout/lProcess1"/>
    <dgm:cxn modelId="{6E7CA5F8-C5EF-41A1-9912-E1E9B758995B}" type="presParOf" srcId="{9B806D9E-E422-47EB-B39B-508F2B791838}" destId="{83CB5C43-6689-4DCF-B118-FF12873D1AF4}" srcOrd="1" destOrd="0" presId="urn:microsoft.com/office/officeart/2005/8/layout/lProcess1"/>
    <dgm:cxn modelId="{877211F8-1281-45E1-ADCA-1483DE5EC274}" type="presParOf" srcId="{9B806D9E-E422-47EB-B39B-508F2B791838}" destId="{0561249E-EDF6-44D5-83F0-5CFCE2CD6802}" srcOrd="2" destOrd="0" presId="urn:microsoft.com/office/officeart/2005/8/layout/lProcess1"/>
    <dgm:cxn modelId="{6BF59225-B14B-482D-84A9-00317700E9AF}" type="presParOf" srcId="{0561249E-EDF6-44D5-83F0-5CFCE2CD6802}" destId="{2173D7CC-5291-43F0-977A-D126FFFCB53C}" srcOrd="0" destOrd="0" presId="urn:microsoft.com/office/officeart/2005/8/layout/lProcess1"/>
    <dgm:cxn modelId="{13A851F0-9921-4507-BCA7-E48A1BF4243F}" type="presParOf" srcId="{0561249E-EDF6-44D5-83F0-5CFCE2CD6802}" destId="{88EA2173-0617-453F-91E5-57ADB12D277B}" srcOrd="1" destOrd="0" presId="urn:microsoft.com/office/officeart/2005/8/layout/lProcess1"/>
    <dgm:cxn modelId="{53C0CAFD-FDEE-4029-B9E8-A606775E8277}" type="presParOf" srcId="{0561249E-EDF6-44D5-83F0-5CFCE2CD6802}" destId="{2E3E0F56-564E-4ADE-BD60-7AA8699AFF33}" srcOrd="2"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8D025E-8A43-4E9C-A184-FA7F9AC1F34C}">
      <dsp:nvSpPr>
        <dsp:cNvPr id="0" name=""/>
        <dsp:cNvSpPr/>
      </dsp:nvSpPr>
      <dsp:spPr>
        <a:xfrm>
          <a:off x="41988" y="216343"/>
          <a:ext cx="5094036" cy="1668749"/>
        </a:xfrm>
        <a:prstGeom prst="roundRect">
          <a:avLst>
            <a:gd name="adj" fmla="val 10000"/>
          </a:avLst>
        </a:prstGeom>
        <a:solidFill>
          <a:schemeClr val="accent1">
            <a:lumMod val="7500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l" defTabSz="1022350">
            <a:lnSpc>
              <a:spcPct val="90000"/>
            </a:lnSpc>
            <a:spcBef>
              <a:spcPct val="0"/>
            </a:spcBef>
            <a:spcAft>
              <a:spcPct val="35000"/>
            </a:spcAft>
          </a:pPr>
          <a:r>
            <a:rPr lang="sv-SE" sz="2300" b="0" i="0" kern="1200" dirty="0" smtClean="0">
              <a:solidFill>
                <a:srgbClr val="FFFFFF"/>
              </a:solidFill>
            </a:rPr>
            <a:t>Skattepliktiga intäkter  </a:t>
          </a:r>
          <a:r>
            <a:rPr lang="sv-SE" sz="3000" b="0" i="0" kern="1200" dirty="0" smtClean="0">
              <a:solidFill>
                <a:schemeClr val="accent2"/>
              </a:solidFill>
            </a:rPr>
            <a:t>&gt;</a:t>
          </a:r>
          <a:r>
            <a:rPr lang="sv-SE" sz="2300" b="0" i="0" kern="1200" dirty="0" smtClean="0">
              <a:solidFill>
                <a:srgbClr val="FFFFFF"/>
              </a:solidFill>
            </a:rPr>
            <a:t> avdragsgilla utgifter och avskrivningar </a:t>
          </a:r>
        </a:p>
      </dsp:txBody>
      <dsp:txXfrm>
        <a:off x="90864" y="265219"/>
        <a:ext cx="4996284" cy="1570997"/>
      </dsp:txXfrm>
    </dsp:sp>
    <dsp:sp modelId="{3CFFFEAB-A38B-4268-8A89-9C6CE4D2AC0E}">
      <dsp:nvSpPr>
        <dsp:cNvPr id="0" name=""/>
        <dsp:cNvSpPr/>
      </dsp:nvSpPr>
      <dsp:spPr>
        <a:xfrm rot="5400000">
          <a:off x="2475829" y="1998271"/>
          <a:ext cx="226354" cy="226354"/>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A2170CC-879C-4734-B62D-ADAA60563F08}">
      <dsp:nvSpPr>
        <dsp:cNvPr id="0" name=""/>
        <dsp:cNvSpPr/>
      </dsp:nvSpPr>
      <dsp:spPr>
        <a:xfrm>
          <a:off x="2098" y="2337802"/>
          <a:ext cx="5173816" cy="1293454"/>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sv-SE" sz="2300" b="0" i="0" kern="1200" dirty="0" smtClean="0">
              <a:solidFill>
                <a:srgbClr val="000000"/>
              </a:solidFill>
            </a:rPr>
            <a:t>= Resultatet av förvärvskällan för näringsverksamhet </a:t>
          </a:r>
        </a:p>
      </dsp:txBody>
      <dsp:txXfrm>
        <a:off x="39982" y="2375686"/>
        <a:ext cx="5098048" cy="1217686"/>
      </dsp:txXfrm>
    </dsp:sp>
    <dsp:sp modelId="{BDFC14FB-B755-499B-8E26-B532D7D6B698}">
      <dsp:nvSpPr>
        <dsp:cNvPr id="0" name=""/>
        <dsp:cNvSpPr/>
      </dsp:nvSpPr>
      <dsp:spPr>
        <a:xfrm rot="5286957">
          <a:off x="2615381" y="3673150"/>
          <a:ext cx="0" cy="226354"/>
        </a:xfrm>
        <a:prstGeom prst="rightArrow">
          <a:avLst>
            <a:gd name="adj1" fmla="val 66700"/>
            <a:gd name="adj2" fmla="val 50000"/>
          </a:avLst>
        </a:prstGeom>
        <a:noFill/>
        <a:ln>
          <a:noFill/>
        </a:ln>
        <a:effectLst/>
      </dsp:spPr>
      <dsp:style>
        <a:lnRef idx="0">
          <a:scrgbClr r="0" g="0" b="0"/>
        </a:lnRef>
        <a:fillRef idx="1">
          <a:scrgbClr r="0" g="0" b="0"/>
        </a:fillRef>
        <a:effectRef idx="0">
          <a:scrgbClr r="0" g="0" b="0"/>
        </a:effectRef>
        <a:fontRef idx="minor">
          <a:schemeClr val="lt1"/>
        </a:fontRef>
      </dsp:style>
    </dsp:sp>
    <dsp:sp modelId="{800EA4A7-AEA9-42F2-9667-A533358C51F0}">
      <dsp:nvSpPr>
        <dsp:cNvPr id="0" name=""/>
        <dsp:cNvSpPr/>
      </dsp:nvSpPr>
      <dsp:spPr>
        <a:xfrm>
          <a:off x="36452" y="3715166"/>
          <a:ext cx="5173816" cy="627467"/>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sv-SE" sz="3000" b="0" i="0" kern="1200" dirty="0" smtClean="0">
              <a:solidFill>
                <a:srgbClr val="000000"/>
              </a:solidFill>
            </a:rPr>
            <a:t>- </a:t>
          </a:r>
          <a:r>
            <a:rPr lang="sv-SE" sz="2300" b="0" i="0" kern="1200" dirty="0" smtClean="0">
              <a:solidFill>
                <a:srgbClr val="000000"/>
              </a:solidFill>
            </a:rPr>
            <a:t>förluster från föregående år</a:t>
          </a:r>
        </a:p>
      </dsp:txBody>
      <dsp:txXfrm>
        <a:off x="54830" y="3733544"/>
        <a:ext cx="5137060" cy="590711"/>
      </dsp:txXfrm>
    </dsp:sp>
    <dsp:sp modelId="{2173D7CC-5291-43F0-977A-D126FFFCB53C}">
      <dsp:nvSpPr>
        <dsp:cNvPr id="0" name=""/>
        <dsp:cNvSpPr/>
      </dsp:nvSpPr>
      <dsp:spPr>
        <a:xfrm>
          <a:off x="5900249" y="216343"/>
          <a:ext cx="5173816" cy="1728766"/>
        </a:xfrm>
        <a:prstGeom prst="roundRect">
          <a:avLst>
            <a:gd name="adj" fmla="val 10000"/>
          </a:avLst>
        </a:prstGeom>
        <a:solidFill>
          <a:schemeClr val="accent1">
            <a:lumMod val="7500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l" defTabSz="1022350">
            <a:lnSpc>
              <a:spcPct val="90000"/>
            </a:lnSpc>
            <a:spcBef>
              <a:spcPct val="0"/>
            </a:spcBef>
            <a:spcAft>
              <a:spcPct val="35000"/>
            </a:spcAft>
          </a:pPr>
          <a:r>
            <a:rPr lang="sv-SE" sz="2300" b="0" i="0" kern="1200" dirty="0" smtClean="0">
              <a:solidFill>
                <a:srgbClr val="FFFFFF"/>
              </a:solidFill>
            </a:rPr>
            <a:t>Skattepliktiga intäkter </a:t>
          </a:r>
          <a:r>
            <a:rPr lang="sv-SE" sz="3000" b="0" i="0" kern="1200" dirty="0" smtClean="0">
              <a:solidFill>
                <a:srgbClr val="FFC000"/>
              </a:solidFill>
            </a:rPr>
            <a:t> </a:t>
          </a:r>
          <a:r>
            <a:rPr lang="sv-SE" sz="3000" b="1" i="0" kern="1200" baseline="0" dirty="0" smtClean="0">
              <a:solidFill>
                <a:schemeClr val="accent2"/>
              </a:solidFill>
            </a:rPr>
            <a:t>&lt;</a:t>
          </a:r>
          <a:r>
            <a:rPr lang="sv-SE" sz="2300" b="0" i="0" kern="1200" dirty="0" smtClean="0">
              <a:solidFill>
                <a:srgbClr val="FFFFFF"/>
              </a:solidFill>
            </a:rPr>
            <a:t> avdragsgilla utgifter och avskrivningar </a:t>
          </a:r>
          <a:r>
            <a:rPr lang="sv-SE" b="0" i="0" kern="1200" dirty="0" smtClean="0"/>
            <a:t> </a:t>
          </a:r>
        </a:p>
      </dsp:txBody>
      <dsp:txXfrm>
        <a:off x="5950883" y="266977"/>
        <a:ext cx="5072548" cy="1627498"/>
      </dsp:txXfrm>
    </dsp:sp>
    <dsp:sp modelId="{88EA2173-0617-453F-91E5-57ADB12D277B}">
      <dsp:nvSpPr>
        <dsp:cNvPr id="0" name=""/>
        <dsp:cNvSpPr/>
      </dsp:nvSpPr>
      <dsp:spPr>
        <a:xfrm rot="5400000">
          <a:off x="8373980" y="2058287"/>
          <a:ext cx="226354" cy="226354"/>
        </a:xfrm>
        <a:prstGeom prst="rightArrow">
          <a:avLst>
            <a:gd name="adj1" fmla="val 667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E3E0F56-564E-4ADE-BD60-7AA8699AFF33}">
      <dsp:nvSpPr>
        <dsp:cNvPr id="0" name=""/>
        <dsp:cNvSpPr/>
      </dsp:nvSpPr>
      <dsp:spPr>
        <a:xfrm>
          <a:off x="5900249" y="2397819"/>
          <a:ext cx="5173816" cy="2786436"/>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sv-SE" sz="2300" b="0" i="0" kern="1200" dirty="0" smtClean="0">
              <a:solidFill>
                <a:srgbClr val="000000"/>
              </a:solidFill>
            </a:rPr>
            <a:t>= Förlust som ska fastställas i förvärvskällan för näringsverksamhet </a:t>
          </a:r>
          <a:r>
            <a:rPr lang="sv-SE" b="0" i="0" kern="1200" dirty="0" smtClean="0"/>
            <a:t> </a:t>
          </a:r>
        </a:p>
        <a:p>
          <a:pPr lvl="0" algn="ctr" defTabSz="1022350">
            <a:lnSpc>
              <a:spcPct val="90000"/>
            </a:lnSpc>
            <a:spcBef>
              <a:spcPct val="0"/>
            </a:spcBef>
            <a:spcAft>
              <a:spcPct val="35000"/>
            </a:spcAft>
          </a:pPr>
          <a:endParaRPr lang="sv-SE" b="0" i="0" kern="1200" dirty="0" smtClean="0"/>
        </a:p>
      </dsp:txBody>
      <dsp:txXfrm>
        <a:off x="5981861" y="2479431"/>
        <a:ext cx="5010592" cy="262321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sz="80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28758622-11CD-4778-A0E0-304E94DE8553}" type="datetimeFigureOut">
              <a:rPr lang="en-GB" sz="800" smtClean="0"/>
              <a:t>11/10/2017</a:t>
            </a:fld>
            <a:endParaRPr lang="en-GB" sz="800"/>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sz="800"/>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3D5FDB31-10C7-4D6C-96E2-36394A4847F2}" type="slidenum">
              <a:rPr lang="en-GB" sz="800" smtClean="0"/>
              <a:t>‹#›</a:t>
            </a:fld>
            <a:endParaRPr lang="en-GB" sz="800"/>
          </a:p>
        </p:txBody>
      </p:sp>
    </p:spTree>
    <p:extLst>
      <p:ext uri="{BB962C8B-B14F-4D97-AF65-F5344CB8AC3E}">
        <p14:creationId xmlns:p14="http://schemas.microsoft.com/office/powerpoint/2010/main" val="2315033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8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800"/>
            </a:lvl1pPr>
          </a:lstStyle>
          <a:p>
            <a:fld id="{87CC1B8C-6899-405B-94D6-1C512023955B}" type="datetimeFigureOut">
              <a:rPr lang="en-GB" smtClean="0"/>
              <a:pPr/>
              <a:t>11/10/2017</a:t>
            </a:fld>
            <a:endParaRPr lang="en-GB"/>
          </a:p>
        </p:txBody>
      </p:sp>
      <p:sp>
        <p:nvSpPr>
          <p:cNvPr id="4" name="Slide Image Placeholder 3"/>
          <p:cNvSpPr>
            <a:spLocks noGrp="1" noRot="1" noChangeAspect="1"/>
          </p:cNvSpPr>
          <p:nvPr>
            <p:ph type="sldImg" idx="2"/>
          </p:nvPr>
        </p:nvSpPr>
        <p:spPr>
          <a:xfrm>
            <a:off x="428625" y="935038"/>
            <a:ext cx="5940425" cy="3341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8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800"/>
            </a:lvl1pPr>
          </a:lstStyle>
          <a:p>
            <a:fld id="{248DCB88-824E-4CE8-81C9-5F4E91378AA5}" type="slidenum">
              <a:rPr lang="en-GB" smtClean="0"/>
              <a:pPr/>
              <a:t>‹#›</a:t>
            </a:fld>
            <a:endParaRPr lang="en-GB"/>
          </a:p>
        </p:txBody>
      </p:sp>
    </p:spTree>
    <p:extLst>
      <p:ext uri="{BB962C8B-B14F-4D97-AF65-F5344CB8AC3E}">
        <p14:creationId xmlns:p14="http://schemas.microsoft.com/office/powerpoint/2010/main" val="2575711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EFC09712-B701-4B7D-ABDF-D427147041CD}" type="slidenum">
              <a:rPr lang="fi-FI" smtClean="0"/>
              <a:pPr>
                <a:defRPr/>
              </a:pPr>
              <a:t>2</a:t>
            </a:fld>
            <a:endParaRPr lang="fi-FI" dirty="0"/>
          </a:p>
        </p:txBody>
      </p:sp>
    </p:spTree>
    <p:extLst>
      <p:ext uri="{BB962C8B-B14F-4D97-AF65-F5344CB8AC3E}">
        <p14:creationId xmlns:p14="http://schemas.microsoft.com/office/powerpoint/2010/main" val="61053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a:bodyPr>
          <a:lstStyle/>
          <a:p>
            <a:r>
              <a:rPr lang="sv-SE" sz="1000" b="0" i="0" dirty="0" smtClean="0">
                <a:solidFill>
                  <a:srgbClr val="000000"/>
                </a:solidFill>
                <a:latin typeface="Arial" pitchFamily="18" charset="0"/>
              </a:rPr>
              <a:t>På bilden finns ett schema som beskriver hur den fördelningsbara företagsinkomsten i förvärvskällan för ett kommanditbolags näringsverksamhet räknas ut och hur den fördelas för att beskattas om inkomst hos bolagsmännen. </a:t>
            </a:r>
          </a:p>
          <a:p>
            <a:endParaRPr lang="fi-FI" sz="1000" dirty="0" smtClean="0">
              <a:latin typeface="Arial" pitchFamily="34" charset="0"/>
              <a:cs typeface="Arial" pitchFamily="34" charset="0"/>
            </a:endParaRPr>
          </a:p>
          <a:p>
            <a:r>
              <a:rPr lang="sv-SE" sz="1000" b="1" i="0" dirty="0" smtClean="0">
                <a:solidFill>
                  <a:srgbClr val="000000"/>
                </a:solidFill>
                <a:latin typeface="Arial" pitchFamily="18" charset="0"/>
              </a:rPr>
              <a:t>Exempel</a:t>
            </a:r>
          </a:p>
          <a:p>
            <a:r>
              <a:rPr lang="sv-SE" sz="1000" b="0" i="0" dirty="0" smtClean="0">
                <a:solidFill>
                  <a:srgbClr val="000000"/>
                </a:solidFill>
                <a:latin typeface="Arial" pitchFamily="18" charset="0"/>
              </a:rPr>
              <a:t>I kommanditbolaget X är A den ansvariga bolagsmannen och B den tysta bolagsmannen. Den kapitalinsats som B har investerat i bolaget är 20 000 euro.  Som vinstandel har fastställts en ränta på 5 %. Den ansvariga bolagsmannens andel av kommanditbolagets förmögenhet är 1/1.</a:t>
            </a:r>
          </a:p>
          <a:p>
            <a:endParaRPr lang="fi-FI" sz="1000" baseline="0" dirty="0" smtClean="0">
              <a:latin typeface="Arial" pitchFamily="34" charset="0"/>
              <a:cs typeface="Arial" pitchFamily="34" charset="0"/>
            </a:endParaRPr>
          </a:p>
          <a:p>
            <a:r>
              <a:rPr lang="sv-SE" sz="1000" b="0" i="0" dirty="0" smtClean="0">
                <a:solidFill>
                  <a:srgbClr val="000000"/>
                </a:solidFill>
                <a:latin typeface="Arial" pitchFamily="18" charset="0"/>
              </a:rPr>
              <a:t>Den fördelningsbara inkomsten i förvärvskällan för det kommanditbolagets näringsverksamhet är 40 000 euro. Bolagets nettoförmögenhet som föregående år hörde till bolagets näringsverksamhet är 80 000 euro.</a:t>
            </a:r>
          </a:p>
          <a:p>
            <a:endParaRPr lang="fi-FI" sz="1000" baseline="0" dirty="0" smtClean="0">
              <a:latin typeface="Arial" pitchFamily="34" charset="0"/>
              <a:cs typeface="Arial" pitchFamily="34" charset="0"/>
            </a:endParaRPr>
          </a:p>
          <a:p>
            <a:r>
              <a:rPr lang="sv-SE" sz="1000" b="0" i="0" dirty="0" smtClean="0">
                <a:solidFill>
                  <a:srgbClr val="000000"/>
                </a:solidFill>
                <a:latin typeface="Arial" pitchFamily="18" charset="0"/>
              </a:rPr>
              <a:t>Den tysta bolagsmannens andel av nettoförmögenheten i kommanditbolagets näringsverksamhet är 20 000 euro (beloppet på den insats som han har investerat i bolaget). B:s andel av resultatet av förvärvskällan för bolagets näringsverksamhet är 1 000 euro (5 % x 20 000 euro). Detta utgör i sin helhet kapitalinkomst.</a:t>
            </a:r>
          </a:p>
          <a:p>
            <a:endParaRPr lang="fi-FI" sz="1000" baseline="0" dirty="0" smtClean="0">
              <a:latin typeface="Arial" pitchFamily="34" charset="0"/>
              <a:cs typeface="Arial" pitchFamily="34" charset="0"/>
            </a:endParaRPr>
          </a:p>
          <a:p>
            <a:r>
              <a:rPr lang="sv-SE" sz="1000" b="0" i="0" dirty="0" smtClean="0">
                <a:solidFill>
                  <a:srgbClr val="000000"/>
                </a:solidFill>
                <a:latin typeface="Arial" pitchFamily="18" charset="0"/>
              </a:rPr>
              <a:t>Den ansvariga bolagsmannens A andel av nettoförmögenheten i kommanditbolagets näringsverksamhet är 60 000 euro (80 000 euro - 20 000 euro). A:s andel av resultatet av förvärvskällan för bolagets näringsverksamhet är 39 000 euro (40 000 euro - 1 000 euro). Av beloppet utgör 12 000 euro kapitalinkomst (20 % x 60 000 euro) och resten utgör förvärvsinkomst dvs. 27 000 euro (39 000 euro - 12 000 euro).</a:t>
            </a:r>
          </a:p>
          <a:p>
            <a:endParaRPr lang="fi-FI" sz="1100" dirty="0" smtClean="0">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11</a:t>
            </a:fld>
            <a:endParaRPr lang="fi-FI"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fontScale="70000" lnSpcReduction="20000"/>
          </a:bodyPr>
          <a:lstStyle/>
          <a:p>
            <a:r>
              <a:rPr lang="sv-SE" sz="1000" b="0" i="0" dirty="0" smtClean="0">
                <a:solidFill>
                  <a:srgbClr val="000000"/>
                </a:solidFill>
                <a:latin typeface="Arial" pitchFamily="18" charset="0"/>
              </a:rPr>
              <a:t>Bolagsmannens </a:t>
            </a:r>
            <a:r>
              <a:rPr lang="sv-SE" sz="1000" b="1" i="0" dirty="0" smtClean="0">
                <a:solidFill>
                  <a:srgbClr val="000000"/>
                </a:solidFill>
                <a:latin typeface="Arial" pitchFamily="18" charset="0"/>
              </a:rPr>
              <a:t>vinstandel och pengar som har tagits ut via ett privat konto </a:t>
            </a:r>
            <a:r>
              <a:rPr lang="sv-SE" sz="1000" b="0" i="0" dirty="0" smtClean="0">
                <a:solidFill>
                  <a:srgbClr val="000000"/>
                </a:solidFill>
                <a:latin typeface="Arial" pitchFamily="18" charset="0"/>
              </a:rPr>
              <a:t>utgör inte beskattningsbar inkomst för bolagsmannen. På ett motsvarande sätt kan de inte dras av i beskattningen av det öppna bolaget och kommanditbolaget. </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Man kan betala ut lön till en bolagsman som arbetar i ett öppet bolag eller kommanditbolag. Lön som har betalats ut utgör beskattningsbar inkomst för bolagsmannen och avdragbar utgift i bolagets beskattning. </a:t>
            </a:r>
          </a:p>
          <a:p>
            <a:r>
              <a:rPr lang="sv-SE" sz="1000" b="0" i="0" dirty="0" smtClean="0">
                <a:solidFill>
                  <a:srgbClr val="000000"/>
                </a:solidFill>
                <a:latin typeface="Arial" pitchFamily="18" charset="0"/>
              </a:rPr>
              <a:t>I stället för eller förutom penninglönen kan man till bolagsmannen </a:t>
            </a:r>
            <a:r>
              <a:rPr lang="sv-SE" sz="1000" b="1" i="0" dirty="0" smtClean="0">
                <a:solidFill>
                  <a:srgbClr val="000000"/>
                </a:solidFill>
                <a:latin typeface="Arial" pitchFamily="18" charset="0"/>
              </a:rPr>
              <a:t>också ge naturaförmåner</a:t>
            </a:r>
            <a:r>
              <a:rPr lang="sv-SE" sz="1000" b="0" i="0" dirty="0" smtClean="0">
                <a:solidFill>
                  <a:srgbClr val="000000"/>
                </a:solidFill>
                <a:latin typeface="Arial" pitchFamily="18" charset="0"/>
              </a:rPr>
              <a:t> (t.ex. bil-, bostads- och kostförmån). I bolagsmannens beskattning räknas för naturaförmåner ett värde enligt Skatteförvaltningens beslut om naturaförmåner. Bolaget får dra av kostnader som orsakas av förmånen. Naturaförmån eller annan förmån kan beskattas som bolagsmannens lön endast om förmånen har bokförts i bolagets lönebokföring och den antecknas som naturaförmån också på årsanmälan och på bolagsmannens lönebesked. Annars betraktas förmånen som vinstandel som getts på basis av ställningen som bolagsman och därmed kan bolaget inte dra av utgifter som orsakas av förmånen. </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På grund av arbetsresan kan man till bolagsmännen betala </a:t>
            </a:r>
            <a:r>
              <a:rPr lang="sv-SE" sz="1000" b="1" i="0" dirty="0" smtClean="0">
                <a:solidFill>
                  <a:srgbClr val="000000"/>
                </a:solidFill>
                <a:latin typeface="Arial" pitchFamily="18" charset="0"/>
              </a:rPr>
              <a:t>skattefria resekostnadsersättningar</a:t>
            </a:r>
            <a:r>
              <a:rPr lang="sv-SE" sz="1000" b="0" i="0" dirty="0" smtClean="0">
                <a:solidFill>
                  <a:srgbClr val="000000"/>
                </a:solidFill>
                <a:latin typeface="Arial" pitchFamily="18" charset="0"/>
              </a:rPr>
              <a:t> enligt Skatteförvaltningens beslut, såsom kilometerersättningar och dagtraktamenten. Bolaget kan dra av dessa utgifter. </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En ansvarig bolagsman i ett öppet bolag eller kommanditbolag </a:t>
            </a:r>
            <a:r>
              <a:rPr lang="sv-SE" sz="1000" b="1" i="0" dirty="0" smtClean="0">
                <a:solidFill>
                  <a:srgbClr val="000000"/>
                </a:solidFill>
                <a:latin typeface="Arial" pitchFamily="18" charset="0"/>
              </a:rPr>
              <a:t>kan göra privatuttag från sammanslutningen</a:t>
            </a:r>
            <a:r>
              <a:rPr lang="sv-SE" sz="1000" b="0" i="0" dirty="0" smtClean="0">
                <a:solidFill>
                  <a:srgbClr val="000000"/>
                </a:solidFill>
                <a:latin typeface="Arial" pitchFamily="18" charset="0"/>
              </a:rPr>
              <a:t>. Om privatuttaget lyfts i pengar, medför det inga skattepåföljder. Om en ansvarig bolagsman tar ut från bolaget som privatuttag en fastighet eller ett värdepapper, anses som överlåtelsepris på den uttagna egendomen dess gängse värde i bolagets beskattning vid tidpunkten för privatuttaget. Om bolagsmannen tar ur annan egendom som privatuttag, t.ex. lös egendom, anses som överlåtelsepris egendomens ursprungliga anskaffningspris eller sannolika överlåtelsepris om det är mindre än anskaffningsutgiften. Som anskaffningspris på egendom som har tagits ut från bolaget anses i bolagsmannens beskattning samma belopp som är denna egendoms skattepliktiga överlåtelsepris i det öppna bolagets eller kommanditbolagets beskattning.</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Om bolagsmannen investerar egendom i det öppna bolaget eller kommanditbolaget, betraktas i bolagsmannens beskattning egendomens gängse värde som egendomens överlåtelsepris.  Samma belopp betraktas i sammanslutningens beskattning som egendomens anskaffningsutgift.</a:t>
            </a:r>
          </a:p>
          <a:p>
            <a:endParaRPr lang="fi-FI" sz="1000" dirty="0" smtClean="0">
              <a:latin typeface="Arial" pitchFamily="34" charset="0"/>
              <a:cs typeface="Arial" pitchFamily="34" charset="0"/>
            </a:endParaRPr>
          </a:p>
          <a:p>
            <a:r>
              <a:rPr lang="sv-SE" sz="1000" b="1" i="0" dirty="0" smtClean="0">
                <a:solidFill>
                  <a:srgbClr val="000000"/>
                </a:solidFill>
                <a:latin typeface="Arial" pitchFamily="18" charset="0"/>
              </a:rPr>
              <a:t>Exempel</a:t>
            </a:r>
          </a:p>
          <a:p>
            <a:r>
              <a:rPr lang="sv-SE" sz="1000" b="0" i="0" dirty="0" smtClean="0">
                <a:solidFill>
                  <a:srgbClr val="000000"/>
                </a:solidFill>
                <a:latin typeface="Arial" pitchFamily="18" charset="0"/>
              </a:rPr>
              <a:t>C och D är bolagsmän i det öppna bolaget Y. I bolagets bokföring har båda bolagsmän ett eget privatkonto, där penningrörelsen mellan bolaget och bolagsmannen uppföljs.</a:t>
            </a:r>
          </a:p>
          <a:p>
            <a:r>
              <a:rPr lang="sv-SE" sz="1000" b="0" i="0" dirty="0" smtClean="0">
                <a:solidFill>
                  <a:srgbClr val="000000"/>
                </a:solidFill>
                <a:latin typeface="Arial" pitchFamily="18" charset="0"/>
              </a:rPr>
              <a:t>När bolagsmannen C tar ut 800 euro från bolaget (tar ut 800 euro från bolagets konto), bokförs det i bolagets bokföring enligt följande: per bolagsman C:s privata konto an bolagets bankkonto. </a:t>
            </a:r>
          </a:p>
          <a:p>
            <a:endParaRPr lang="fi-FI" sz="1000" baseline="0" dirty="0" smtClean="0">
              <a:latin typeface="Arial" pitchFamily="34" charset="0"/>
              <a:cs typeface="Arial" pitchFamily="34" charset="0"/>
            </a:endParaRPr>
          </a:p>
          <a:p>
            <a:r>
              <a:rPr lang="sv-SE" sz="1000" b="0" i="0" dirty="0" smtClean="0">
                <a:solidFill>
                  <a:srgbClr val="000000"/>
                </a:solidFill>
                <a:latin typeface="Arial" pitchFamily="18" charset="0"/>
              </a:rPr>
              <a:t>När den ansvariga bolagsmannen i kommanditbolaget X tar ut från bolaget i sitt privata bruk varor som ska säljas, bokförs varornas anskaffningsutgift som utgiftsöverföring i privathushåll: per bolagsman A:s privata konto an Köp.</a:t>
            </a:r>
          </a:p>
          <a:p>
            <a:endParaRPr lang="fi-FI" sz="1000" baseline="0" dirty="0" smtClean="0">
              <a:latin typeface="Arial" pitchFamily="34" charset="0"/>
              <a:cs typeface="Arial" pitchFamily="34" charset="0"/>
            </a:endParaRPr>
          </a:p>
          <a:p>
            <a:r>
              <a:rPr lang="sv-SE" sz="1000" b="1" i="0" dirty="0" smtClean="0">
                <a:solidFill>
                  <a:srgbClr val="000000"/>
                </a:solidFill>
                <a:latin typeface="Arial" pitchFamily="18" charset="0"/>
              </a:rPr>
              <a:t>Andra rättshandlingar mellan näringssammanslutningen och dess bolagsman </a:t>
            </a:r>
          </a:p>
          <a:p>
            <a:r>
              <a:rPr lang="sv-SE" sz="1000" b="0" i="0" dirty="0" smtClean="0">
                <a:solidFill>
                  <a:srgbClr val="000000"/>
                </a:solidFill>
                <a:latin typeface="Arial" pitchFamily="18" charset="0"/>
              </a:rPr>
              <a:t>Bolagsmannen kan hyra ut till sitt bolag t.ex. som affärslokal en fastighet eller lägenhet som han äger.  Han kan ta ut hyra av lokaliteter. Hyran kan dras av från bolagets inkomst, men avdragets maximibelopp är det belopp som motsvarar hyran till marknadspris. Om hyran som bolaget betalar är större än gängse hyra, betraktas den överstigande andelen som vinstutdelning som bolaget inte kan dra av. </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Bolagsmannen kan sälja sin egendom till bolaget och tvärtom. </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Bolagsmannen kan ge lån till bolaget och bolaget kan ge lån till bolagsmannen. </a:t>
            </a:r>
            <a:endParaRPr lang="fi-FI" sz="1000" dirty="0">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12</a:t>
            </a:fld>
            <a:endParaRPr lang="fi-FI"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a:bodyPr>
          <a:lstStyle/>
          <a:p>
            <a:r>
              <a:rPr lang="sv-SE" sz="1000" b="0" i="0" dirty="0" smtClean="0">
                <a:solidFill>
                  <a:srgbClr val="000000"/>
                </a:solidFill>
                <a:latin typeface="Arial" pitchFamily="18" charset="0"/>
              </a:rPr>
              <a:t>Ett öppet bolags och kommanditbolags inkomst definieras enligt förvärvskällor. Ett öppet bolag och kommanditbolag kan ha verksamhet som i beskattningen hör till tre olika förvärvskällor.</a:t>
            </a:r>
          </a:p>
          <a:p>
            <a:endParaRPr lang="fi-FI" sz="1000" baseline="0" dirty="0" smtClean="0">
              <a:latin typeface="Arial" pitchFamily="34" charset="0"/>
              <a:cs typeface="Arial" pitchFamily="34" charset="0"/>
            </a:endParaRPr>
          </a:p>
          <a:p>
            <a:r>
              <a:rPr lang="sv-SE" sz="1000" b="0" i="0" dirty="0" smtClean="0">
                <a:solidFill>
                  <a:srgbClr val="000000"/>
                </a:solidFill>
                <a:latin typeface="Arial" pitchFamily="18" charset="0"/>
              </a:rPr>
              <a:t>Indelningen i förvärvskällor har inverkan bl.a. på valet av den skattelag enligt vilken den beskattningsbara inkomsten räknas ut. Om den verksamhet som sammanslutningen bedriver är näringsverksamhet, tillämpas på uträkningen bestämmelserna i näringsskattelagen (lag om beskattning av inkomst av näringsverksamhet, NärSkL). Det beskattningsbara resultatet av jordbruk uträknas däremot enligt inkomstskattelagen för gårdsbruk (GårdsSkL). Personlig förvärvskälla beskattas enligt inkomstskattelagen (ISkL). </a:t>
            </a:r>
          </a:p>
          <a:p>
            <a:endParaRPr lang="fi-FI" sz="1000" dirty="0" smtClean="0">
              <a:latin typeface="Arial" pitchFamily="34" charset="0"/>
              <a:cs typeface="Arial" pitchFamily="34" charset="0"/>
            </a:endParaRPr>
          </a:p>
          <a:p>
            <a:pPr marL="0" marR="0" lvl="1" indent="0" defTabSz="914400" latinLnBrk="0">
              <a:lnSpc>
                <a:spcPct val="100000"/>
              </a:lnSpc>
              <a:buClrTx/>
              <a:buSzTx/>
              <a:buFontTx/>
              <a:buNone/>
              <a:tabLst/>
              <a:defRPr/>
            </a:pPr>
            <a:r>
              <a:rPr lang="sv-SE" sz="1000" b="0" i="0" dirty="0" smtClean="0">
                <a:solidFill>
                  <a:srgbClr val="000000"/>
                </a:solidFill>
                <a:latin typeface="Arial" pitchFamily="18" charset="0"/>
              </a:rPr>
              <a:t>Resultatet av varje förvärvskälla utgörs av skillnaden mellan intäkterna och förslusterna i förvärvskällan.  Om förvärvskällans intäkter är större än förvärvskällans kostnader, bildas förvärvskällans positiva resultat.  Om förvärvskällans intäkter är mindre än kostnader, bildas förvärvskällans förlust. En förvärvskällas kostnader kan inte dras av från en annan förvärvskällas inkomster och en förvärvskällas förlust kan inte dras av från en annan förvärvskällas vinst. </a:t>
            </a:r>
          </a:p>
          <a:p>
            <a:pPr marL="0" marR="0" lvl="1" indent="0" defTabSz="914400" latinLnBrk="0">
              <a:lnSpc>
                <a:spcPct val="100000"/>
              </a:lnSpc>
              <a:buClrTx/>
              <a:buSzTx/>
              <a:buFontTx/>
              <a:buNone/>
              <a:tabLst/>
              <a:defRPr/>
            </a:pPr>
            <a:r>
              <a:rPr lang="sv-SE" sz="1000" b="0" i="0" dirty="0" smtClean="0">
                <a:solidFill>
                  <a:srgbClr val="000000"/>
                </a:solidFill>
                <a:latin typeface="Arial" pitchFamily="18" charset="0"/>
              </a:rPr>
              <a:t>Förlust i respektive förvärvskälla fastställs separat, och förlusten får dras av från samma förvärvskällas resultat under de följande tio skatteåren. </a:t>
            </a:r>
          </a:p>
          <a:p>
            <a:endParaRPr lang="fi-FI" sz="1000" dirty="0" smtClean="0">
              <a:latin typeface="Arial" pitchFamily="34" charset="0"/>
              <a:cs typeface="Arial" pitchFamily="34" charset="0"/>
            </a:endParaRPr>
          </a:p>
          <a:p>
            <a:pPr marL="0" lvl="1">
              <a:defRPr/>
            </a:pPr>
            <a:r>
              <a:rPr lang="sv-SE" sz="1000" b="0" i="0" dirty="0" smtClean="0">
                <a:solidFill>
                  <a:srgbClr val="000000"/>
                </a:solidFill>
                <a:latin typeface="Arial" pitchFamily="18" charset="0"/>
              </a:rPr>
              <a:t>En personlig förvärvskälla i ett öppet bolag och kommanditbolag bildas vanligtvis t.ex. av hyresinkomst från en fastighet eller lägenhet som inte tillhör näringsverksamheten</a:t>
            </a:r>
            <a:r>
              <a:rPr lang="sv-SE" sz="1000" b="0" i="0" dirty="0" smtClean="0">
                <a:solidFill>
                  <a:srgbClr val="D58B00"/>
                </a:solidFill>
                <a:latin typeface="Arial" pitchFamily="18" charset="0"/>
              </a:rPr>
              <a:t>.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fi-FI" dirty="0" smtClean="0"/>
          </a:p>
          <a:p>
            <a:pPr marL="0" marR="0" lvl="1" indent="0" algn="l" defTabSz="914400" rtl="0" eaLnBrk="0" fontAlgn="base" latinLnBrk="0" hangingPunct="0">
              <a:lnSpc>
                <a:spcPct val="100000"/>
              </a:lnSpc>
              <a:spcBef>
                <a:spcPct val="30000"/>
              </a:spcBef>
              <a:spcAft>
                <a:spcPct val="0"/>
              </a:spcAft>
              <a:buClrTx/>
              <a:buSzTx/>
              <a:buFontTx/>
              <a:buNone/>
              <a:tabLst/>
              <a:defRPr/>
            </a:pPr>
            <a:endParaRPr lang="fi-FI" dirty="0" smtClean="0"/>
          </a:p>
          <a:p>
            <a:pPr marL="0" marR="0" lvl="1" indent="0" algn="l" defTabSz="914400" rtl="0" eaLnBrk="0" fontAlgn="base" latinLnBrk="0" hangingPunct="0">
              <a:lnSpc>
                <a:spcPct val="100000"/>
              </a:lnSpc>
              <a:spcBef>
                <a:spcPct val="30000"/>
              </a:spcBef>
              <a:spcAft>
                <a:spcPct val="0"/>
              </a:spcAft>
              <a:buClrTx/>
              <a:buSzTx/>
              <a:buFontTx/>
              <a:buNone/>
              <a:tabLst/>
              <a:defRPr/>
            </a:pPr>
            <a:endParaRPr lang="fi-FI" dirty="0" smtClean="0"/>
          </a:p>
          <a:p>
            <a:endParaRPr lang="fi-FI" dirty="0"/>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3</a:t>
            </a:fld>
            <a:endParaRPr lang="fi-FI"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a:xfrm>
            <a:off x="518517" y="4715153"/>
            <a:ext cx="5599391" cy="4640654"/>
          </a:xfrm>
        </p:spPr>
        <p:txBody>
          <a:bodyPr>
            <a:normAutofit fontScale="25000" lnSpcReduction="2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sv-SE" sz="3200" b="0" i="0" dirty="0" smtClean="0">
                <a:solidFill>
                  <a:srgbClr val="000000"/>
                </a:solidFill>
                <a:latin typeface="Arial" pitchFamily="18" charset="0"/>
              </a:rPr>
              <a:t>Öppna bolag och kommanditbolag är inte separata skattskyldiga utan s.k. redovisningsenheter, vars inkomster i olika förvärvskällor fördelas och beskattas som bolagsmännens inkomst. Inkomstbeskattningen av öppna bolag och kommanditbolag verkställs i två faser: först </a:t>
            </a:r>
            <a:r>
              <a:rPr lang="sv-SE" sz="3200" b="1" i="0" dirty="0" smtClean="0">
                <a:solidFill>
                  <a:srgbClr val="000000"/>
                </a:solidFill>
                <a:latin typeface="Arial" pitchFamily="18" charset="0"/>
              </a:rPr>
              <a:t>uträknas resultaten i sammanslutningens förvärvskälla,</a:t>
            </a:r>
            <a:r>
              <a:rPr lang="sv-SE" sz="3200" b="0" i="0" dirty="0" smtClean="0">
                <a:solidFill>
                  <a:srgbClr val="000000"/>
                </a:solidFill>
                <a:latin typeface="Arial" pitchFamily="18" charset="0"/>
              </a:rPr>
              <a:t> och efter det fördelas resultatet av varje förvärvskälla lika mellan bolagsmännen och beskattas som deras inkomst.</a:t>
            </a:r>
          </a:p>
          <a:p>
            <a:endParaRPr lang="fi-FI" sz="3200" baseline="0" dirty="0" smtClean="0">
              <a:latin typeface="Arial" pitchFamily="34" charset="0"/>
              <a:cs typeface="Arial" pitchFamily="34" charset="0"/>
            </a:endParaRPr>
          </a:p>
          <a:p>
            <a:r>
              <a:rPr lang="sv-SE" sz="3200" b="0" i="0" dirty="0" smtClean="0">
                <a:solidFill>
                  <a:srgbClr val="000000"/>
                </a:solidFill>
                <a:latin typeface="Arial" pitchFamily="18" charset="0"/>
              </a:rPr>
              <a:t>Resultatet av näringsverksamhetens förvärvskälla hos öppna bolag och kommanditbolag </a:t>
            </a:r>
            <a:r>
              <a:rPr lang="sv-SE" sz="3200" b="1" i="0" dirty="0" smtClean="0">
                <a:solidFill>
                  <a:srgbClr val="000000"/>
                </a:solidFill>
                <a:latin typeface="Arial" pitchFamily="18" charset="0"/>
              </a:rPr>
              <a:t>utgörs av skillnaden mellan de sammanräknade intäkterna och kostnaderna för verksamheten</a:t>
            </a:r>
            <a:r>
              <a:rPr lang="sv-SE" sz="3200" b="0" i="0" dirty="0" smtClean="0">
                <a:solidFill>
                  <a:srgbClr val="000000"/>
                </a:solidFill>
                <a:latin typeface="Arial" pitchFamily="18" charset="0"/>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fi-FI" sz="3200" dirty="0" smtClean="0">
              <a:latin typeface="Arial" pitchFamily="34" charset="0"/>
              <a:cs typeface="Arial" pitchFamily="34" charset="0"/>
            </a:endParaRPr>
          </a:p>
          <a:p>
            <a:pPr>
              <a:defRPr/>
            </a:pPr>
            <a:r>
              <a:rPr lang="sv-SE" sz="3200" b="0" i="0" dirty="0" smtClean="0">
                <a:solidFill>
                  <a:srgbClr val="000000"/>
                </a:solidFill>
                <a:latin typeface="Arial" pitchFamily="18" charset="0"/>
              </a:rPr>
              <a:t>Om förvärvskällans resultat visar en vinst, dras förvärvskällans fastställda förluster från tidigare år av från resultatet. Den del av förvärvskällans resultat som efter avdraget av förlusterna återstår fördelas för att beskattas hos bolagsmännen. Bolagsmännens andel av det resultat av förvärvskällan som ska fördelas kallas bolagsmannens inkomstandel.</a:t>
            </a:r>
          </a:p>
          <a:p>
            <a:endParaRPr lang="fi-FI" sz="3200" dirty="0" smtClean="0">
              <a:latin typeface="Arial" pitchFamily="34" charset="0"/>
              <a:cs typeface="Arial" pitchFamily="34" charset="0"/>
            </a:endParaRPr>
          </a:p>
          <a:p>
            <a:r>
              <a:rPr lang="sv-SE" sz="3200" b="0" i="0" dirty="0" smtClean="0">
                <a:solidFill>
                  <a:srgbClr val="000000"/>
                </a:solidFill>
                <a:latin typeface="Arial" pitchFamily="18" charset="0"/>
              </a:rPr>
              <a:t>Om intäkterna är mindre än kostnaderna, bildas förvärvskällans förlust. Om resultatet av en förvärvskälla visar en förlust, fastställs förlusten som den aktuella förvärvskällans förlust.  Ett öppet bolags och ett kommanditbolags förlust kan i beskattningen inte överföras till en bolagsman.</a:t>
            </a:r>
          </a:p>
          <a:p>
            <a:endParaRPr lang="fi-FI" sz="3200" dirty="0" smtClean="0">
              <a:latin typeface="Arial" pitchFamily="34" charset="0"/>
              <a:cs typeface="Arial" pitchFamily="34" charset="0"/>
            </a:endParaRPr>
          </a:p>
          <a:p>
            <a:r>
              <a:rPr lang="sv-SE" sz="3200" b="0" i="0" dirty="0" smtClean="0">
                <a:solidFill>
                  <a:srgbClr val="000000"/>
                </a:solidFill>
                <a:latin typeface="Arial" pitchFamily="18" charset="0"/>
              </a:rPr>
              <a:t>De skattepliktiga intäkterna av näringsverksamheten omfattar </a:t>
            </a:r>
            <a:r>
              <a:rPr lang="sv-SE" sz="3200" b="1" i="0" dirty="0" smtClean="0">
                <a:solidFill>
                  <a:srgbClr val="000000"/>
                </a:solidFill>
                <a:latin typeface="Arial" pitchFamily="18" charset="0"/>
              </a:rPr>
              <a:t>alla inkomster som i pengar eller i form av penningmässiga förmåner erhållits från näringsverksamheten</a:t>
            </a:r>
            <a:r>
              <a:rPr lang="sv-SE" sz="3200" b="0" i="0" dirty="0" smtClean="0">
                <a:solidFill>
                  <a:srgbClr val="000000"/>
                </a:solidFill>
                <a:latin typeface="Arial" pitchFamily="18" charset="0"/>
              </a:rPr>
              <a:t>. Inkomstposten är skattefri inkomst från förvärvskällan endast om den särskilt har reglerats som skattefri. Avdragbara kostnader i förvärvskällan är </a:t>
            </a:r>
            <a:r>
              <a:rPr lang="sv-SE" sz="3200" b="1" i="0" dirty="0" smtClean="0">
                <a:solidFill>
                  <a:srgbClr val="000000"/>
                </a:solidFill>
                <a:latin typeface="Arial" pitchFamily="18" charset="0"/>
              </a:rPr>
              <a:t>förvärvskällans alla utgifter som orsakats av förvärvandet och bevarandet av inkomsten</a:t>
            </a:r>
            <a:r>
              <a:rPr lang="sv-SE" sz="3200" b="0" i="0" dirty="0" smtClean="0">
                <a:solidFill>
                  <a:srgbClr val="000000"/>
                </a:solidFill>
                <a:latin typeface="Arial" pitchFamily="18" charset="0"/>
              </a:rPr>
              <a:t>. I beskattningen har vissa utgifters avdragbarhet dock begränsats.</a:t>
            </a:r>
          </a:p>
          <a:p>
            <a:endParaRPr lang="fi-FI" sz="3200" dirty="0" smtClean="0">
              <a:latin typeface="Arial" pitchFamily="34" charset="0"/>
              <a:cs typeface="Arial" pitchFamily="34" charset="0"/>
            </a:endParaRPr>
          </a:p>
          <a:p>
            <a:r>
              <a:rPr lang="sv-SE" sz="3200" b="1" i="0" dirty="0" smtClean="0">
                <a:solidFill>
                  <a:srgbClr val="000000"/>
                </a:solidFill>
                <a:latin typeface="Arial" pitchFamily="18" charset="0"/>
              </a:rPr>
              <a:t>En del av utgifterna kan bokföras som engångskostnad </a:t>
            </a:r>
            <a:r>
              <a:rPr lang="sv-SE" sz="3200" b="0" i="0" dirty="0" smtClean="0">
                <a:solidFill>
                  <a:srgbClr val="000000"/>
                </a:solidFill>
                <a:latin typeface="Arial" pitchFamily="18" charset="0"/>
              </a:rPr>
              <a:t>(som en så kallad årskostnad),</a:t>
            </a:r>
            <a:r>
              <a:rPr lang="sv-SE" sz="3200" b="1" i="0" dirty="0" smtClean="0">
                <a:solidFill>
                  <a:srgbClr val="000000"/>
                </a:solidFill>
                <a:latin typeface="Arial" pitchFamily="18" charset="0"/>
              </a:rPr>
              <a:t> medan en del av kostnaderna ska delas som en kostnad dvs. periodiseras</a:t>
            </a:r>
            <a:r>
              <a:rPr lang="sv-SE" sz="3200" b="0" i="0" dirty="0" smtClean="0">
                <a:solidFill>
                  <a:srgbClr val="000000"/>
                </a:solidFill>
                <a:latin typeface="Arial" pitchFamily="18" charset="0"/>
              </a:rPr>
              <a:t> </a:t>
            </a:r>
            <a:r>
              <a:rPr lang="sv-SE" sz="3200" b="1" i="0" dirty="0" smtClean="0">
                <a:solidFill>
                  <a:srgbClr val="000000"/>
                </a:solidFill>
                <a:latin typeface="Arial" pitchFamily="18" charset="0"/>
              </a:rPr>
              <a:t> över flera år</a:t>
            </a:r>
            <a:r>
              <a:rPr lang="sv-SE" sz="3200" b="0" i="0" dirty="0" smtClean="0">
                <a:solidFill>
                  <a:srgbClr val="000000"/>
                </a:solidFill>
                <a:latin typeface="Arial" pitchFamily="18" charset="0"/>
              </a:rPr>
              <a:t>. Till exempel anskaffningsutgifterna för näringsverksamhetens anläggningstillgångar delas med hjälp av avskrivningar i kostnader över flera år. Anskaffningsutgifterna för omsättningstillgångar (varor som ska försäljas) bokförs som en engångskostnad i allmänhet först när anläggningstillgångarna överlåts.</a:t>
            </a:r>
          </a:p>
          <a:p>
            <a:endParaRPr lang="fi-FI" sz="3200" dirty="0" smtClean="0">
              <a:latin typeface="Arial" pitchFamily="34" charset="0"/>
              <a:cs typeface="Arial" pitchFamily="34" charset="0"/>
            </a:endParaRPr>
          </a:p>
          <a:p>
            <a:r>
              <a:rPr lang="sv-SE" sz="3200" b="1" i="0" dirty="0" smtClean="0">
                <a:solidFill>
                  <a:srgbClr val="000000"/>
                </a:solidFill>
                <a:latin typeface="Arial" pitchFamily="18" charset="0"/>
              </a:rPr>
              <a:t>Avskrivningar</a:t>
            </a:r>
          </a:p>
          <a:p>
            <a:pPr marL="171450" marR="0" lvl="1"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sv-SE" sz="3200" b="0" i="0" dirty="0" smtClean="0">
                <a:solidFill>
                  <a:srgbClr val="000000"/>
                </a:solidFill>
                <a:latin typeface="Arial" pitchFamily="18" charset="0"/>
              </a:rPr>
              <a:t>Anskaffningsutgiften för maskiner, inventarier och annan lös egendom får under skatteåret dras av med en avskrivning på högst 25 %. </a:t>
            </a:r>
          </a:p>
          <a:p>
            <a:pPr marL="171450" lvl="1" indent="-171450">
              <a:buFont typeface="Arial" pitchFamily="34" charset="0"/>
              <a:buChar char="•"/>
              <a:defRPr/>
            </a:pPr>
            <a:r>
              <a:rPr lang="sv-SE" sz="3200" b="0" i="0" dirty="0" smtClean="0">
                <a:solidFill>
                  <a:srgbClr val="000000"/>
                </a:solidFill>
                <a:latin typeface="Arial" pitchFamily="18" charset="0"/>
              </a:rPr>
              <a:t>Anskaffningar av mindre redskap (högst 850 euro) får också avskrivas som årlig kostnad. Det sammanlagda beloppet av sådana små anskaffningar som kan dras av som årskostnad kan dock vara högst 2 500 euro per skatteår. </a:t>
            </a:r>
          </a:p>
          <a:p>
            <a:pPr marL="171450" lvl="1" indent="-171450">
              <a:buFont typeface="Arial" pitchFamily="34" charset="0"/>
              <a:buChar char="•"/>
              <a:defRPr/>
            </a:pPr>
            <a:r>
              <a:rPr lang="sv-SE" sz="3200" b="0" i="0" dirty="0" smtClean="0">
                <a:solidFill>
                  <a:srgbClr val="000000"/>
                </a:solidFill>
                <a:latin typeface="Arial" pitchFamily="18" charset="0"/>
              </a:rPr>
              <a:t>Anskaffningsutgifterna för byggnader avskrivs skilt för varje byggnad. Avskrivningsprocenten på byggnader avgörs enligt bruksändamålet. T.ex. lagerbyggnader får avskrivas årligen med 7 % av anskaffningsutgiften.</a:t>
            </a:r>
          </a:p>
          <a:p>
            <a:pPr marL="171450" marR="0" lvl="1"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sv-SE" sz="3200" b="0" i="0" dirty="0" smtClean="0">
                <a:solidFill>
                  <a:srgbClr val="000000"/>
                </a:solidFill>
                <a:latin typeface="Arial" pitchFamily="18" charset="0"/>
              </a:rPr>
              <a:t>Markområden utgör sådana förslitning icke underkastade anläggningstillgångar på vilka avskrivningar inte får göras.</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fi-FI" sz="1100" dirty="0" smtClean="0">
              <a:latin typeface="Arial" pitchFamily="34" charset="0"/>
              <a:cs typeface="Arial" pitchFamily="34" charset="0"/>
            </a:endParaRPr>
          </a:p>
          <a:p>
            <a:endParaRPr lang="fi-FI" sz="1100" dirty="0">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4</a:t>
            </a:fld>
            <a:endParaRPr lang="fi-FI"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a:xfrm>
            <a:off x="679768" y="4715153"/>
            <a:ext cx="5438140" cy="4856678"/>
          </a:xfrm>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sv-SE" sz="800" b="0" i="0" dirty="0" smtClean="0">
                <a:solidFill>
                  <a:schemeClr val="tx2"/>
                </a:solidFill>
                <a:latin typeface="Arial" pitchFamily="18" charset="0"/>
              </a:rPr>
              <a:t>Resultatet av förvärvskällan för ett öppet bolags och kommanditbolags näringsverksamhet (och jordbruk) </a:t>
            </a:r>
            <a:r>
              <a:rPr lang="sv-SE" sz="800" b="1" i="0" dirty="0" smtClean="0">
                <a:solidFill>
                  <a:schemeClr val="tx2"/>
                </a:solidFill>
                <a:latin typeface="Arial" pitchFamily="18" charset="0"/>
              </a:rPr>
              <a:t>fördelas för att beskattas som delägarnas inkomst</a:t>
            </a:r>
            <a:r>
              <a:rPr lang="sv-SE" sz="800" b="0" i="0" dirty="0" smtClean="0">
                <a:solidFill>
                  <a:schemeClr val="tx2"/>
                </a:solidFill>
                <a:latin typeface="Arial" pitchFamily="18" charset="0"/>
              </a:rPr>
              <a:t> enligt de andelar som dessa har av sammanslutningens inkomst. Fördelningen grundar sig i praktiken på bolagsavtalets bestämmelser om fördelning av vinst. Fördelning av inkomst kan också grunda sig på bolagsmännens kapitalinsatser, arbetsinsatser eller på antalet bolagsmän. </a:t>
            </a:r>
          </a:p>
          <a:p>
            <a:pPr>
              <a:defRPr/>
            </a:pPr>
            <a:r>
              <a:rPr lang="sv-SE" sz="800" b="1" i="0" dirty="0" smtClean="0">
                <a:solidFill>
                  <a:schemeClr val="tx2"/>
                </a:solidFill>
                <a:latin typeface="Arial" pitchFamily="18" charset="0"/>
              </a:rPr>
              <a:t>I öppna bolag </a:t>
            </a:r>
            <a:r>
              <a:rPr lang="sv-SE" sz="800" b="0" i="0" dirty="0" smtClean="0">
                <a:solidFill>
                  <a:schemeClr val="tx2"/>
                </a:solidFill>
                <a:latin typeface="Arial" pitchFamily="18" charset="0"/>
              </a:rPr>
              <a:t>fördelas inkomsten mellan bolagsmännen antingen lika eller i ett sådant förhållande som har avtalats i bolagsavtalet.</a:t>
            </a:r>
          </a:p>
          <a:p>
            <a:pPr marL="0" marR="0" indent="0" algn="l" defTabSz="914400" rtl="0" eaLnBrk="0" fontAlgn="base" latinLnBrk="0" hangingPunct="0">
              <a:lnSpc>
                <a:spcPct val="100000"/>
              </a:lnSpc>
              <a:spcBef>
                <a:spcPct val="30000"/>
              </a:spcBef>
              <a:spcAft>
                <a:spcPct val="0"/>
              </a:spcAft>
              <a:buClrTx/>
              <a:buSzTx/>
              <a:buFontTx/>
              <a:buNone/>
              <a:tabLst/>
              <a:defRPr/>
            </a:pPr>
            <a:endParaRPr lang="fi-FI" sz="800" dirty="0" smtClean="0">
              <a:solidFill>
                <a:schemeClr val="tx2"/>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800" b="1" i="0" dirty="0" smtClean="0">
                <a:solidFill>
                  <a:schemeClr val="tx2"/>
                </a:solidFill>
                <a:latin typeface="Arial" pitchFamily="18" charset="0"/>
              </a:rPr>
              <a:t>I kommanditbolag</a:t>
            </a:r>
            <a:r>
              <a:rPr lang="sv-SE" sz="800" b="0" i="0" dirty="0" smtClean="0">
                <a:solidFill>
                  <a:schemeClr val="tx2"/>
                </a:solidFill>
                <a:latin typeface="Arial" pitchFamily="18" charset="0"/>
              </a:rPr>
              <a:t> bestäms de ansvariga bolagsmännens inkomstandelar enligt samma principer som i öppna bolag. Inkomstandelen av ett kommanditbolags </a:t>
            </a:r>
            <a:r>
              <a:rPr lang="sv-SE" sz="800" b="1" i="0" dirty="0" smtClean="0">
                <a:solidFill>
                  <a:schemeClr val="tx2"/>
                </a:solidFill>
                <a:latin typeface="Arial" pitchFamily="18" charset="0"/>
              </a:rPr>
              <a:t>tysta</a:t>
            </a:r>
            <a:r>
              <a:rPr lang="sv-SE" sz="800" b="0" i="0" dirty="0" smtClean="0">
                <a:solidFill>
                  <a:schemeClr val="tx2"/>
                </a:solidFill>
                <a:latin typeface="Arial" pitchFamily="18" charset="0"/>
              </a:rPr>
              <a:t> bolagsman bestäms däremot vanligtvis enligt den ränteprocent som har räknats för hans bolagsinsats.  I beskattningen är den tysta bolagsmannens inkomstandel av näringssammanslutningens resultat dock inte till sin karaktär ränteinkomst utan likadan sammanslutningsinkomst som de ansvariga bolagsmännens inkomst. I beskattningen kan till en tyst bolagsman i ett kommanditbolag inte  fördelas en större inkomstandel än den som han på basis av vinstutdelningsbestämmelserna i bolagsavtalet är berättigad till. Om den tysta bolagsmannen i verkligheten har tagit ut den vinstandel som enligt vinstutdelningsbestämmelserna tillhör honom har ingen betydelse ur beskattningens synvinkel.  </a:t>
            </a:r>
          </a:p>
          <a:p>
            <a:pPr marL="0" marR="0" indent="0" algn="l" defTabSz="914400" rtl="0" eaLnBrk="0" fontAlgn="base" latinLnBrk="0" hangingPunct="0">
              <a:lnSpc>
                <a:spcPct val="100000"/>
              </a:lnSpc>
              <a:spcBef>
                <a:spcPct val="30000"/>
              </a:spcBef>
              <a:spcAft>
                <a:spcPct val="0"/>
              </a:spcAft>
              <a:buClrTx/>
              <a:buSzTx/>
              <a:buFontTx/>
              <a:buNone/>
              <a:tabLst/>
              <a:defRPr/>
            </a:pPr>
            <a:endParaRPr lang="fi-FI" sz="800" baseline="0" dirty="0" smtClean="0">
              <a:solidFill>
                <a:schemeClr val="tx2"/>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800" b="0" i="0" dirty="0" smtClean="0">
                <a:solidFill>
                  <a:schemeClr val="tx2"/>
                </a:solidFill>
                <a:latin typeface="Arial" pitchFamily="18" charset="0"/>
              </a:rPr>
              <a:t>Öppna bolag och kommanditbolag anger i skattedeklarationen de grunder enligt vilka inkomsten fördelas mellan bolagsmännen. Grunderna anges på blanketten Utredning av delägare i en sammanslutning (nr 35) som bifogas skattedeklarationen 6A.</a:t>
            </a:r>
          </a:p>
          <a:p>
            <a:pPr marL="0" marR="0" indent="0" algn="l" defTabSz="914400" rtl="0" eaLnBrk="0" fontAlgn="base" latinLnBrk="0" hangingPunct="0">
              <a:lnSpc>
                <a:spcPct val="100000"/>
              </a:lnSpc>
              <a:spcBef>
                <a:spcPct val="30000"/>
              </a:spcBef>
              <a:spcAft>
                <a:spcPct val="0"/>
              </a:spcAft>
              <a:buClrTx/>
              <a:buSzTx/>
              <a:buFontTx/>
              <a:buNone/>
              <a:tabLst/>
              <a:defRPr/>
            </a:pPr>
            <a:endParaRPr lang="fi-FI" sz="800" dirty="0" smtClean="0">
              <a:solidFill>
                <a:schemeClr val="tx2"/>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800" b="0" i="0" dirty="0" smtClean="0">
                <a:solidFill>
                  <a:schemeClr val="tx2"/>
                </a:solidFill>
                <a:latin typeface="Arial" panose="020B0604020202020204" pitchFamily="34" charset="0"/>
                <a:cs typeface="Arial" panose="020B0604020202020204" pitchFamily="34" charset="0"/>
              </a:rPr>
              <a:t>Inkomstandelar i förvärvskällan för näringsverksamhet (och jordbruk)</a:t>
            </a:r>
            <a:r>
              <a:rPr lang="sv-SE" sz="800" b="1" i="0" dirty="0" smtClean="0">
                <a:solidFill>
                  <a:schemeClr val="tx2"/>
                </a:solidFill>
                <a:latin typeface="Arial" panose="020B0604020202020204" pitchFamily="34" charset="0"/>
                <a:cs typeface="Arial" panose="020B0604020202020204" pitchFamily="34" charset="0"/>
              </a:rPr>
              <a:t> som har fördelats bolagsmännen ifördelas i bolagsmännens beskattning i kapital- och förvärvsinkomst</a:t>
            </a:r>
            <a:r>
              <a:rPr lang="sv-SE" sz="800" b="0" i="0" dirty="0" smtClean="0">
                <a:solidFill>
                  <a:schemeClr val="tx2"/>
                </a:solidFill>
                <a:latin typeface="Arial" panose="020B0604020202020204" pitchFamily="34" charset="0"/>
                <a:cs typeface="Arial" panose="020B0604020202020204" pitchFamily="34" charset="0"/>
              </a:rPr>
              <a:t> på basis av varje bolagsmans andel av förvärvskällans nettoförmögenhet.  Som fördelningsgrund används nettoförmögenheten för det föregående skatteåret. När näringssammanslutningens verksamhet inleds används dock nettoförmögenheten för det innevarande skatteåret.  </a:t>
            </a:r>
          </a:p>
          <a:p>
            <a:pPr marL="0" marR="0" indent="0" algn="l" defTabSz="914400" rtl="0" eaLnBrk="0" fontAlgn="base" latinLnBrk="0" hangingPunct="0">
              <a:lnSpc>
                <a:spcPct val="100000"/>
              </a:lnSpc>
              <a:spcBef>
                <a:spcPct val="30000"/>
              </a:spcBef>
              <a:spcAft>
                <a:spcPct val="0"/>
              </a:spcAft>
              <a:buClrTx/>
              <a:buSzTx/>
              <a:buFontTx/>
              <a:buNone/>
              <a:tabLst/>
              <a:defRPr/>
            </a:pPr>
            <a:endParaRPr lang="fi-FI" sz="800" b="0" dirty="0" smtClean="0">
              <a:solidFill>
                <a:schemeClr val="tx2"/>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800" b="0" i="0" dirty="0" smtClean="0">
                <a:solidFill>
                  <a:schemeClr val="tx2"/>
                </a:solidFill>
                <a:latin typeface="Arial" pitchFamily="18" charset="0"/>
              </a:rPr>
              <a:t>Öppna bolags och kommanditbolags nettoförmögenhet uträknas till stor del enligt samma principer som närings- och yrkesidkares nettoförmögenhet. 41 § i inkomstskattelagen innehåller dock vissa tilläggsbestämmelser som ska tas i beaktande när den bolagsmansspecifika nettoförmögenheten räknas ut.</a:t>
            </a:r>
          </a:p>
          <a:p>
            <a:pPr marL="0" marR="0" indent="0" algn="l" defTabSz="914400" rtl="0" eaLnBrk="0" fontAlgn="base" latinLnBrk="0" hangingPunct="0">
              <a:lnSpc>
                <a:spcPct val="100000"/>
              </a:lnSpc>
              <a:spcBef>
                <a:spcPct val="30000"/>
              </a:spcBef>
              <a:spcAft>
                <a:spcPct val="0"/>
              </a:spcAft>
              <a:buClrTx/>
              <a:buSzTx/>
              <a:buFontTx/>
              <a:buNone/>
              <a:tabLst/>
              <a:defRPr/>
            </a:pPr>
            <a:endParaRPr lang="fi-FI" sz="800" b="0" dirty="0" smtClean="0">
              <a:solidFill>
                <a:schemeClr val="tx2"/>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800" b="0" i="0" dirty="0" smtClean="0">
                <a:solidFill>
                  <a:schemeClr val="tx2"/>
                </a:solidFill>
                <a:latin typeface="Arial" pitchFamily="18" charset="0"/>
              </a:rPr>
              <a:t>Bolagsmans andel av resultatet av sammanslutningens personliga förvärvskälla beskattas alltid i sin helhet som kapitalinkomst. </a:t>
            </a:r>
          </a:p>
          <a:p>
            <a:pPr marL="0" marR="0" indent="0" algn="l" defTabSz="914400" rtl="0" eaLnBrk="0" fontAlgn="base" latinLnBrk="0" hangingPunct="0">
              <a:lnSpc>
                <a:spcPct val="100000"/>
              </a:lnSpc>
              <a:spcBef>
                <a:spcPct val="30000"/>
              </a:spcBef>
              <a:spcAft>
                <a:spcPct val="0"/>
              </a:spcAft>
              <a:buClrTx/>
              <a:buSzTx/>
              <a:buFontTx/>
              <a:buNone/>
              <a:tabLst/>
              <a:defRPr/>
            </a:pPr>
            <a:endParaRPr lang="fi-FI" sz="800" b="0" dirty="0" smtClean="0">
              <a:solidFill>
                <a:schemeClr val="tx2"/>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800" b="0" i="0" dirty="0" smtClean="0">
                <a:solidFill>
                  <a:schemeClr val="tx2"/>
                </a:solidFill>
                <a:latin typeface="Arial" pitchFamily="18" charset="0"/>
              </a:rPr>
              <a:t>Inkomstandel och vinstandel betyder olika saker, och de kan vara olika stora. </a:t>
            </a:r>
          </a:p>
          <a:p>
            <a:pPr marL="0" marR="0" indent="0" algn="l" defTabSz="914400" rtl="0" eaLnBrk="0" fontAlgn="base" latinLnBrk="0" hangingPunct="0">
              <a:lnSpc>
                <a:spcPct val="100000"/>
              </a:lnSpc>
              <a:spcBef>
                <a:spcPct val="30000"/>
              </a:spcBef>
              <a:spcAft>
                <a:spcPct val="0"/>
              </a:spcAft>
              <a:buClrTx/>
              <a:buSzTx/>
              <a:buFontTx/>
              <a:buNone/>
              <a:tabLst/>
              <a:defRPr/>
            </a:pPr>
            <a:r>
              <a:rPr lang="sv-SE" sz="800" b="1" i="0" dirty="0" smtClean="0">
                <a:solidFill>
                  <a:schemeClr val="tx2"/>
                </a:solidFill>
                <a:latin typeface="Arial" pitchFamily="18" charset="0"/>
              </a:rPr>
              <a:t>Med inkomstandel avses</a:t>
            </a:r>
            <a:r>
              <a:rPr lang="sv-SE" sz="800" b="0" i="0" dirty="0" smtClean="0">
                <a:solidFill>
                  <a:schemeClr val="tx2"/>
                </a:solidFill>
                <a:latin typeface="Arial" pitchFamily="18" charset="0"/>
              </a:rPr>
              <a:t> bolagsmannens </a:t>
            </a:r>
            <a:r>
              <a:rPr lang="sv-SE" sz="800" b="1" i="0" dirty="0" smtClean="0">
                <a:solidFill>
                  <a:schemeClr val="tx2"/>
                </a:solidFill>
                <a:latin typeface="Arial" pitchFamily="18" charset="0"/>
              </a:rPr>
              <a:t>andel av resultatet av ett öppet bolags eller kommanditbolags varje förvärvskälla. Inkomstandelen utgör beskattningsbar inkomst för bolagsmannen</a:t>
            </a:r>
            <a:r>
              <a:rPr lang="sv-SE" sz="800" b="0" i="0" dirty="0" smtClean="0">
                <a:solidFill>
                  <a:schemeClr val="tx2"/>
                </a:solidFill>
                <a:latin typeface="Arial" pitchFamily="18" charset="0"/>
              </a:rPr>
              <a:t>. </a:t>
            </a:r>
          </a:p>
          <a:p>
            <a:pPr marL="0" marR="0" indent="0" algn="l" defTabSz="914400" rtl="0" eaLnBrk="0" fontAlgn="base" latinLnBrk="0" hangingPunct="0">
              <a:lnSpc>
                <a:spcPct val="100000"/>
              </a:lnSpc>
              <a:spcBef>
                <a:spcPct val="30000"/>
              </a:spcBef>
              <a:spcAft>
                <a:spcPct val="0"/>
              </a:spcAft>
              <a:buClrTx/>
              <a:buSzTx/>
              <a:buFontTx/>
              <a:buNone/>
              <a:tabLst/>
              <a:defRPr/>
            </a:pPr>
            <a:r>
              <a:rPr lang="sv-SE" sz="800" b="1" i="0" dirty="0" smtClean="0">
                <a:solidFill>
                  <a:schemeClr val="tx2"/>
                </a:solidFill>
                <a:latin typeface="Arial" pitchFamily="18" charset="0"/>
              </a:rPr>
              <a:t>Med vinstandel avses</a:t>
            </a:r>
            <a:r>
              <a:rPr lang="sv-SE" sz="800" b="0" i="0" dirty="0" smtClean="0">
                <a:solidFill>
                  <a:schemeClr val="tx2"/>
                </a:solidFill>
                <a:latin typeface="Arial" pitchFamily="18" charset="0"/>
              </a:rPr>
              <a:t> bolagsmannens andel av ett öppet bolags eller kommanditbolags bokföringsenliga vinst för räkenskapsperioden. I beskattningen utgör vinstandelen inte skattepliktig inkomst. </a:t>
            </a:r>
            <a:endParaRPr lang="fi-FI" sz="800" b="0" dirty="0" smtClean="0">
              <a:solidFill>
                <a:schemeClr val="tx2"/>
              </a:solidFill>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5</a:t>
            </a:fld>
            <a:endParaRPr lang="fi-FI"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lstStyle/>
          <a:p>
            <a:r>
              <a:rPr lang="sv-SE" sz="800" b="0" i="0" dirty="0" smtClean="0">
                <a:solidFill>
                  <a:srgbClr val="000000"/>
                </a:solidFill>
                <a:latin typeface="Arial" pitchFamily="18" charset="0"/>
              </a:rPr>
              <a:t>Nettoförmögenhet i förvärvskällan för näringssammanslutningens näringsverksamhet erhålls genom att från förvärvskällans tillgångar dra av förvärvskällans skulder.</a:t>
            </a:r>
          </a:p>
          <a:p>
            <a:endParaRPr lang="fi-FI" sz="800" b="1" dirty="0" smtClean="0">
              <a:latin typeface="Arial" pitchFamily="34" charset="0"/>
              <a:cs typeface="Arial" pitchFamily="34" charset="0"/>
            </a:endParaRPr>
          </a:p>
          <a:p>
            <a:r>
              <a:rPr lang="sv-SE" sz="800" b="1" i="0" dirty="0" smtClean="0">
                <a:solidFill>
                  <a:srgbClr val="000000"/>
                </a:solidFill>
                <a:latin typeface="Arial" pitchFamily="18" charset="0"/>
              </a:rPr>
              <a:t>Tillgångar i förvärvskällan </a:t>
            </a:r>
          </a:p>
          <a:p>
            <a:r>
              <a:rPr lang="sv-SE" sz="800" b="0" i="0" dirty="0" smtClean="0">
                <a:solidFill>
                  <a:srgbClr val="000000"/>
                </a:solidFill>
                <a:latin typeface="Arial" pitchFamily="18" charset="0"/>
              </a:rPr>
              <a:t>Till näringsverksamhetens nettoförmögenhet räknas enbart de tillgångar som hör till näringsverksamheten. Tillgångarna i näringssammanslutningens andra förvärvskällor eller en bolagsmans privata hushåll beaktas inte. Tillgångarna kan omfatta bland annat fastigheter, byggnader, konstruktioner, maskiner, materiel, varor, lager, kundfordringar och kassatillgångar. Sammanslutningens fordringar på bolagsmännen hör till den personliga förvärvskällan. Den personliga förvärvskällans tillgångar anmäls, också tillgångar som hör till den personliga förvärvskällan, även om nettoförmögenheten inte räknas till förvärvskällan. </a:t>
            </a:r>
          </a:p>
          <a:p>
            <a:endParaRPr lang="fi-FI" sz="800" b="1" dirty="0" smtClean="0">
              <a:latin typeface="Arial" pitchFamily="34" charset="0"/>
              <a:cs typeface="Arial" pitchFamily="34" charset="0"/>
            </a:endParaRPr>
          </a:p>
          <a:p>
            <a:r>
              <a:rPr lang="sv-SE" sz="800" b="1" i="0" dirty="0" smtClean="0">
                <a:solidFill>
                  <a:srgbClr val="000000"/>
                </a:solidFill>
                <a:latin typeface="Arial" pitchFamily="18" charset="0"/>
              </a:rPr>
              <a:t>Skulder i förvärvskällan </a:t>
            </a:r>
          </a:p>
          <a:p>
            <a:r>
              <a:rPr lang="sv-SE" sz="800" b="0" i="0" dirty="0" smtClean="0">
                <a:solidFill>
                  <a:srgbClr val="000000"/>
                </a:solidFill>
                <a:latin typeface="Arial" pitchFamily="18" charset="0"/>
              </a:rPr>
              <a:t>Till näringsverksamhetens nettoförmögenhet räknas enbart skulderna som hör till näringsverksamheten. Skulderna i sammanslutningens andra förvärvskällor eller en bolagsmans privata hushåll beaktas inte. Näringsverksamhetens skulder omfattar inte kapital som har investerats i företagsverksamheten eller reserveringar. Den del av det negativa egna kapitalet som har använts för att finansiera bolagsmännens privata hushåll är inte heller skuld. Den obetalda skatten som har påförts bolagsmännen enligt sammanslutningens inkomstandel är inte heller sammanslutningsskuld.</a:t>
            </a:r>
          </a:p>
          <a:p>
            <a:endParaRPr lang="fi-FI" sz="800" dirty="0" smtClean="0">
              <a:latin typeface="Arial" pitchFamily="34" charset="0"/>
              <a:cs typeface="Arial" pitchFamily="34" charset="0"/>
            </a:endParaRPr>
          </a:p>
          <a:p>
            <a:r>
              <a:rPr lang="sv-SE" sz="800" b="0" i="0" dirty="0" smtClean="0">
                <a:solidFill>
                  <a:srgbClr val="000000"/>
                </a:solidFill>
                <a:latin typeface="Arial" pitchFamily="18" charset="0"/>
              </a:rPr>
              <a:t>I nettoförmögenheten i ett öppet bolags eller ett kommanditbolags näringsverksamhet inkluderas 30 % av utbetalda förskottsinnehållningspliktiga löner. Skatteförvaltningen gör ett tillägg om punkten Utbetalda löner i skattedeklarationen har fyllts i. Löner som betalats under de 12 månader som föregår utgången av skatteåret tas i beaktande. Om näringssammanslutningens räkenskapsperiod och skatteår är längre än 12 månader, tas endast de löner i beaktande som har betalats ut under de senaste 12 månaderna. Om räkenskapsperioden och skatteåret är kortare än 12 månader, tas också då i beaktande de löner som har betalats ut under de senaste 12 månaderna.</a:t>
            </a:r>
            <a:endParaRPr lang="fi-FI" sz="800" dirty="0"/>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6</a:t>
            </a:fld>
            <a:endParaRPr lang="fi-FI" dirty="0"/>
          </a:p>
        </p:txBody>
      </p:sp>
    </p:spTree>
    <p:extLst>
      <p:ext uri="{BB962C8B-B14F-4D97-AF65-F5344CB8AC3E}">
        <p14:creationId xmlns:p14="http://schemas.microsoft.com/office/powerpoint/2010/main" val="18148287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lstStyle/>
          <a:p>
            <a:r>
              <a:rPr lang="sv-SE" sz="800" b="0" i="0" dirty="0" smtClean="0">
                <a:solidFill>
                  <a:srgbClr val="000000"/>
                </a:solidFill>
                <a:latin typeface="Arial" pitchFamily="18" charset="0"/>
              </a:rPr>
              <a:t>Bolagsmannens andel av nettoförmögenheten som hör till förvärvskällan för näringsverksamhet bestäms enligt bolagsavtalet. Den andel som kommanditbolagets tysta bolagsman har av bolagets tillgångar är i allmänhet samma som den bolagsinsats som han har investerat i bolaget.</a:t>
            </a:r>
          </a:p>
          <a:p>
            <a:endParaRPr lang="fi-FI" sz="800" b="0" baseline="0" dirty="0" smtClean="0">
              <a:latin typeface="Arial" pitchFamily="34" charset="0"/>
              <a:cs typeface="Arial" pitchFamily="34" charset="0"/>
            </a:endParaRPr>
          </a:p>
          <a:p>
            <a:r>
              <a:rPr lang="sv-SE" sz="800" b="0" i="0" dirty="0" smtClean="0">
                <a:solidFill>
                  <a:srgbClr val="000000"/>
                </a:solidFill>
                <a:latin typeface="Arial" pitchFamily="18" charset="0"/>
              </a:rPr>
              <a:t>I vissa fall kan bolagsmannens andel av nettoförmögenheten i sammanslutningens näringsverksamhet rättas. Rättelsen ska göras innan man på basis av andelen räknar ut vilken del av bolagsmannens inkomstandel är kapitalinkomst.</a:t>
            </a:r>
          </a:p>
          <a:p>
            <a:endParaRPr lang="fi-FI" sz="800" b="0" dirty="0" smtClean="0">
              <a:latin typeface="Arial" pitchFamily="34" charset="0"/>
              <a:cs typeface="Arial" pitchFamily="34" charset="0"/>
            </a:endParaRPr>
          </a:p>
          <a:p>
            <a:r>
              <a:rPr lang="sv-SE" sz="800" b="0" i="0" dirty="0" smtClean="0">
                <a:solidFill>
                  <a:srgbClr val="000000"/>
                </a:solidFill>
                <a:latin typeface="Arial" pitchFamily="18" charset="0"/>
              </a:rPr>
              <a:t>Rättelsen görs om </a:t>
            </a:r>
            <a:r>
              <a:rPr lang="sv-SE" sz="800" b="1" i="0" dirty="0" smtClean="0">
                <a:solidFill>
                  <a:srgbClr val="000000"/>
                </a:solidFill>
                <a:latin typeface="Arial" pitchFamily="18" charset="0"/>
              </a:rPr>
              <a:t>tillgångar i ett öppet bolags eller kommanditbolags näringsverksamhet omfattar en bostad</a:t>
            </a:r>
            <a:r>
              <a:rPr lang="sv-SE" sz="800" b="0" i="0" dirty="0" smtClean="0">
                <a:solidFill>
                  <a:srgbClr val="000000"/>
                </a:solidFill>
                <a:latin typeface="Arial" pitchFamily="18" charset="0"/>
              </a:rPr>
              <a:t> som bolagsmannen under skatteåret har använt som sin egen eller sin familjs bostad. Avdraget förutsätter att bolagsmannen har använt bostaden under det skatteår då inkomstandelen utgjorde skattepliktig inkomst.  Bostaden ska dessutom ingå i tillgångarna i bolagets näringsverksamhet vid utgången av det skatteår vars nettoförmögenhet utgör grunden för uträkningen av kapitalinkomstandelen.</a:t>
            </a:r>
          </a:p>
          <a:p>
            <a:endParaRPr lang="fi-FI" sz="800" b="0" dirty="0" smtClean="0">
              <a:latin typeface="Arial" pitchFamily="34" charset="0"/>
              <a:cs typeface="Arial" pitchFamily="34" charset="0"/>
            </a:endParaRPr>
          </a:p>
          <a:p>
            <a:r>
              <a:rPr lang="sv-SE" sz="800" b="0" i="0" dirty="0" smtClean="0">
                <a:solidFill>
                  <a:srgbClr val="000000"/>
                </a:solidFill>
                <a:latin typeface="Arial" pitchFamily="18" charset="0"/>
              </a:rPr>
              <a:t>Eftersom värdet på en bostad får dras av endast om bostaden ingår i tillgångarna i bolagets näringsverksamhet, ska bostaden har varit i bolagsmannens användning på basis av anställningsförhållande. Bolagsmannen som arbetar i bolaget ska alltså ha bostaden till sitt förfogande som naturaförmån. Om bostaden på annat sätt används av en bolagsman, ingår den inte i nettoförmögenheten i sammanslutningens näringsverksamhet och bostadens värde dras då inte av från bolagsmannens andel av näringsverksamhetens nettoförmögenhet.    </a:t>
            </a:r>
          </a:p>
          <a:p>
            <a:endParaRPr lang="fi-FI" sz="800" b="0" dirty="0" smtClean="0">
              <a:latin typeface="Arial" pitchFamily="34" charset="0"/>
              <a:cs typeface="Arial" pitchFamily="34" charset="0"/>
            </a:endParaRPr>
          </a:p>
          <a:p>
            <a:r>
              <a:rPr lang="sv-SE" sz="800" b="0" i="0" dirty="0" smtClean="0">
                <a:solidFill>
                  <a:srgbClr val="000000"/>
                </a:solidFill>
                <a:latin typeface="Arial" pitchFamily="18" charset="0"/>
              </a:rPr>
              <a:t>Också en tyst bolagsman i ett kommanditbolag kan på basis av anställningsförhållande ha till sitt förfogande en bostad som ingår i tillgångarna i bolagets näringsverksamhet. Värdet på en bostad dras då av från bolagsmannens andel av sammanslutningens förmögenhet (dvs. på bolagsmannens betalda insats) innan kapitalinkomstandelen bryts ut.</a:t>
            </a:r>
          </a:p>
          <a:p>
            <a:endParaRPr lang="fi-FI" sz="800" b="0" dirty="0" smtClean="0">
              <a:latin typeface="Arial" pitchFamily="34" charset="0"/>
              <a:cs typeface="Arial" pitchFamily="34" charset="0"/>
            </a:endParaRPr>
          </a:p>
          <a:p>
            <a:r>
              <a:rPr lang="sv-SE" sz="800" b="0" i="0" dirty="0" smtClean="0">
                <a:solidFill>
                  <a:srgbClr val="000000"/>
                </a:solidFill>
                <a:latin typeface="Arial" pitchFamily="18" charset="0"/>
              </a:rPr>
              <a:t>Som bostadens värde används samma värde som har använts vid uträkningen av nettoförmögenheten i bolagets näringsverksamhet. Om endast en del av lägenheten eller byggnaden används som bostad av en bolagsmans, avdras ett belopp som motsvarar denna andel.</a:t>
            </a:r>
          </a:p>
          <a:p>
            <a:endParaRPr lang="fi-FI" sz="800" b="0" dirty="0" smtClean="0">
              <a:latin typeface="Arial" pitchFamily="34" charset="0"/>
              <a:cs typeface="Arial" pitchFamily="34" charset="0"/>
            </a:endParaRPr>
          </a:p>
          <a:p>
            <a:r>
              <a:rPr lang="sv-SE" sz="800" b="1" i="0" dirty="0" smtClean="0">
                <a:solidFill>
                  <a:srgbClr val="000000"/>
                </a:solidFill>
                <a:latin typeface="Arial" pitchFamily="18" charset="0"/>
              </a:rPr>
              <a:t>En bolagsmans andel av nettoförmögenheten rättas också i det fall då en bolagsman i ett öppet bolag eller en ansvarig bolagsman i ett kommanditbolag har räntebärande skuld som har använts för att förvärva en bolagsandel.</a:t>
            </a:r>
            <a:r>
              <a:rPr lang="sv-SE" sz="800" b="0" i="0" dirty="0" smtClean="0">
                <a:solidFill>
                  <a:srgbClr val="000000"/>
                </a:solidFill>
                <a:latin typeface="Arial" pitchFamily="18" charset="0"/>
              </a:rPr>
              <a:t> Skulden dras av från den andel i nettoförmögenheten inom en sammanslutnings näringsverksamhet som en bolagsman har. En skuld för förvärv av bolagsandel dras under skatteåret av från bolagsmannens bolagsmansspecifika nettoförmögenhet enligt vilken bolagsmannens inkomstandel fördelas i kapital- och förvärvsinkomster. Avdragsbeloppet är samma som skuldbeloppet i slutet av bolagsmannens skatteår. </a:t>
            </a:r>
          </a:p>
          <a:p>
            <a:r>
              <a:rPr lang="sv-SE" sz="800" b="0" i="0" dirty="0" smtClean="0">
                <a:solidFill>
                  <a:srgbClr val="000000"/>
                </a:solidFill>
                <a:latin typeface="Arial" pitchFamily="18" charset="0"/>
              </a:rPr>
              <a:t>Motsvarande avdrag görs inte i beskattningen av en tyst bolagsman i ett kommanditbolag, även om denne hade tagit skuld för förvärv av sin bolagsandel.</a:t>
            </a:r>
            <a:endParaRPr lang="fi-FI" sz="1100" b="0" dirty="0" smtClean="0">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7</a:t>
            </a:fld>
            <a:endParaRPr lang="fi-FI" dirty="0"/>
          </a:p>
        </p:txBody>
      </p:sp>
    </p:spTree>
    <p:extLst>
      <p:ext uri="{BB962C8B-B14F-4D97-AF65-F5344CB8AC3E}">
        <p14:creationId xmlns:p14="http://schemas.microsoft.com/office/powerpoint/2010/main" val="1814828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a:xfrm>
            <a:off x="679768" y="4715153"/>
            <a:ext cx="5438140" cy="4703924"/>
          </a:xfrm>
        </p:spPr>
        <p:txBody>
          <a:bodyPr>
            <a:normAutofit fontScale="77500" lnSpcReduction="20000"/>
          </a:bodyPr>
          <a:lstStyle/>
          <a:p>
            <a:r>
              <a:rPr lang="sv-SE" sz="1000" b="0" i="0" dirty="0" smtClean="0">
                <a:solidFill>
                  <a:srgbClr val="000000"/>
                </a:solidFill>
                <a:latin typeface="Arial" pitchFamily="18" charset="0"/>
              </a:rPr>
              <a:t>Innan en ansvarig bolagsmans inkomstandel fördelas i kapital- och förvärvsinkomster, dras av från inkomstandelen </a:t>
            </a:r>
            <a:r>
              <a:rPr lang="sv-SE" sz="1000" b="1" i="0" dirty="0" smtClean="0">
                <a:solidFill>
                  <a:srgbClr val="000000"/>
                </a:solidFill>
                <a:latin typeface="Arial" pitchFamily="18" charset="0"/>
              </a:rPr>
              <a:t>de räntor på skuld förvärv av bolagsandel</a:t>
            </a:r>
            <a:r>
              <a:rPr lang="sv-SE" sz="1000" b="0" i="0" dirty="0" smtClean="0">
                <a:solidFill>
                  <a:srgbClr val="000000"/>
                </a:solidFill>
                <a:latin typeface="Arial" pitchFamily="18" charset="0"/>
              </a:rPr>
              <a:t> som bolagsmannen har betalat under skatteåret.  Motsvarande avdrag kan inte göras från den tysta bolagsmannens inkomstandel.</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Räntor på skuld för förvärv av en bolagsandel dras av endast från bolagsmannens andel av </a:t>
            </a:r>
            <a:r>
              <a:rPr lang="sv-SE" sz="1000" b="1" i="0" dirty="0" smtClean="0">
                <a:solidFill>
                  <a:srgbClr val="000000"/>
                </a:solidFill>
                <a:latin typeface="Arial" pitchFamily="18" charset="0"/>
              </a:rPr>
              <a:t>förvärvskällan för sammanslutningens näringsverksamhet</a:t>
            </a:r>
            <a:r>
              <a:rPr lang="sv-SE" sz="1000" b="0" i="0" dirty="0" smtClean="0">
                <a:solidFill>
                  <a:srgbClr val="000000"/>
                </a:solidFill>
                <a:latin typeface="Arial" pitchFamily="18" charset="0"/>
              </a:rPr>
              <a:t>.</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Som skuld för förvärv av en bolagsandel betraktas en skuld som en ansvarig bolagsman i ett öppet bolag eller kommanditbolag tar för köp av en bolagsandel eller för placering av en kapitalinsats i en sammanslutning vid etableringen av denna.</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En ansvarig bolagsman i ett öppet bolag eller kommanditbolag deklarerar räntor på skuld för förvärv av en bolagsandel på sin förhandsifyllda skattedeklaration vid Räntor på skuld för inkomstens förvärvande. Bolagsmannen ska också ange sammanslutningens namn och FO-nummer och det återstående skuldbeloppet.</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Dividender på aktier som hör till ett öppet bolags eller kommanditbolags </a:t>
            </a:r>
            <a:r>
              <a:rPr lang="sv-SE" sz="1000" b="1" i="0" dirty="0" smtClean="0">
                <a:solidFill>
                  <a:srgbClr val="000000"/>
                </a:solidFill>
                <a:latin typeface="Arial" pitchFamily="18" charset="0"/>
              </a:rPr>
              <a:t>näringsverksamhet och jordbrukets förvärvskällor </a:t>
            </a:r>
            <a:r>
              <a:rPr lang="sv-SE" sz="1000" b="0" i="0" dirty="0" smtClean="0">
                <a:solidFill>
                  <a:srgbClr val="000000"/>
                </a:solidFill>
                <a:latin typeface="Arial" pitchFamily="18" charset="0"/>
              </a:rPr>
              <a:t>utgör i sin helhet  inkomst av den aktuella förvärvskällan inom sammanslutningen. </a:t>
            </a:r>
            <a:r>
              <a:rPr lang="sv-SE" sz="1000" b="1" i="0" dirty="0" smtClean="0">
                <a:solidFill>
                  <a:srgbClr val="000000"/>
                </a:solidFill>
                <a:latin typeface="Arial" pitchFamily="18" charset="0"/>
              </a:rPr>
              <a:t>Dividendinkomstens partiella skattefrihet förverkligas på bolagsmännens beskattning</a:t>
            </a:r>
            <a:r>
              <a:rPr lang="sv-SE" sz="1000" b="0" i="0" dirty="0" smtClean="0">
                <a:solidFill>
                  <a:srgbClr val="000000"/>
                </a:solidFill>
                <a:latin typeface="Arial" pitchFamily="18" charset="0"/>
              </a:rPr>
              <a:t> så att dividendens skattefria del dras av från bolagsmannens inkomstandel. Om bolagsmannen är en fysisk person uppgår den skattefria delen till 25 procent av dividenden. De skattefria delarna av dividenderna dras av från bolagsmannens inkomstandel efter avdraget av räntorna på skulden för förvärv av bolagsandel.  Dividender som ingår i den inkomst av näringsverksamheten som erhållits via en sammanslutning ska behandlas på samma sätt som hos rörelse- och yrkesidkare.</a:t>
            </a:r>
          </a:p>
          <a:p>
            <a:endParaRPr lang="fi-FI" sz="1000" dirty="0" smtClean="0">
              <a:latin typeface="Arial" pitchFamily="34" charset="0"/>
              <a:cs typeface="Arial" pitchFamily="34" charset="0"/>
            </a:endParaRPr>
          </a:p>
          <a:p>
            <a:r>
              <a:rPr lang="sv-SE" sz="1000" b="1" i="0" dirty="0" smtClean="0">
                <a:solidFill>
                  <a:srgbClr val="000000"/>
                </a:solidFill>
                <a:latin typeface="Arial" pitchFamily="18" charset="0"/>
              </a:rPr>
              <a:t>Om</a:t>
            </a:r>
            <a:r>
              <a:rPr lang="sv-SE" sz="1000" b="0" i="0" dirty="0" smtClean="0">
                <a:solidFill>
                  <a:srgbClr val="000000"/>
                </a:solidFill>
                <a:latin typeface="Arial" pitchFamily="18" charset="0"/>
              </a:rPr>
              <a:t> avdraget (25 % av dividender) är större än bolagsmannens </a:t>
            </a:r>
            <a:r>
              <a:rPr lang="sv-SE" sz="1000" b="1" i="0" dirty="0" smtClean="0">
                <a:solidFill>
                  <a:srgbClr val="000000"/>
                </a:solidFill>
                <a:latin typeface="Arial" pitchFamily="18" charset="0"/>
              </a:rPr>
              <a:t>inkomstandel</a:t>
            </a:r>
            <a:r>
              <a:rPr lang="sv-SE" sz="1000" b="0" i="0" dirty="0" smtClean="0">
                <a:solidFill>
                  <a:srgbClr val="000000"/>
                </a:solidFill>
                <a:latin typeface="Arial" pitchFamily="18" charset="0"/>
              </a:rPr>
              <a:t>, kan den del som inte har dragits av dras av under följande år. Den dras av </a:t>
            </a:r>
            <a:r>
              <a:rPr lang="sv-SE" sz="1000" b="1" i="0" dirty="0" smtClean="0">
                <a:solidFill>
                  <a:srgbClr val="000000"/>
                </a:solidFill>
                <a:latin typeface="Arial" pitchFamily="18" charset="0"/>
              </a:rPr>
              <a:t>från bolagsmannens inkomstandel av samma förvärvskälla inom samma näringssammanslutning under tio påföljande år. Avdragen görs så att man från skatteårets inkomstandel först drar av  respektive årets skattefria andel och därefter de tidigare oavdragna skattefria andelarna med början från de äldsta andelarna.</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En bolagsmans andel av dividenderna är den samma som hans eller hennes andel av sammanslutningens inkomst. (T.ex. om bolagsmannens andel är 1/3 av sammanslutningens inkomst,  hänförs också 1/3 av de dividender som fåtts av aktier som hör till ett öppet bolags näringsverksamhet till bolagsmannens inkomstandel.)</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Dividender som fåtts av aktier som hör till en personlig förvärvskälla för ett öppet bolag eller kommanditbolag tas inte i beaktande då inkomsten från en sammanslutnings personliga förvärvskälla räknas ut. </a:t>
            </a:r>
            <a:r>
              <a:rPr lang="sv-SE" sz="1000" b="1" i="0" dirty="0" smtClean="0">
                <a:solidFill>
                  <a:srgbClr val="000000"/>
                </a:solidFill>
                <a:latin typeface="Arial" pitchFamily="18" charset="0"/>
              </a:rPr>
              <a:t>Dividender som hänförs till personlig förvärvskälla fördelas direkt på bolagsmännen och beskattas som dessas inkomst</a:t>
            </a:r>
            <a:r>
              <a:rPr lang="sv-SE" sz="1000" b="0" i="0" dirty="0" smtClean="0">
                <a:solidFill>
                  <a:srgbClr val="000000"/>
                </a:solidFill>
                <a:latin typeface="Arial" pitchFamily="18" charset="0"/>
              </a:rPr>
              <a:t> i enlighet med de andelar som de har av bolagets inkomst. Dividender beskattas hos bolagsmännen enligt de bestämmelser i inkomstskattelagen som avser bolagsman. Beskattningen av en fysisk person är beroende på t.ex. om dividenden har utdelats av ett listat eller icke-listat bolag.</a:t>
            </a:r>
            <a:endParaRPr lang="fi-FI" sz="1000" dirty="0">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8</a:t>
            </a:fld>
            <a:endParaRPr lang="fi-FI"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lnSpcReduction="10000"/>
          </a:bodyPr>
          <a:lstStyle/>
          <a:p>
            <a:r>
              <a:rPr lang="sv-SE" sz="1000" b="0" i="0" dirty="0" smtClean="0">
                <a:solidFill>
                  <a:srgbClr val="000000"/>
                </a:solidFill>
                <a:latin typeface="Arial" pitchFamily="18" charset="0"/>
              </a:rPr>
              <a:t>Från den bolagsmansspecifika inkomstandelen inom näringsverksamheten (eller jordbruket) </a:t>
            </a:r>
            <a:r>
              <a:rPr lang="sv-SE" sz="1000" b="1" i="0" dirty="0" smtClean="0">
                <a:solidFill>
                  <a:srgbClr val="000000"/>
                </a:solidFill>
                <a:latin typeface="Arial" pitchFamily="18" charset="0"/>
              </a:rPr>
              <a:t>bryts först ut beloppet på kapitalinkomsten</a:t>
            </a:r>
            <a:r>
              <a:rPr lang="sv-SE" sz="1000" b="0" i="0" dirty="0" smtClean="0">
                <a:solidFill>
                  <a:srgbClr val="000000"/>
                </a:solidFill>
                <a:latin typeface="Arial" pitchFamily="18" charset="0"/>
              </a:rPr>
              <a:t>. Kapitalinkomstandelen bestäms utifrån den andel som bolagsmännen har av nettoförmögenheten i bolagets näringsverksamhet (jordbruk) föregående skatteår. Bolagsmannens inkomstandel betraktas som kapitalinkomst upp till ett belopp som motsvarar en 20 procents årlig avkastning på bolagsmannens andel av den nettoförmögenhet som vid utgången av det föregående skatteåret hörde till bolagets näringsverksamhet (eller jordbruk). </a:t>
            </a:r>
          </a:p>
          <a:p>
            <a:endParaRPr lang="fi-FI" sz="1000" dirty="0" smtClean="0">
              <a:latin typeface="Arial" pitchFamily="34" charset="0"/>
              <a:cs typeface="Arial" pitchFamily="34" charset="0"/>
            </a:endParaRPr>
          </a:p>
          <a:p>
            <a:r>
              <a:rPr lang="sv-SE" sz="1000" b="1" i="0" dirty="0" smtClean="0">
                <a:solidFill>
                  <a:srgbClr val="000000"/>
                </a:solidFill>
                <a:latin typeface="Arial" pitchFamily="18" charset="0"/>
              </a:rPr>
              <a:t>Inkomstandelen av en tyst bolagsman i ett kommanditbolag fördelas också i kapital- och förvärvsinkomst</a:t>
            </a:r>
            <a:r>
              <a:rPr lang="sv-SE" sz="1000" b="0" i="0" dirty="0" smtClean="0">
                <a:solidFill>
                  <a:srgbClr val="000000"/>
                </a:solidFill>
                <a:latin typeface="Arial" pitchFamily="18" charset="0"/>
              </a:rPr>
              <a:t>. Som kapitalinkomst betraktas en 20 procents avkastning på en tyst bolagsmans andel av den nettoförmögenhet som föregående år hörde till bolagets näringsverksamhet.  I praktiken är den tysta bolagsmannens andel av kommanditbolagets nettoförmögenhet lika stor som hans kapitalinsats. I beskattningspraxis har man därför ansett att en tyst bolagsmans andel av tillgångarna i ett kommanditbolags näringsverksamhet kan vara positiv även om bolagets nettoförmögenhet skulle vara negativ. </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Eftersom kapitalinkomstandelen beräknas på basis av en årlig avkastning på bolagsmannens andel av nettoförmögenheten, tas i beaktande längden av ett öppet bolags och kommanditbolags </a:t>
            </a:r>
            <a:r>
              <a:rPr lang="sv-SE" sz="1000" b="1" i="0" dirty="0" smtClean="0">
                <a:solidFill>
                  <a:srgbClr val="000000"/>
                </a:solidFill>
                <a:latin typeface="Arial" pitchFamily="18" charset="0"/>
              </a:rPr>
              <a:t>räkenskapsperiod </a:t>
            </a:r>
            <a:r>
              <a:rPr lang="sv-SE" sz="1000" b="0" i="0" dirty="0" smtClean="0">
                <a:solidFill>
                  <a:srgbClr val="000000"/>
                </a:solidFill>
                <a:latin typeface="Arial" pitchFamily="18" charset="0"/>
              </a:rPr>
              <a:t>när kapitalinkomstandelen bestäms.  Räkenskapsperioden som är längre än 12 månader ökar kapitalinkomstandelen, och en kortare räkenskapsperiod minskar kapitalinkomstandelen.</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När kapitalinkomstbeloppet av bolagsmannens inkomstandel först har räknats ut, utgör den återstående delen förvärvsinkomst.</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Kapitalinkomsterna beskattas tillsammans med bolagsmannens övriga kapitalinkomster.  Kapitalskattesatsen är 30 %. För kapitalinkomster som överskrider 40 000 euro är skattesatsen 34 %. Inkomstandelarnas förvärvsinkomster beskattas tillsammans med bolagsmannens övriga förvärvsinkomster enligt den progressiva skatteskalan.</a:t>
            </a:r>
          </a:p>
          <a:p>
            <a:endParaRPr lang="fi-FI" dirty="0"/>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9</a:t>
            </a:fld>
            <a:endParaRPr lang="fi-FI"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0488" y="744538"/>
            <a:ext cx="6616700" cy="3722687"/>
          </a:xfrm>
        </p:spPr>
      </p:sp>
      <p:sp>
        <p:nvSpPr>
          <p:cNvPr id="3" name="Huomautusten paikkamerkki 2"/>
          <p:cNvSpPr>
            <a:spLocks noGrp="1"/>
          </p:cNvSpPr>
          <p:nvPr>
            <p:ph type="body" idx="1"/>
          </p:nvPr>
        </p:nvSpPr>
        <p:spPr/>
        <p:txBody>
          <a:bodyPr>
            <a:normAutofit/>
          </a:bodyPr>
          <a:lstStyle/>
          <a:p>
            <a:r>
              <a:rPr lang="sv-SE" sz="1000" b="0" i="0" dirty="0" smtClean="0">
                <a:solidFill>
                  <a:srgbClr val="000000"/>
                </a:solidFill>
                <a:latin typeface="Arial" pitchFamily="18" charset="0"/>
              </a:rPr>
              <a:t>På bilden finns ett schema som beskriver hur den fördelningsbara företagsinkomsten i förvärvskällan för ett öppet bolags näringsverksamhet räknas ut och hur den fördelas för att beskattas om inkomst hos bolagsmännen. </a:t>
            </a:r>
          </a:p>
          <a:p>
            <a:endParaRPr lang="fi-FI" sz="1000" dirty="0" smtClean="0">
              <a:latin typeface="Arial" pitchFamily="34" charset="0"/>
              <a:cs typeface="Arial" pitchFamily="34" charset="0"/>
            </a:endParaRPr>
          </a:p>
          <a:p>
            <a:r>
              <a:rPr lang="sv-SE" sz="1000" b="1" i="0" dirty="0" smtClean="0">
                <a:solidFill>
                  <a:srgbClr val="000000"/>
                </a:solidFill>
                <a:latin typeface="Arial" pitchFamily="18" charset="0"/>
              </a:rPr>
              <a:t>Exempel</a:t>
            </a:r>
          </a:p>
          <a:p>
            <a:r>
              <a:rPr lang="sv-SE" sz="1000" b="0" i="0" dirty="0" smtClean="0">
                <a:solidFill>
                  <a:srgbClr val="000000"/>
                </a:solidFill>
                <a:latin typeface="Arial" pitchFamily="18" charset="0"/>
              </a:rPr>
              <a:t>A och B är ansvariga bolagssmän  i det öppna bolaget Y. Enligt bolagsavtalet är A:s andel av bolagets vinst och tillgångar 1/2 och B:s andel likaså 1/2.  Fördelningsgrunderna enligt bolagsavtalet används i beskattningen när bolagets inkomst och nettoförmögenhet fördelas mellan bolagsmännen.</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Den fördelningsbara inkomsten i förvärvskällan för det öppna bolagets näringsverksamhet är 40 000 euro. Bolagets nettoförmögenhet som föregående år hörde till bolagets näringsverksamhet är 80 000 euro.</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Den ansvariga bolagsmannens A andel av nettoförmögenheten i bolagets näringsverksamhet under föregående år är 40 000 euro (1/2 x 80 000 euro). A:s andel av resultatet av förvärvskällan för bolagets näringsverksamhet är 20 000 euro (1/2 x 40 000 euro). Av beloppet utgör 8 000 euro kapitalinkomst (20 % x 40 000 euro) och resten utgör förvärvsinkomst dvs. 12 000 euro (20 000 euro - 8 000 euro).</a:t>
            </a:r>
          </a:p>
          <a:p>
            <a:endParaRPr lang="fi-FI" sz="1000" dirty="0" smtClean="0">
              <a:latin typeface="Arial" pitchFamily="34" charset="0"/>
              <a:cs typeface="Arial" pitchFamily="34" charset="0"/>
            </a:endParaRPr>
          </a:p>
          <a:p>
            <a:r>
              <a:rPr lang="sv-SE" sz="1000" b="0" i="0" dirty="0" smtClean="0">
                <a:solidFill>
                  <a:srgbClr val="000000"/>
                </a:solidFill>
                <a:latin typeface="Arial" pitchFamily="18" charset="0"/>
              </a:rPr>
              <a:t>Den ansvariga bolagsmannens B andel av nettoförmögenheten som hänför sig till bolagets näringsverksamhet under föregående år är 40 000 euro (1/2 x 80 000 euro). B:s andel av resultatet av förvärvskällan för bolagets näringsverksamhet är 20 000 euro (1/2 x 40 000 euro). Av beloppet utgör 8 000 euro kapitalinkomst (20 % x 40 000 euro) och resten utgör förvärvsinkomst dvs. 12 000 euro (20 000 euro - 8 000 euro).</a:t>
            </a:r>
          </a:p>
          <a:p>
            <a:endParaRPr lang="fi-FI" sz="1100" dirty="0" smtClean="0">
              <a:latin typeface="Arial" pitchFamily="34" charset="0"/>
              <a:cs typeface="Arial" pitchFamily="34" charset="0"/>
            </a:endParaRPr>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10</a:t>
            </a:fld>
            <a:endParaRPr lang="fi-FI"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848" y="1557338"/>
            <a:ext cx="6913290"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7AF4796F-8FB3-45CA-B8AC-1736963B4751}"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5" y="1557338"/>
            <a:ext cx="3672927"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7AF4796F-8FB3-45CA-B8AC-1736963B4751}"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4720904" y="1557338"/>
            <a:ext cx="6912768"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7AF4796F-8FB3-45CA-B8AC-1736963B4751}"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2" y="1557338"/>
            <a:ext cx="11090275"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7AF4796F-8FB3-45CA-B8AC-1736963B4751}"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8" name="Media Placeholder 7"/>
          <p:cNvSpPr>
            <a:spLocks noGrp="1"/>
          </p:cNvSpPr>
          <p:nvPr>
            <p:ph type="media" sz="quarter" idx="13"/>
          </p:nvPr>
        </p:nvSpPr>
        <p:spPr/>
        <p:txBody>
          <a:bodyPr/>
          <a:lstStyle>
            <a:lvl1pPr marL="0" indent="0">
              <a:buFontTx/>
              <a:buNone/>
              <a:defRPr sz="20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9648825" cy="1719262"/>
          </a:xfrm>
        </p:spPr>
        <p:txBody>
          <a:bodyPr anchor="b"/>
          <a:lstStyle>
            <a:lvl1pPr>
              <a:defRPr sz="3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effectLst>
                  <a:outerShdw blurRad="254000" algn="ctr" rotWithShape="0">
                    <a:prstClr val="black">
                      <a:alpha val="30000"/>
                    </a:prstClr>
                  </a:outerShdw>
                </a:effectLs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8" name="Text Placeholder 8"/>
          <p:cNvSpPr>
            <a:spLocks noGrp="1" noChangeAspect="1"/>
          </p:cNvSpPr>
          <p:nvPr>
            <p:ph type="body" sz="quarter" idx="14" hasCustomPrompt="1"/>
          </p:nvPr>
        </p:nvSpPr>
        <p:spPr>
          <a:xfrm>
            <a:off x="10465122" y="332150"/>
            <a:ext cx="1176016" cy="360000"/>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863" y="1557338"/>
            <a:ext cx="5401121"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40016" y="1557338"/>
            <a:ext cx="5401122"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7AF4796F-8FB3-45CA-B8AC-1736963B4751}" type="datetimeFigureOut">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32CCCC-C653-421F-BB1F-FDB5B5B9DFB5}" type="slidenum">
              <a:rPr lang="en-US" smtClean="0"/>
              <a:t>‹#›</a:t>
            </a:fld>
            <a:endParaRPr lang="en-US"/>
          </a:p>
        </p:txBody>
      </p:sp>
      <p:cxnSp>
        <p:nvCxnSpPr>
          <p:cNvPr id="8" name="Straight Connector 7"/>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864" y="1557339"/>
            <a:ext cx="5401120"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550863" y="2132857"/>
            <a:ext cx="5401121"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240016" y="2132857"/>
            <a:ext cx="5401122"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fld id="{7AF4796F-8FB3-45CA-B8AC-1736963B4751}" type="datetimeFigureOut">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18" name="Rectangle 17"/>
          <p:cNvSpPr/>
          <p:nvPr userDrawn="1"/>
        </p:nvSpPr>
        <p:spPr>
          <a:xfrm>
            <a:off x="550863"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 name="Rectangle 18"/>
          <p:cNvSpPr/>
          <p:nvPr userDrawn="1"/>
        </p:nvSpPr>
        <p:spPr>
          <a:xfrm>
            <a:off x="6240017"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5401120"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7AF4796F-8FB3-45CA-B8AC-1736963B4751}" type="datetimeFigureOut">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863" y="2205038"/>
            <a:ext cx="5400675" cy="3095625"/>
          </a:xfrm>
        </p:spPr>
        <p:txBody>
          <a:bodyPr/>
          <a:lstStyle>
            <a:lvl1pPr marL="0" indent="0">
              <a:buFontTx/>
              <a:buNone/>
              <a:defRPr sz="20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40017" y="2205038"/>
            <a:ext cx="5401122" cy="3095625"/>
          </a:xfrm>
        </p:spPr>
        <p:txBody>
          <a:bodyPr/>
          <a:lstStyle>
            <a:lvl1pPr marL="0" indent="0">
              <a:buFontTx/>
              <a:buNone/>
              <a:defRPr sz="20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8" name="Rectangle 17"/>
          <p:cNvSpPr/>
          <p:nvPr userDrawn="1"/>
        </p:nvSpPr>
        <p:spPr>
          <a:xfrm>
            <a:off x="550863" y="2204864"/>
            <a:ext cx="11090275"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11090274"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7AF4796F-8FB3-45CA-B8AC-1736963B4751}" type="datetimeFigureOut">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864" y="2205038"/>
            <a:ext cx="11090274" cy="3095625"/>
          </a:xfrm>
        </p:spPr>
        <p:txBody>
          <a:bodyPr/>
          <a:lstStyle>
            <a:lvl1pPr marL="0" indent="0">
              <a:buFontTx/>
              <a:buNone/>
              <a:defRPr sz="2000"/>
            </a:lvl1pPr>
          </a:lstStyle>
          <a:p>
            <a:r>
              <a:rPr lang="fi-FI" smtClean="0"/>
              <a:t>Lisää kaavio napsauttamalla kuvaketta</a:t>
            </a:r>
            <a:endParaRPr lang="en-GB"/>
          </a:p>
        </p:txBody>
      </p:sp>
      <p:cxnSp>
        <p:nvCxnSpPr>
          <p:cNvPr id="15" name="Straight Connector 14"/>
          <p:cNvCxnSpPr/>
          <p:nvPr userDrawn="1"/>
        </p:nvCxnSpPr>
        <p:spPr>
          <a:xfrm>
            <a:off x="6096000" y="5373216"/>
            <a:ext cx="0" cy="79263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7AF4796F-8FB3-45CA-B8AC-1736963B4751}" type="datetimeFigureOut">
              <a:rPr lang="en-US" smtClean="0"/>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AF4796F-8FB3-45CA-B8AC-1736963B4751}" type="datetimeFigureOut">
              <a:rPr lang="en-US" smtClean="0"/>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0" y="1557338"/>
            <a:ext cx="12192000" cy="530066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F4796F-8FB3-45CA-B8AC-1736963B4751}" type="datetimeFigureOut">
              <a:rPr lang="en-US" smtClean="0"/>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uosikello">
    <p:spTree>
      <p:nvGrpSpPr>
        <p:cNvPr id="1" name=""/>
        <p:cNvGrpSpPr/>
        <p:nvPr/>
      </p:nvGrpSpPr>
      <p:grpSpPr>
        <a:xfrm>
          <a:off x="0" y="0"/>
          <a:ext cx="0" cy="0"/>
          <a:chOff x="0" y="0"/>
          <a:chExt cx="0" cy="0"/>
        </a:xfrm>
      </p:grpSpPr>
      <p:sp>
        <p:nvSpPr>
          <p:cNvPr id="7" name="Otsikko 1"/>
          <p:cNvSpPr>
            <a:spLocks noGrp="1"/>
          </p:cNvSpPr>
          <p:nvPr>
            <p:ph type="title" hasCustomPrompt="1"/>
          </p:nvPr>
        </p:nvSpPr>
        <p:spPr>
          <a:xfrm>
            <a:off x="550863" y="333375"/>
            <a:ext cx="9649593" cy="935385"/>
          </a:xfrm>
        </p:spPr>
        <p:txBody>
          <a:bodyPr/>
          <a:lstStyle>
            <a:lvl1pPr>
              <a:defRPr/>
            </a:lvl1pPr>
          </a:lstStyle>
          <a:p>
            <a:r>
              <a:rPr lang="fi-FI" dirty="0" smtClean="0"/>
              <a:t>Vuosikello </a:t>
            </a:r>
            <a:br>
              <a:rPr lang="fi-FI" dirty="0" smtClean="0"/>
            </a:br>
            <a:r>
              <a:rPr lang="fi-FI" dirty="0" smtClean="0"/>
              <a:t>pohja </a:t>
            </a:r>
            <a:endParaRPr lang="fi-FI" dirty="0"/>
          </a:p>
        </p:txBody>
      </p:sp>
      <p:grpSp>
        <p:nvGrpSpPr>
          <p:cNvPr id="8" name="Ryhmä 7"/>
          <p:cNvGrpSpPr/>
          <p:nvPr userDrawn="1"/>
        </p:nvGrpSpPr>
        <p:grpSpPr>
          <a:xfrm>
            <a:off x="4069122" y="1607492"/>
            <a:ext cx="4053756" cy="4053756"/>
            <a:chOff x="3894032" y="1300866"/>
            <a:chExt cx="4362208" cy="4362208"/>
          </a:xfrm>
        </p:grpSpPr>
        <p:sp>
          <p:nvSpPr>
            <p:cNvPr id="9" name="Ellipsi 8"/>
            <p:cNvSpPr/>
            <p:nvPr/>
          </p:nvSpPr>
          <p:spPr>
            <a:xfrm>
              <a:off x="3894032" y="1300866"/>
              <a:ext cx="4362208" cy="4362208"/>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8912" y="1470534"/>
              <a:ext cx="4032448" cy="4022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 name="Ryhmä 10"/>
          <p:cNvGrpSpPr/>
          <p:nvPr userDrawn="1"/>
        </p:nvGrpSpPr>
        <p:grpSpPr>
          <a:xfrm>
            <a:off x="8309570" y="1733575"/>
            <a:ext cx="2754713" cy="1085825"/>
            <a:chOff x="6404570" y="581050"/>
            <a:chExt cx="2754713" cy="1085825"/>
          </a:xfrm>
        </p:grpSpPr>
        <p:sp>
          <p:nvSpPr>
            <p:cNvPr id="12" name="Tekstiruutu 11"/>
            <p:cNvSpPr txBox="1"/>
            <p:nvPr/>
          </p:nvSpPr>
          <p:spPr>
            <a:xfrm>
              <a:off x="6404570" y="913414"/>
              <a:ext cx="2754713" cy="753461"/>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13" name="Tekstiruutu 12"/>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Helmikuu</a:t>
              </a:r>
              <a:endParaRPr lang="fi-FI" sz="1200" b="1" dirty="0">
                <a:solidFill>
                  <a:schemeClr val="accent1"/>
                </a:solidFill>
              </a:endParaRPr>
            </a:p>
          </p:txBody>
        </p:sp>
        <p:cxnSp>
          <p:nvCxnSpPr>
            <p:cNvPr id="14" name="Suora nuoliyhdysviiva 13"/>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5" name="Ryhmä 14"/>
          <p:cNvGrpSpPr/>
          <p:nvPr userDrawn="1"/>
        </p:nvGrpSpPr>
        <p:grpSpPr>
          <a:xfrm>
            <a:off x="8833445" y="2763019"/>
            <a:ext cx="2754713" cy="1056506"/>
            <a:chOff x="6404570" y="581050"/>
            <a:chExt cx="2754713" cy="1056506"/>
          </a:xfrm>
        </p:grpSpPr>
        <p:sp>
          <p:nvSpPr>
            <p:cNvPr id="16" name="Tekstiruutu 15"/>
            <p:cNvSpPr txBox="1"/>
            <p:nvPr/>
          </p:nvSpPr>
          <p:spPr>
            <a:xfrm>
              <a:off x="6404570" y="913414"/>
              <a:ext cx="2754713" cy="72414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17" name="Tekstiruutu 16"/>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Maaliskuu</a:t>
              </a:r>
              <a:endParaRPr lang="fi-FI" sz="1200" b="1" dirty="0">
                <a:solidFill>
                  <a:schemeClr val="accent1"/>
                </a:solidFill>
              </a:endParaRPr>
            </a:p>
          </p:txBody>
        </p:sp>
        <p:cxnSp>
          <p:nvCxnSpPr>
            <p:cNvPr id="18" name="Suora nuoliyhdysviiva 17"/>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9" name="Ryhmä 18"/>
          <p:cNvGrpSpPr/>
          <p:nvPr userDrawn="1"/>
        </p:nvGrpSpPr>
        <p:grpSpPr>
          <a:xfrm>
            <a:off x="8833445" y="3861048"/>
            <a:ext cx="2754713" cy="1063377"/>
            <a:chOff x="6404570" y="581050"/>
            <a:chExt cx="2754713" cy="1063377"/>
          </a:xfrm>
        </p:grpSpPr>
        <p:sp>
          <p:nvSpPr>
            <p:cNvPr id="20" name="Tekstiruutu 19"/>
            <p:cNvSpPr txBox="1"/>
            <p:nvPr/>
          </p:nvSpPr>
          <p:spPr>
            <a:xfrm>
              <a:off x="6404570" y="913414"/>
              <a:ext cx="2754713" cy="731013"/>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1" name="Tekstiruutu 20"/>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Huhtikuu</a:t>
              </a:r>
              <a:endParaRPr lang="fi-FI" sz="1200" b="1" dirty="0">
                <a:solidFill>
                  <a:schemeClr val="accent1"/>
                </a:solidFill>
              </a:endParaRPr>
            </a:p>
          </p:txBody>
        </p:sp>
        <p:cxnSp>
          <p:nvCxnSpPr>
            <p:cNvPr id="22" name="Suora nuoliyhdysviiva 21"/>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23" name="Ryhmä 22"/>
          <p:cNvGrpSpPr/>
          <p:nvPr userDrawn="1"/>
        </p:nvGrpSpPr>
        <p:grpSpPr>
          <a:xfrm>
            <a:off x="8309570" y="4941168"/>
            <a:ext cx="2754713" cy="1200126"/>
            <a:chOff x="6404570" y="581050"/>
            <a:chExt cx="2754713" cy="1200126"/>
          </a:xfrm>
        </p:grpSpPr>
        <p:sp>
          <p:nvSpPr>
            <p:cNvPr id="24" name="Tekstiruutu 23"/>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5" name="Tekstiruutu 24"/>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Toukokuu</a:t>
              </a:r>
              <a:endParaRPr lang="fi-FI" sz="1200" b="1" dirty="0">
                <a:solidFill>
                  <a:schemeClr val="accent1"/>
                </a:solidFill>
              </a:endParaRPr>
            </a:p>
          </p:txBody>
        </p:sp>
        <p:cxnSp>
          <p:nvCxnSpPr>
            <p:cNvPr id="26" name="Suora nuoliyhdysviiva 25"/>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27" name="Ryhmä 26"/>
          <p:cNvGrpSpPr/>
          <p:nvPr userDrawn="1"/>
        </p:nvGrpSpPr>
        <p:grpSpPr>
          <a:xfrm>
            <a:off x="6318845" y="5655915"/>
            <a:ext cx="2754713" cy="1116360"/>
            <a:chOff x="6404570" y="581050"/>
            <a:chExt cx="2754713" cy="1116360"/>
          </a:xfrm>
        </p:grpSpPr>
        <p:sp>
          <p:nvSpPr>
            <p:cNvPr id="28" name="Tekstiruutu 27"/>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9" name="Tekstiruutu 28"/>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Kesäkuu</a:t>
              </a:r>
              <a:endParaRPr lang="fi-FI" sz="1200" b="1" dirty="0">
                <a:solidFill>
                  <a:schemeClr val="accent1"/>
                </a:solidFill>
              </a:endParaRPr>
            </a:p>
          </p:txBody>
        </p:sp>
        <p:cxnSp>
          <p:nvCxnSpPr>
            <p:cNvPr id="30" name="Suora nuoliyhdysviiva 29"/>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31" name="Ryhmä 30"/>
          <p:cNvGrpSpPr/>
          <p:nvPr userDrawn="1"/>
        </p:nvGrpSpPr>
        <p:grpSpPr>
          <a:xfrm>
            <a:off x="1146126" y="1733575"/>
            <a:ext cx="2754713" cy="1085825"/>
            <a:chOff x="6404570" y="581050"/>
            <a:chExt cx="2754713" cy="1085825"/>
          </a:xfrm>
        </p:grpSpPr>
        <p:sp>
          <p:nvSpPr>
            <p:cNvPr id="32" name="Tekstiruutu 31"/>
            <p:cNvSpPr txBox="1"/>
            <p:nvPr/>
          </p:nvSpPr>
          <p:spPr>
            <a:xfrm>
              <a:off x="6404570" y="913414"/>
              <a:ext cx="2754713" cy="753461"/>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3" name="Tekstiruutu 32"/>
            <p:cNvSpPr txBox="1"/>
            <p:nvPr/>
          </p:nvSpPr>
          <p:spPr>
            <a:xfrm>
              <a:off x="7820229" y="581050"/>
              <a:ext cx="1151354" cy="276999"/>
            </a:xfrm>
            <a:prstGeom prst="rect">
              <a:avLst/>
            </a:prstGeom>
            <a:noFill/>
          </p:spPr>
          <p:txBody>
            <a:bodyPr wrap="square" rtlCol="0">
              <a:spAutoFit/>
            </a:bodyPr>
            <a:lstStyle/>
            <a:p>
              <a:pPr algn="r"/>
              <a:r>
                <a:rPr lang="fi-FI" sz="1200" b="1" dirty="0" smtClean="0">
                  <a:solidFill>
                    <a:schemeClr val="accent1"/>
                  </a:solidFill>
                </a:rPr>
                <a:t>Marraskuu</a:t>
              </a:r>
              <a:endParaRPr lang="fi-FI" sz="1200" b="1" dirty="0">
                <a:solidFill>
                  <a:schemeClr val="accent1"/>
                </a:solidFill>
              </a:endParaRPr>
            </a:p>
          </p:txBody>
        </p:sp>
        <p:cxnSp>
          <p:nvCxnSpPr>
            <p:cNvPr id="34" name="Suora nuoliyhdysviiva 33"/>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35" name="Ryhmä 34"/>
          <p:cNvGrpSpPr/>
          <p:nvPr userDrawn="1"/>
        </p:nvGrpSpPr>
        <p:grpSpPr>
          <a:xfrm>
            <a:off x="479376" y="2763019"/>
            <a:ext cx="2754713" cy="1056506"/>
            <a:chOff x="6404570" y="581050"/>
            <a:chExt cx="2754713" cy="1056506"/>
          </a:xfrm>
        </p:grpSpPr>
        <p:sp>
          <p:nvSpPr>
            <p:cNvPr id="36" name="Tekstiruutu 35"/>
            <p:cNvSpPr txBox="1"/>
            <p:nvPr/>
          </p:nvSpPr>
          <p:spPr>
            <a:xfrm>
              <a:off x="6404570" y="913414"/>
              <a:ext cx="2754713" cy="72414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7" name="Tekstiruutu 36"/>
            <p:cNvSpPr txBox="1"/>
            <p:nvPr/>
          </p:nvSpPr>
          <p:spPr>
            <a:xfrm>
              <a:off x="7839279" y="581050"/>
              <a:ext cx="1151354" cy="276999"/>
            </a:xfrm>
            <a:prstGeom prst="rect">
              <a:avLst/>
            </a:prstGeom>
            <a:noFill/>
          </p:spPr>
          <p:txBody>
            <a:bodyPr wrap="square" rtlCol="0">
              <a:spAutoFit/>
            </a:bodyPr>
            <a:lstStyle/>
            <a:p>
              <a:pPr algn="r"/>
              <a:r>
                <a:rPr lang="fi-FI" sz="1200" b="1" dirty="0" smtClean="0">
                  <a:solidFill>
                    <a:schemeClr val="accent1"/>
                  </a:solidFill>
                </a:rPr>
                <a:t>Lokakuu</a:t>
              </a:r>
              <a:endParaRPr lang="fi-FI" sz="1200" b="1" dirty="0">
                <a:solidFill>
                  <a:schemeClr val="accent1"/>
                </a:solidFill>
              </a:endParaRPr>
            </a:p>
          </p:txBody>
        </p:sp>
        <p:cxnSp>
          <p:nvCxnSpPr>
            <p:cNvPr id="38" name="Suora nuoliyhdysviiva 37"/>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39" name="Ryhmä 38"/>
          <p:cNvGrpSpPr/>
          <p:nvPr userDrawn="1"/>
        </p:nvGrpSpPr>
        <p:grpSpPr>
          <a:xfrm>
            <a:off x="479376" y="3861048"/>
            <a:ext cx="2754713" cy="1063377"/>
            <a:chOff x="6404570" y="581050"/>
            <a:chExt cx="2754713" cy="1063377"/>
          </a:xfrm>
        </p:grpSpPr>
        <p:sp>
          <p:nvSpPr>
            <p:cNvPr id="40" name="Tekstiruutu 39"/>
            <p:cNvSpPr txBox="1"/>
            <p:nvPr/>
          </p:nvSpPr>
          <p:spPr>
            <a:xfrm>
              <a:off x="6404570" y="913414"/>
              <a:ext cx="2754713" cy="731013"/>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1" name="Tekstiruutu 40"/>
            <p:cNvSpPr txBox="1"/>
            <p:nvPr/>
          </p:nvSpPr>
          <p:spPr>
            <a:xfrm>
              <a:off x="7839279" y="581050"/>
              <a:ext cx="1151354" cy="276999"/>
            </a:xfrm>
            <a:prstGeom prst="rect">
              <a:avLst/>
            </a:prstGeom>
            <a:noFill/>
          </p:spPr>
          <p:txBody>
            <a:bodyPr wrap="square" rtlCol="0">
              <a:spAutoFit/>
            </a:bodyPr>
            <a:lstStyle/>
            <a:p>
              <a:pPr algn="r"/>
              <a:r>
                <a:rPr lang="fi-FI" sz="1200" b="1" dirty="0" smtClean="0">
                  <a:solidFill>
                    <a:schemeClr val="accent1"/>
                  </a:solidFill>
                </a:rPr>
                <a:t>Syyskuu</a:t>
              </a:r>
              <a:endParaRPr lang="fi-FI" sz="1200" b="1" dirty="0">
                <a:solidFill>
                  <a:schemeClr val="accent1"/>
                </a:solidFill>
              </a:endParaRPr>
            </a:p>
          </p:txBody>
        </p:sp>
        <p:cxnSp>
          <p:nvCxnSpPr>
            <p:cNvPr id="42" name="Suora nuoliyhdysviiva 41"/>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43" name="Ryhmä 42"/>
          <p:cNvGrpSpPr/>
          <p:nvPr userDrawn="1"/>
        </p:nvGrpSpPr>
        <p:grpSpPr>
          <a:xfrm>
            <a:off x="1146126" y="4941168"/>
            <a:ext cx="2754713" cy="1200126"/>
            <a:chOff x="6404570" y="581050"/>
            <a:chExt cx="2754713" cy="1200126"/>
          </a:xfrm>
        </p:grpSpPr>
        <p:sp>
          <p:nvSpPr>
            <p:cNvPr id="44" name="Tekstiruutu 43"/>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5" name="Tekstiruutu 44"/>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Elokuu</a:t>
              </a:r>
              <a:endParaRPr lang="fi-FI" sz="1200" b="1" dirty="0">
                <a:solidFill>
                  <a:schemeClr val="accent1"/>
                </a:solidFill>
              </a:endParaRPr>
            </a:p>
          </p:txBody>
        </p:sp>
        <p:cxnSp>
          <p:nvCxnSpPr>
            <p:cNvPr id="46" name="Suora nuoliyhdysviiva 45"/>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47" name="Ryhmä 46"/>
          <p:cNvGrpSpPr/>
          <p:nvPr userDrawn="1"/>
        </p:nvGrpSpPr>
        <p:grpSpPr>
          <a:xfrm>
            <a:off x="3146376" y="5655915"/>
            <a:ext cx="2754713" cy="1116360"/>
            <a:chOff x="6404570" y="581050"/>
            <a:chExt cx="2754713" cy="1116360"/>
          </a:xfrm>
        </p:grpSpPr>
        <p:sp>
          <p:nvSpPr>
            <p:cNvPr id="48" name="Tekstiruutu 47"/>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9" name="Tekstiruutu 48"/>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Heinäkuu</a:t>
              </a:r>
              <a:endParaRPr lang="fi-FI" sz="1200" b="1" dirty="0">
                <a:solidFill>
                  <a:schemeClr val="accent1"/>
                </a:solidFill>
              </a:endParaRPr>
            </a:p>
          </p:txBody>
        </p:sp>
        <p:cxnSp>
          <p:nvCxnSpPr>
            <p:cNvPr id="50" name="Suora nuoliyhdysviiva 49"/>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51" name="Ryhmä 50"/>
          <p:cNvGrpSpPr/>
          <p:nvPr userDrawn="1"/>
        </p:nvGrpSpPr>
        <p:grpSpPr>
          <a:xfrm>
            <a:off x="3146376" y="692696"/>
            <a:ext cx="2754713" cy="1200126"/>
            <a:chOff x="6404570" y="581050"/>
            <a:chExt cx="2754713" cy="1200126"/>
          </a:xfrm>
        </p:grpSpPr>
        <p:sp>
          <p:nvSpPr>
            <p:cNvPr id="52" name="Tekstiruutu 51"/>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3" name="Tekstiruutu 52"/>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Joulukuu</a:t>
              </a:r>
              <a:endParaRPr lang="fi-FI" sz="1200" b="1" dirty="0">
                <a:solidFill>
                  <a:schemeClr val="accent1"/>
                </a:solidFill>
              </a:endParaRPr>
            </a:p>
          </p:txBody>
        </p:sp>
        <p:cxnSp>
          <p:nvCxnSpPr>
            <p:cNvPr id="54" name="Suora nuoliyhdysviiva 53"/>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55" name="Ryhmä 54"/>
          <p:cNvGrpSpPr/>
          <p:nvPr userDrawn="1"/>
        </p:nvGrpSpPr>
        <p:grpSpPr>
          <a:xfrm>
            <a:off x="6318845" y="692696"/>
            <a:ext cx="2754713" cy="1116360"/>
            <a:chOff x="6404570" y="581050"/>
            <a:chExt cx="2754713" cy="1116360"/>
          </a:xfrm>
        </p:grpSpPr>
        <p:sp>
          <p:nvSpPr>
            <p:cNvPr id="56" name="Tekstiruutu 55"/>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7" name="Tekstiruutu 56"/>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Tammikuu</a:t>
              </a:r>
              <a:endParaRPr lang="fi-FI" sz="1200" b="1" dirty="0">
                <a:solidFill>
                  <a:schemeClr val="accent1"/>
                </a:solidFill>
              </a:endParaRPr>
            </a:p>
          </p:txBody>
        </p:sp>
        <p:cxnSp>
          <p:nvCxnSpPr>
            <p:cNvPr id="58" name="Suora nuoliyhdysviiva 57"/>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1979121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Årsklocka">
    <p:spTree>
      <p:nvGrpSpPr>
        <p:cNvPr id="1" name=""/>
        <p:cNvGrpSpPr/>
        <p:nvPr/>
      </p:nvGrpSpPr>
      <p:grpSpPr>
        <a:xfrm>
          <a:off x="0" y="0"/>
          <a:ext cx="0" cy="0"/>
          <a:chOff x="0" y="0"/>
          <a:chExt cx="0" cy="0"/>
        </a:xfrm>
      </p:grpSpPr>
      <p:grpSp>
        <p:nvGrpSpPr>
          <p:cNvPr id="6" name="Ryhmä 5"/>
          <p:cNvGrpSpPr/>
          <p:nvPr userDrawn="1"/>
        </p:nvGrpSpPr>
        <p:grpSpPr>
          <a:xfrm>
            <a:off x="4131355" y="1483667"/>
            <a:ext cx="4053756" cy="4053756"/>
            <a:chOff x="4069122" y="1607492"/>
            <a:chExt cx="4053756" cy="4053756"/>
          </a:xfrm>
        </p:grpSpPr>
        <p:sp>
          <p:nvSpPr>
            <p:cNvPr id="56" name="Ellipsi 55"/>
            <p:cNvSpPr/>
            <p:nvPr userDrawn="1"/>
          </p:nvSpPr>
          <p:spPr>
            <a:xfrm>
              <a:off x="4069122" y="1607492"/>
              <a:ext cx="4053756" cy="405375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i-FI"/>
            </a:p>
          </p:txBody>
        </p:sp>
        <p:pic>
          <p:nvPicPr>
            <p:cNvPr id="5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16655" y="1759576"/>
              <a:ext cx="3753001" cy="37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7" name="Otsikko 1"/>
          <p:cNvSpPr>
            <a:spLocks noGrp="1"/>
          </p:cNvSpPr>
          <p:nvPr userDrawn="1"/>
        </p:nvSpPr>
        <p:spPr>
          <a:xfrm>
            <a:off x="613096" y="209550"/>
            <a:ext cx="9649593" cy="935385"/>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a:lstStyle>
          <a:p>
            <a:r>
              <a:rPr lang="fi-FI" dirty="0" err="1" smtClean="0"/>
              <a:t>Årsklocka</a:t>
            </a:r>
            <a:r>
              <a:rPr lang="fi-FI" dirty="0" smtClean="0"/>
              <a:t/>
            </a:r>
            <a:br>
              <a:rPr lang="fi-FI" dirty="0" smtClean="0"/>
            </a:br>
            <a:endParaRPr lang="fi-FI" dirty="0"/>
          </a:p>
        </p:txBody>
      </p:sp>
      <p:grpSp>
        <p:nvGrpSpPr>
          <p:cNvPr id="8" name="Ryhmä 7"/>
          <p:cNvGrpSpPr/>
          <p:nvPr userDrawn="1"/>
        </p:nvGrpSpPr>
        <p:grpSpPr>
          <a:xfrm>
            <a:off x="8371803" y="1609750"/>
            <a:ext cx="2754713" cy="1085825"/>
            <a:chOff x="6404570" y="581050"/>
            <a:chExt cx="2754713" cy="1085825"/>
          </a:xfrm>
        </p:grpSpPr>
        <p:sp>
          <p:nvSpPr>
            <p:cNvPr id="53" name="Tekstiruutu 89"/>
            <p:cNvSpPr txBox="1"/>
            <p:nvPr userDrawn="1"/>
          </p:nvSpPr>
          <p:spPr>
            <a:xfrm>
              <a:off x="6404570" y="913414"/>
              <a:ext cx="2754713" cy="753461"/>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4" name="Tekstiruutu 90"/>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Februari</a:t>
              </a:r>
              <a:endParaRPr lang="fi-FI" sz="1200" b="1" dirty="0">
                <a:solidFill>
                  <a:schemeClr val="accent1"/>
                </a:solidFill>
              </a:endParaRPr>
            </a:p>
          </p:txBody>
        </p:sp>
        <p:cxnSp>
          <p:nvCxnSpPr>
            <p:cNvPr id="55" name="Suora nuoliyhdysviiva 54"/>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9" name="Ryhmä 8"/>
          <p:cNvGrpSpPr/>
          <p:nvPr userDrawn="1"/>
        </p:nvGrpSpPr>
        <p:grpSpPr>
          <a:xfrm>
            <a:off x="8895678" y="2639194"/>
            <a:ext cx="2754713" cy="1056506"/>
            <a:chOff x="6404570" y="581050"/>
            <a:chExt cx="2754713" cy="1056506"/>
          </a:xfrm>
        </p:grpSpPr>
        <p:sp>
          <p:nvSpPr>
            <p:cNvPr id="50" name="Tekstiruutu 96"/>
            <p:cNvSpPr txBox="1"/>
            <p:nvPr userDrawn="1"/>
          </p:nvSpPr>
          <p:spPr>
            <a:xfrm>
              <a:off x="6404570" y="913414"/>
              <a:ext cx="2754713" cy="72414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1" name="Tekstiruutu 101"/>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smtClean="0">
                  <a:solidFill>
                    <a:schemeClr val="accent1"/>
                  </a:solidFill>
                </a:rPr>
                <a:t>Mars</a:t>
              </a:r>
              <a:endParaRPr lang="fi-FI" sz="1200" b="1" dirty="0">
                <a:solidFill>
                  <a:schemeClr val="accent1"/>
                </a:solidFill>
              </a:endParaRPr>
            </a:p>
          </p:txBody>
        </p:sp>
        <p:cxnSp>
          <p:nvCxnSpPr>
            <p:cNvPr id="52" name="Suora nuoliyhdysviiva 51"/>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0" name="Ryhmä 9"/>
          <p:cNvGrpSpPr/>
          <p:nvPr userDrawn="1"/>
        </p:nvGrpSpPr>
        <p:grpSpPr>
          <a:xfrm>
            <a:off x="8895678" y="3737223"/>
            <a:ext cx="2754713" cy="1063377"/>
            <a:chOff x="6404570" y="581050"/>
            <a:chExt cx="2754713" cy="1063377"/>
          </a:xfrm>
        </p:grpSpPr>
        <p:sp>
          <p:nvSpPr>
            <p:cNvPr id="47" name="Tekstiruutu 104"/>
            <p:cNvSpPr txBox="1"/>
            <p:nvPr userDrawn="1"/>
          </p:nvSpPr>
          <p:spPr>
            <a:xfrm>
              <a:off x="6404570" y="913414"/>
              <a:ext cx="2754713" cy="731013"/>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8" name="Tekstiruutu 105"/>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April</a:t>
              </a:r>
              <a:endParaRPr lang="fi-FI" sz="1200" b="1" dirty="0">
                <a:solidFill>
                  <a:schemeClr val="accent1"/>
                </a:solidFill>
              </a:endParaRPr>
            </a:p>
          </p:txBody>
        </p:sp>
        <p:cxnSp>
          <p:nvCxnSpPr>
            <p:cNvPr id="49" name="Suora nuoliyhdysviiva 48"/>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1" name="Ryhmä 10"/>
          <p:cNvGrpSpPr/>
          <p:nvPr userDrawn="1"/>
        </p:nvGrpSpPr>
        <p:grpSpPr>
          <a:xfrm>
            <a:off x="8371803" y="4817343"/>
            <a:ext cx="2754713" cy="1200126"/>
            <a:chOff x="6404570" y="581050"/>
            <a:chExt cx="2754713" cy="1200126"/>
          </a:xfrm>
        </p:grpSpPr>
        <p:sp>
          <p:nvSpPr>
            <p:cNvPr id="44" name="Tekstiruutu 108"/>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5" name="Tekstiruutu 109"/>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smtClean="0">
                  <a:solidFill>
                    <a:schemeClr val="accent1"/>
                  </a:solidFill>
                </a:rPr>
                <a:t>Maj</a:t>
              </a:r>
              <a:endParaRPr lang="fi-FI" sz="1200" b="1" dirty="0">
                <a:solidFill>
                  <a:schemeClr val="accent1"/>
                </a:solidFill>
              </a:endParaRPr>
            </a:p>
          </p:txBody>
        </p:sp>
        <p:cxnSp>
          <p:nvCxnSpPr>
            <p:cNvPr id="46" name="Suora nuoliyhdysviiva 45"/>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2" name="Ryhmä 11"/>
          <p:cNvGrpSpPr/>
          <p:nvPr userDrawn="1"/>
        </p:nvGrpSpPr>
        <p:grpSpPr>
          <a:xfrm>
            <a:off x="6381078" y="5532090"/>
            <a:ext cx="2754713" cy="1116360"/>
            <a:chOff x="6404570" y="581050"/>
            <a:chExt cx="2754713" cy="1116360"/>
          </a:xfrm>
        </p:grpSpPr>
        <p:sp>
          <p:nvSpPr>
            <p:cNvPr id="41" name="Tekstiruutu 120"/>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2" name="Tekstiruutu 121"/>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Juni</a:t>
              </a:r>
              <a:endParaRPr lang="fi-FI" sz="1200" b="1" dirty="0">
                <a:solidFill>
                  <a:schemeClr val="accent1"/>
                </a:solidFill>
              </a:endParaRPr>
            </a:p>
          </p:txBody>
        </p:sp>
        <p:cxnSp>
          <p:nvCxnSpPr>
            <p:cNvPr id="43" name="Suora nuoliyhdysviiva 42"/>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3" name="Ryhmä 12"/>
          <p:cNvGrpSpPr/>
          <p:nvPr userDrawn="1"/>
        </p:nvGrpSpPr>
        <p:grpSpPr>
          <a:xfrm>
            <a:off x="1208359" y="1609750"/>
            <a:ext cx="2754713" cy="1085825"/>
            <a:chOff x="6404570" y="581050"/>
            <a:chExt cx="2754713" cy="1085825"/>
          </a:xfrm>
        </p:grpSpPr>
        <p:sp>
          <p:nvSpPr>
            <p:cNvPr id="38" name="Tekstiruutu 128"/>
            <p:cNvSpPr txBox="1"/>
            <p:nvPr userDrawn="1"/>
          </p:nvSpPr>
          <p:spPr>
            <a:xfrm>
              <a:off x="6404570" y="913414"/>
              <a:ext cx="2754713" cy="753461"/>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9" name="Tekstiruutu 129"/>
            <p:cNvSpPr txBox="1"/>
            <p:nvPr userDrawn="1"/>
          </p:nvSpPr>
          <p:spPr>
            <a:xfrm>
              <a:off x="78678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November</a:t>
              </a:r>
              <a:endParaRPr lang="fi-FI" sz="1200" b="1" dirty="0">
                <a:solidFill>
                  <a:schemeClr val="accent1"/>
                </a:solidFill>
              </a:endParaRPr>
            </a:p>
          </p:txBody>
        </p:sp>
        <p:cxnSp>
          <p:nvCxnSpPr>
            <p:cNvPr id="40" name="Suora nuoliyhdysviiva 39"/>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4" name="Ryhmä 13"/>
          <p:cNvGrpSpPr/>
          <p:nvPr userDrawn="1"/>
        </p:nvGrpSpPr>
        <p:grpSpPr>
          <a:xfrm>
            <a:off x="541609" y="2639194"/>
            <a:ext cx="2754713" cy="1056506"/>
            <a:chOff x="6404570" y="581050"/>
            <a:chExt cx="2754713" cy="1056506"/>
          </a:xfrm>
        </p:grpSpPr>
        <p:sp>
          <p:nvSpPr>
            <p:cNvPr id="35" name="Tekstiruutu 132"/>
            <p:cNvSpPr txBox="1"/>
            <p:nvPr userDrawn="1"/>
          </p:nvSpPr>
          <p:spPr>
            <a:xfrm>
              <a:off x="6404570" y="913414"/>
              <a:ext cx="2754713" cy="72414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6" name="Tekstiruutu 133"/>
            <p:cNvSpPr txBox="1"/>
            <p:nvPr userDrawn="1"/>
          </p:nvSpPr>
          <p:spPr>
            <a:xfrm>
              <a:off x="784880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Oktober</a:t>
              </a:r>
              <a:endParaRPr lang="fi-FI" sz="1200" b="1" dirty="0">
                <a:solidFill>
                  <a:schemeClr val="accent1"/>
                </a:solidFill>
              </a:endParaRPr>
            </a:p>
          </p:txBody>
        </p:sp>
        <p:cxnSp>
          <p:nvCxnSpPr>
            <p:cNvPr id="37" name="Suora nuoliyhdysviiva 36"/>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5" name="Ryhmä 14"/>
          <p:cNvGrpSpPr/>
          <p:nvPr userDrawn="1"/>
        </p:nvGrpSpPr>
        <p:grpSpPr>
          <a:xfrm>
            <a:off x="541609" y="3737223"/>
            <a:ext cx="2754713" cy="1063377"/>
            <a:chOff x="6404570" y="581050"/>
            <a:chExt cx="2754713" cy="1063377"/>
          </a:xfrm>
        </p:grpSpPr>
        <p:sp>
          <p:nvSpPr>
            <p:cNvPr id="32" name="Tekstiruutu 136"/>
            <p:cNvSpPr txBox="1"/>
            <p:nvPr userDrawn="1"/>
          </p:nvSpPr>
          <p:spPr>
            <a:xfrm>
              <a:off x="6404570" y="913414"/>
              <a:ext cx="2754713" cy="731013"/>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3" name="Tekstiruutu 137"/>
            <p:cNvSpPr txBox="1"/>
            <p:nvPr userDrawn="1"/>
          </p:nvSpPr>
          <p:spPr>
            <a:xfrm>
              <a:off x="7839279"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September</a:t>
              </a:r>
              <a:endParaRPr lang="fi-FI" sz="1200" b="1" dirty="0">
                <a:solidFill>
                  <a:schemeClr val="accent1"/>
                </a:solidFill>
              </a:endParaRPr>
            </a:p>
          </p:txBody>
        </p:sp>
        <p:cxnSp>
          <p:nvCxnSpPr>
            <p:cNvPr id="34" name="Suora nuoliyhdysviiva 33"/>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6" name="Ryhmä 15"/>
          <p:cNvGrpSpPr/>
          <p:nvPr userDrawn="1"/>
        </p:nvGrpSpPr>
        <p:grpSpPr>
          <a:xfrm>
            <a:off x="1208359" y="4817343"/>
            <a:ext cx="2754713" cy="1200126"/>
            <a:chOff x="6404570" y="581050"/>
            <a:chExt cx="2754713" cy="1200126"/>
          </a:xfrm>
        </p:grpSpPr>
        <p:sp>
          <p:nvSpPr>
            <p:cNvPr id="29" name="Tekstiruutu 140"/>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0" name="Tekstiruutu 141"/>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Augusti</a:t>
              </a:r>
              <a:endParaRPr lang="fi-FI" sz="1200" b="1" dirty="0">
                <a:solidFill>
                  <a:schemeClr val="accent1"/>
                </a:solidFill>
              </a:endParaRPr>
            </a:p>
          </p:txBody>
        </p:sp>
        <p:cxnSp>
          <p:nvCxnSpPr>
            <p:cNvPr id="31" name="Suora nuoliyhdysviiva 30"/>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7" name="Ryhmä 16"/>
          <p:cNvGrpSpPr/>
          <p:nvPr userDrawn="1"/>
        </p:nvGrpSpPr>
        <p:grpSpPr>
          <a:xfrm>
            <a:off x="3208609" y="5532090"/>
            <a:ext cx="2754713" cy="1116360"/>
            <a:chOff x="6404570" y="581050"/>
            <a:chExt cx="2754713" cy="1116360"/>
          </a:xfrm>
        </p:grpSpPr>
        <p:sp>
          <p:nvSpPr>
            <p:cNvPr id="26" name="Tekstiruutu 144"/>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7" name="Tekstiruutu 145"/>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Juli</a:t>
              </a:r>
              <a:endParaRPr lang="fi-FI" sz="1200" b="1" dirty="0">
                <a:solidFill>
                  <a:schemeClr val="accent1"/>
                </a:solidFill>
              </a:endParaRPr>
            </a:p>
          </p:txBody>
        </p:sp>
        <p:cxnSp>
          <p:nvCxnSpPr>
            <p:cNvPr id="28" name="Suora nuoliyhdysviiva 27"/>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8" name="Ryhmä 17"/>
          <p:cNvGrpSpPr/>
          <p:nvPr userDrawn="1"/>
        </p:nvGrpSpPr>
        <p:grpSpPr>
          <a:xfrm>
            <a:off x="3208609" y="568871"/>
            <a:ext cx="2754713" cy="1200126"/>
            <a:chOff x="6404570" y="581050"/>
            <a:chExt cx="2754713" cy="1200126"/>
          </a:xfrm>
        </p:grpSpPr>
        <p:sp>
          <p:nvSpPr>
            <p:cNvPr id="23" name="Tekstiruutu 152"/>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4" name="Tekstiruutu 153"/>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December</a:t>
              </a:r>
              <a:endParaRPr lang="fi-FI" sz="1200" b="1" dirty="0">
                <a:solidFill>
                  <a:schemeClr val="accent1"/>
                </a:solidFill>
              </a:endParaRPr>
            </a:p>
          </p:txBody>
        </p:sp>
        <p:cxnSp>
          <p:nvCxnSpPr>
            <p:cNvPr id="25" name="Suora nuoliyhdysviiva 24"/>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9" name="Ryhmä 18"/>
          <p:cNvGrpSpPr/>
          <p:nvPr userDrawn="1"/>
        </p:nvGrpSpPr>
        <p:grpSpPr>
          <a:xfrm>
            <a:off x="6381078" y="568871"/>
            <a:ext cx="2754713" cy="1116360"/>
            <a:chOff x="6404570" y="581050"/>
            <a:chExt cx="2754713" cy="1116360"/>
          </a:xfrm>
        </p:grpSpPr>
        <p:sp>
          <p:nvSpPr>
            <p:cNvPr id="20" name="Tekstiruutu 156"/>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1" name="Tekstiruutu 157"/>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Januari</a:t>
              </a:r>
              <a:endParaRPr lang="fi-FI" sz="1200" b="1" dirty="0">
                <a:solidFill>
                  <a:schemeClr val="accent1"/>
                </a:solidFill>
              </a:endParaRPr>
            </a:p>
          </p:txBody>
        </p:sp>
        <p:cxnSp>
          <p:nvCxnSpPr>
            <p:cNvPr id="22" name="Suora nuoliyhdysviiva 21"/>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3073775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58" name="Group 57"/>
          <p:cNvGrpSpPr>
            <a:grpSpLocks noChangeAspect="1"/>
          </p:cNvGrpSpPr>
          <p:nvPr userDrawn="1"/>
        </p:nvGrpSpPr>
        <p:grpSpPr>
          <a:xfrm>
            <a:off x="3901131" y="2274360"/>
            <a:ext cx="4381309" cy="2077137"/>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4" name="Group 43"/>
          <p:cNvGrpSpPr>
            <a:grpSpLocks noChangeAspect="1"/>
          </p:cNvGrpSpPr>
          <p:nvPr userDrawn="1"/>
        </p:nvGrpSpPr>
        <p:grpSpPr>
          <a:xfrm>
            <a:off x="3964982" y="2324561"/>
            <a:ext cx="4262035" cy="2026588"/>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2" name="Group 41"/>
          <p:cNvGrpSpPr>
            <a:grpSpLocks noChangeAspect="1"/>
          </p:cNvGrpSpPr>
          <p:nvPr userDrawn="1"/>
        </p:nvGrpSpPr>
        <p:grpSpPr>
          <a:xfrm>
            <a:off x="4087629" y="2279594"/>
            <a:ext cx="4016741" cy="237436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863" y="1557338"/>
            <a:ext cx="7416799" cy="1727646"/>
          </a:xfrm>
        </p:spPr>
        <p:txBody>
          <a:bodyPr anchor="b"/>
          <a:lstStyle>
            <a:lvl1pPr algn="l">
              <a:defRPr sz="44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863" y="3602038"/>
            <a:ext cx="7416799" cy="1339130"/>
          </a:xfrm>
        </p:spPr>
        <p:txBody>
          <a:bodyPr/>
          <a:lstStyle>
            <a:lvl1pPr marL="0" indent="0" algn="l">
              <a:buNone/>
              <a:defRPr sz="2000" baseline="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9285640"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cxnSp>
        <p:nvCxnSpPr>
          <p:cNvPr id="17" name="Straight Connector 16"/>
          <p:cNvCxnSpPr/>
          <p:nvPr userDrawn="1"/>
        </p:nvCxnSpPr>
        <p:spPr>
          <a:xfrm>
            <a:off x="550863" y="3429000"/>
            <a:ext cx="122413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userDrawn="1"/>
        </p:nvSpPr>
        <p:spPr bwMode="auto">
          <a:xfrm>
            <a:off x="911424" y="692696"/>
            <a:ext cx="288000" cy="288000"/>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userDrawn="1"/>
        </p:nvSpPr>
        <p:spPr bwMode="auto">
          <a:xfrm>
            <a:off x="550863" y="692150"/>
            <a:ext cx="288514" cy="288000"/>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userDrawn="1"/>
        </p:nvSpPr>
        <p:spPr bwMode="auto">
          <a:xfrm>
            <a:off x="1631504" y="692150"/>
            <a:ext cx="288000" cy="288000"/>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userDrawn="1"/>
        </p:nvSpPr>
        <p:spPr bwMode="auto">
          <a:xfrm>
            <a:off x="2351584" y="692150"/>
            <a:ext cx="288000" cy="288000"/>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userDrawn="1"/>
        </p:nvSpPr>
        <p:spPr bwMode="auto">
          <a:xfrm>
            <a:off x="1271464" y="692150"/>
            <a:ext cx="288000" cy="288000"/>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6">
            <a:hlinkClick r:id="rId7"/>
          </p:cNvPr>
          <p:cNvSpPr>
            <a:spLocks noEditPoints="1"/>
          </p:cNvSpPr>
          <p:nvPr userDrawn="1"/>
        </p:nvSpPr>
        <p:spPr bwMode="auto">
          <a:xfrm>
            <a:off x="1990651" y="692150"/>
            <a:ext cx="288925" cy="288925"/>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noEditPoints="1"/>
          </p:cNvSpPr>
          <p:nvPr userDrawn="1"/>
        </p:nvSpPr>
        <p:spPr bwMode="auto">
          <a:xfrm>
            <a:off x="2711450" y="677863"/>
            <a:ext cx="301625" cy="30321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userDrawn="1"/>
        </p:nvGrpSpPr>
        <p:grpSpPr>
          <a:xfrm>
            <a:off x="4223792" y="1556792"/>
            <a:ext cx="3744416" cy="3744416"/>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userDrawn="1"/>
        </p:nvSpPr>
        <p:spPr bwMode="auto">
          <a:xfrm>
            <a:off x="5345158" y="5904088"/>
            <a:ext cx="1326906" cy="405232"/>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effectLst>
                  <a:outerShdw blurRad="254000" algn="ctr" rotWithShape="0">
                    <a:prstClr val="black">
                      <a:alpha val="30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11" name="Text Placeholder 8"/>
          <p:cNvSpPr>
            <a:spLocks noGrp="1"/>
          </p:cNvSpPr>
          <p:nvPr>
            <p:ph type="body" sz="quarter" idx="14" hasCustomPrompt="1"/>
          </p:nvPr>
        </p:nvSpPr>
        <p:spPr>
          <a:xfrm>
            <a:off x="550863" y="692051"/>
            <a:ext cx="2354400" cy="720725"/>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7AF4796F-8FB3-45CA-B8AC-1736963B4751}" type="datetimeFigureOut">
              <a:rPr lang="en-US" smtClean="0"/>
              <a:pPr/>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7AF4796F-8FB3-45CA-B8AC-1736963B4751}"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7AF4796F-8FB3-45CA-B8AC-1736963B4751}"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Text Placeholder 7"/>
          <p:cNvSpPr>
            <a:spLocks noGrp="1"/>
          </p:cNvSpPr>
          <p:nvPr>
            <p:ph type="body" sz="quarter" idx="13" hasCustomPrompt="1"/>
          </p:nvPr>
        </p:nvSpPr>
        <p:spPr>
          <a:xfrm>
            <a:off x="550863"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863"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863"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863"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863"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472" y="1920298"/>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3" name="Text Placeholder 2"/>
          <p:cNvSpPr>
            <a:spLocks noGrp="1"/>
          </p:cNvSpPr>
          <p:nvPr>
            <p:ph type="body" idx="18"/>
          </p:nvPr>
        </p:nvSpPr>
        <p:spPr>
          <a:xfrm>
            <a:off x="1343472" y="263691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4" name="Text Placeholder 2"/>
          <p:cNvSpPr>
            <a:spLocks noGrp="1"/>
          </p:cNvSpPr>
          <p:nvPr>
            <p:ph type="body" idx="19"/>
          </p:nvPr>
        </p:nvSpPr>
        <p:spPr>
          <a:xfrm>
            <a:off x="1343472" y="335699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5" name="Text Placeholder 2"/>
          <p:cNvSpPr>
            <a:spLocks noGrp="1"/>
          </p:cNvSpPr>
          <p:nvPr>
            <p:ph type="body" idx="20"/>
          </p:nvPr>
        </p:nvSpPr>
        <p:spPr>
          <a:xfrm>
            <a:off x="1343472" y="407707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6" name="Text Placeholder 2"/>
          <p:cNvSpPr>
            <a:spLocks noGrp="1"/>
          </p:cNvSpPr>
          <p:nvPr>
            <p:ph type="body" idx="21"/>
          </p:nvPr>
        </p:nvSpPr>
        <p:spPr>
          <a:xfrm>
            <a:off x="1343472" y="479715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40017"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40017"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40017"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40017"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40017"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2104" y="1920298"/>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Text Placeholder 2"/>
          <p:cNvSpPr>
            <a:spLocks noGrp="1"/>
          </p:cNvSpPr>
          <p:nvPr>
            <p:ph type="body" idx="28"/>
          </p:nvPr>
        </p:nvSpPr>
        <p:spPr>
          <a:xfrm>
            <a:off x="7032104" y="263691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4" name="Text Placeholder 2"/>
          <p:cNvSpPr>
            <a:spLocks noGrp="1"/>
          </p:cNvSpPr>
          <p:nvPr>
            <p:ph type="body" idx="29"/>
          </p:nvPr>
        </p:nvSpPr>
        <p:spPr>
          <a:xfrm>
            <a:off x="7032104" y="335699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5" name="Text Placeholder 2"/>
          <p:cNvSpPr>
            <a:spLocks noGrp="1"/>
          </p:cNvSpPr>
          <p:nvPr>
            <p:ph type="body" idx="30"/>
          </p:nvPr>
        </p:nvSpPr>
        <p:spPr>
          <a:xfrm>
            <a:off x="7032104" y="407707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Text Placeholder 2"/>
          <p:cNvSpPr>
            <a:spLocks noGrp="1"/>
          </p:cNvSpPr>
          <p:nvPr>
            <p:ph type="body" idx="31"/>
          </p:nvPr>
        </p:nvSpPr>
        <p:spPr>
          <a:xfrm>
            <a:off x="7032104" y="479715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863" y="333375"/>
            <a:ext cx="6913289" cy="935385"/>
          </a:xfrm>
        </p:spPr>
        <p:txBody>
          <a:bodyPr/>
          <a:lstStyle/>
          <a:p>
            <a:r>
              <a:rPr lang="fi-FI" smtClean="0"/>
              <a:t>Muokkaa perustyyl. napsautt.</a:t>
            </a:r>
            <a:endParaRPr lang="en-US" dirty="0"/>
          </a:p>
        </p:txBody>
      </p:sp>
      <p:sp>
        <p:nvSpPr>
          <p:cNvPr id="3" name="Content Placeholder 2"/>
          <p:cNvSpPr>
            <a:spLocks noGrp="1"/>
          </p:cNvSpPr>
          <p:nvPr>
            <p:ph idx="1"/>
          </p:nvPr>
        </p:nvSpPr>
        <p:spPr>
          <a:xfrm>
            <a:off x="550863" y="1557338"/>
            <a:ext cx="6913289"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7AF4796F-8FB3-45CA-B8AC-1736963B4751}" type="datetimeFigureOut">
              <a:rPr lang="en-US" smtClean="0"/>
              <a:t>10/11/2017</a:t>
            </a:fld>
            <a:endParaRPr lang="en-US"/>
          </a:p>
        </p:txBody>
      </p:sp>
      <p:sp>
        <p:nvSpPr>
          <p:cNvPr id="5" name="Footer Placeholder 4"/>
          <p:cNvSpPr>
            <a:spLocks noGrp="1"/>
          </p:cNvSpPr>
          <p:nvPr>
            <p:ph type="ftr" sz="quarter" idx="11"/>
          </p:nvPr>
        </p:nvSpPr>
        <p:spPr>
          <a:xfrm>
            <a:off x="2207568" y="6381328"/>
            <a:ext cx="5184576" cy="143297"/>
          </a:xfrm>
        </p:spPr>
        <p:txBody>
          <a:bodyPr/>
          <a:lstStyle/>
          <a:p>
            <a:endParaRPr lang="en-US" dirty="0"/>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2" y="0"/>
            <a:ext cx="4224337"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4" y="1557338"/>
            <a:ext cx="6913561"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7AF4796F-8FB3-45CA-B8AC-1736963B4751}"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863" y="333375"/>
            <a:ext cx="9649593" cy="935385"/>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863" y="1557338"/>
            <a:ext cx="11090275" cy="4608512"/>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424" y="6381328"/>
            <a:ext cx="1142184" cy="143297"/>
          </a:xfrm>
          <a:prstGeom prst="rect">
            <a:avLst/>
          </a:prstGeom>
        </p:spPr>
        <p:txBody>
          <a:bodyPr vert="horz" lIns="0" tIns="0" rIns="0" bIns="0" rtlCol="0" anchor="ctr" anchorCtr="0">
            <a:noAutofit/>
          </a:bodyPr>
          <a:lstStyle>
            <a:lvl1pPr algn="l">
              <a:defRPr sz="700">
                <a:solidFill>
                  <a:schemeClr val="accent1"/>
                </a:solidFill>
              </a:defRPr>
            </a:lvl1pPr>
          </a:lstStyle>
          <a:p>
            <a:fld id="{7AF4796F-8FB3-45CA-B8AC-1736963B4751}" type="datetimeFigureOut">
              <a:rPr lang="en-US" smtClean="0"/>
              <a:pPr/>
              <a:t>10/11/2017</a:t>
            </a:fld>
            <a:endParaRPr lang="en-US" dirty="0"/>
          </a:p>
        </p:txBody>
      </p:sp>
      <p:sp>
        <p:nvSpPr>
          <p:cNvPr id="5" name="Footer Placeholder 4"/>
          <p:cNvSpPr>
            <a:spLocks noGrp="1"/>
          </p:cNvSpPr>
          <p:nvPr>
            <p:ph type="ftr" sz="quarter" idx="3"/>
          </p:nvPr>
        </p:nvSpPr>
        <p:spPr>
          <a:xfrm>
            <a:off x="2207568" y="6381328"/>
            <a:ext cx="9433570" cy="143297"/>
          </a:xfrm>
          <a:prstGeom prst="rect">
            <a:avLst/>
          </a:prstGeom>
        </p:spPr>
        <p:txBody>
          <a:bodyPr vert="horz" lIns="0" tIns="0" rIns="0" bIns="0" rtlCol="0" anchor="ctr" anchorCtr="0">
            <a:noAutofit/>
          </a:bodyPr>
          <a:lstStyle>
            <a:lvl1pPr algn="r">
              <a:defRPr sz="700">
                <a:solidFill>
                  <a:schemeClr val="accent1"/>
                </a:solidFill>
              </a:defRPr>
            </a:lvl1pPr>
          </a:lstStyle>
          <a:p>
            <a:endParaRPr lang="en-US" dirty="0"/>
          </a:p>
        </p:txBody>
      </p:sp>
      <p:sp>
        <p:nvSpPr>
          <p:cNvPr id="6" name="Slide Number Placeholder 5"/>
          <p:cNvSpPr>
            <a:spLocks noGrp="1"/>
          </p:cNvSpPr>
          <p:nvPr>
            <p:ph type="sldNum" sz="quarter" idx="4"/>
          </p:nvPr>
        </p:nvSpPr>
        <p:spPr>
          <a:xfrm>
            <a:off x="542060" y="6381328"/>
            <a:ext cx="225348" cy="143297"/>
          </a:xfrm>
          <a:prstGeom prst="rect">
            <a:avLst/>
          </a:prstGeom>
          <a:solidFill>
            <a:schemeClr val="accent1"/>
          </a:solidFill>
        </p:spPr>
        <p:txBody>
          <a:bodyPr vert="horz" wrap="none" lIns="0" tIns="0" rIns="0" bIns="0" rtlCol="0" anchor="ctr" anchorCtr="0">
            <a:noAutofit/>
          </a:bodyPr>
          <a:lstStyle>
            <a:lvl1pPr algn="ctr">
              <a:defRPr sz="700">
                <a:solidFill>
                  <a:schemeClr val="bg1"/>
                </a:solidFill>
              </a:defRPr>
            </a:lvl1pPr>
          </a:lstStyle>
          <a:p>
            <a:fld id="{DC32CCCC-C653-421F-BB1F-FDB5B5B9DFB5}" type="slidenum">
              <a:rPr lang="en-US" smtClean="0"/>
              <a:pPr/>
              <a:t>‹#›</a:t>
            </a:fld>
            <a:endParaRPr lang="en-US" dirty="0"/>
          </a:p>
        </p:txBody>
      </p:sp>
      <p:sp>
        <p:nvSpPr>
          <p:cNvPr id="12" name="Freeform 6"/>
          <p:cNvSpPr>
            <a:spLocks noChangeAspect="1" noEditPoints="1"/>
          </p:cNvSpPr>
          <p:nvPr/>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8" name="(c)" hidden="1"/>
          <p:cNvSpPr txBox="1"/>
          <p:nvPr/>
        </p:nvSpPr>
        <p:spPr>
          <a:xfrm>
            <a:off x="11928810" y="6885480"/>
            <a:ext cx="256480"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75" r:id="rId3"/>
    <p:sldLayoutId id="2147483672" r:id="rId4"/>
    <p:sldLayoutId id="2147483668" r:id="rId5"/>
    <p:sldLayoutId id="2147483650" r:id="rId6"/>
    <p:sldLayoutId id="2147483674" r:id="rId7"/>
    <p:sldLayoutId id="2147483659" r:id="rId8"/>
    <p:sldLayoutId id="2147483666" r:id="rId9"/>
    <p:sldLayoutId id="2147483667" r:id="rId10"/>
    <p:sldLayoutId id="2147483678" r:id="rId11"/>
    <p:sldLayoutId id="2147483673" r:id="rId12"/>
    <p:sldLayoutId id="2147483682" r:id="rId13"/>
    <p:sldLayoutId id="2147483651" r:id="rId14"/>
    <p:sldLayoutId id="2147483664" r:id="rId15"/>
    <p:sldLayoutId id="2147483676" r:id="rId16"/>
    <p:sldLayoutId id="2147483661" r:id="rId17"/>
    <p:sldLayoutId id="2147483660" r:id="rId18"/>
    <p:sldLayoutId id="2147483665" r:id="rId19"/>
    <p:sldLayoutId id="2147483677" r:id="rId20"/>
    <p:sldLayoutId id="2147483652" r:id="rId21"/>
    <p:sldLayoutId id="2147483653" r:id="rId22"/>
    <p:sldLayoutId id="2147483656" r:id="rId23"/>
    <p:sldLayoutId id="2147483657" r:id="rId24"/>
    <p:sldLayoutId id="2147483654" r:id="rId25"/>
    <p:sldLayoutId id="2147483658" r:id="rId26"/>
    <p:sldLayoutId id="2147483655" r:id="rId27"/>
    <p:sldLayoutId id="2147483685" r:id="rId28"/>
    <p:sldLayoutId id="2147483686" r:id="rId29"/>
    <p:sldLayoutId id="2147483679" r:id="rId30"/>
    <p:sldLayoutId id="2147483680" r:id="rId31"/>
    <p:sldLayoutId id="2147483681" r:id="rId32"/>
    <p:sldLayoutId id="2147483669" r:id="rId33"/>
    <p:sldLayoutId id="2147483670" r:id="rId34"/>
    <p:sldLayoutId id="2147483671" r:id="rId35"/>
    <p:sldLayoutId id="2147483684" r:id="rId36"/>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p:titleStyle>
    <p:bodyStyle>
      <a:lvl1pPr marL="266700" indent="-266700" algn="l" defTabSz="914400" rtl="0" eaLnBrk="1" latinLnBrk="0" hangingPunct="1">
        <a:lnSpc>
          <a:spcPct val="110000"/>
        </a:lnSpc>
        <a:spcBef>
          <a:spcPts val="600"/>
        </a:spcBef>
        <a:buClr>
          <a:schemeClr val="accent1"/>
        </a:buClr>
        <a:buFont typeface="Wingdings" panose="05000000000000000000" pitchFamily="2" charset="2"/>
        <a:buChar char="§"/>
        <a:defRPr sz="2400" kern="1200">
          <a:solidFill>
            <a:schemeClr val="tx1"/>
          </a:solidFill>
          <a:latin typeface="+mn-lt"/>
          <a:ea typeface="+mn-ea"/>
          <a:cs typeface="+mn-cs"/>
        </a:defRPr>
      </a:lvl1pPr>
      <a:lvl2pPr marL="539750" indent="-273050" algn="l" defTabSz="914400" rtl="0" eaLnBrk="1" latinLnBrk="0" hangingPunct="1">
        <a:lnSpc>
          <a:spcPct val="110000"/>
        </a:lnSpc>
        <a:spcBef>
          <a:spcPts val="600"/>
        </a:spcBef>
        <a:buClr>
          <a:schemeClr val="accent1"/>
        </a:buClr>
        <a:buFont typeface="Arial" panose="020B0604020202020204" pitchFamily="34" charset="0"/>
        <a:buChar char="–"/>
        <a:defRPr sz="2000" kern="1200">
          <a:solidFill>
            <a:schemeClr val="tx1"/>
          </a:solidFill>
          <a:latin typeface="+mn-lt"/>
          <a:ea typeface="+mn-ea"/>
          <a:cs typeface="+mn-cs"/>
        </a:defRPr>
      </a:lvl2pPr>
      <a:lvl3pPr marL="806450" indent="-266700" algn="l" defTabSz="914400" rtl="0" eaLnBrk="1" latinLnBrk="0" hangingPunct="1">
        <a:lnSpc>
          <a:spcPct val="110000"/>
        </a:lnSpc>
        <a:spcBef>
          <a:spcPts val="600"/>
        </a:spcBef>
        <a:buClr>
          <a:schemeClr val="accent1"/>
        </a:buClr>
        <a:buFont typeface="Wingdings" panose="05000000000000000000" pitchFamily="2" charset="2"/>
        <a:buChar char="§"/>
        <a:defRPr sz="1800" kern="1200">
          <a:solidFill>
            <a:schemeClr val="tx1"/>
          </a:solidFill>
          <a:latin typeface="+mn-lt"/>
          <a:ea typeface="+mn-ea"/>
          <a:cs typeface="+mn-cs"/>
        </a:defRPr>
      </a:lvl3pPr>
      <a:lvl4pPr marL="1071563" indent="-265113" algn="l" defTabSz="914400" rtl="0" eaLnBrk="1" latinLnBrk="0" hangingPunct="1">
        <a:lnSpc>
          <a:spcPct val="110000"/>
        </a:lnSpc>
        <a:spcBef>
          <a:spcPts val="6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346200" indent="-274638" algn="l" defTabSz="914400" rtl="0" eaLnBrk="1" latinLnBrk="0" hangingPunct="1">
        <a:lnSpc>
          <a:spcPct val="110000"/>
        </a:lnSpc>
        <a:spcBef>
          <a:spcPts val="600"/>
        </a:spcBef>
        <a:buClr>
          <a:schemeClr val="accent1"/>
        </a:buClr>
        <a:buFont typeface="Wingdings" panose="05000000000000000000" pitchFamily="2" charset="2"/>
        <a:buChar char="§"/>
        <a:defRPr sz="1400" kern="1200">
          <a:solidFill>
            <a:schemeClr val="tx1"/>
          </a:solidFill>
          <a:latin typeface="+mn-lt"/>
          <a:ea typeface="+mn-ea"/>
          <a:cs typeface="+mn-cs"/>
        </a:defRPr>
      </a:lvl5pPr>
      <a:lvl6pPr marL="161290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6pPr>
      <a:lvl7pPr marL="1878013" indent="-265113"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7pPr>
      <a:lvl8pPr marL="2152650" indent="-274638"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8pPr>
      <a:lvl9pPr marL="241935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sv-SE" sz="3600" b="1" dirty="0">
                <a:solidFill>
                  <a:srgbClr val="006600"/>
                </a:solidFill>
              </a:rPr>
              <a:t>Inkomstbeskattning av öppet bolag och kommanditbolag</a:t>
            </a:r>
            <a:endParaRPr lang="fi-FI" sz="3600" dirty="0"/>
          </a:p>
        </p:txBody>
      </p:sp>
      <p:sp>
        <p:nvSpPr>
          <p:cNvPr id="3" name="Alaotsikko 2"/>
          <p:cNvSpPr>
            <a:spLocks noGrp="1"/>
          </p:cNvSpPr>
          <p:nvPr>
            <p:ph type="subTitle" idx="1"/>
          </p:nvPr>
        </p:nvSpPr>
        <p:spPr/>
        <p:txBody>
          <a:bodyPr/>
          <a:lstStyle/>
          <a:p>
            <a:r>
              <a:rPr lang="sv-SE" dirty="0">
                <a:solidFill>
                  <a:srgbClr val="006600"/>
                </a:solidFill>
              </a:rPr>
              <a:t>Skatteförvaltningen</a:t>
            </a:r>
          </a:p>
          <a:p>
            <a:endParaRPr lang="fi-FI" dirty="0"/>
          </a:p>
        </p:txBody>
      </p:sp>
    </p:spTree>
    <p:extLst>
      <p:ext uri="{BB962C8B-B14F-4D97-AF65-F5344CB8AC3E}">
        <p14:creationId xmlns:p14="http://schemas.microsoft.com/office/powerpoint/2010/main" val="31697680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n numeron paikkamerkki 4"/>
          <p:cNvSpPr>
            <a:spLocks noGrp="1"/>
          </p:cNvSpPr>
          <p:nvPr>
            <p:ph type="sldNum" sz="quarter" idx="12"/>
          </p:nvPr>
        </p:nvSpPr>
        <p:spPr/>
        <p:txBody>
          <a:bodyPr/>
          <a:lstStyle/>
          <a:p>
            <a:fld id="{9C091893-83F1-4D95-83E4-1888D38CF945}" type="slidenum">
              <a:rPr lang="fi-FI" smtClean="0"/>
              <a:pPr/>
              <a:t>10</a:t>
            </a:fld>
            <a:endParaRPr lang="fi-FI" dirty="0"/>
          </a:p>
        </p:txBody>
      </p:sp>
      <p:sp>
        <p:nvSpPr>
          <p:cNvPr id="2" name="Otsikko 1"/>
          <p:cNvSpPr>
            <a:spLocks noGrp="1"/>
          </p:cNvSpPr>
          <p:nvPr>
            <p:ph type="title" idx="4294967295"/>
          </p:nvPr>
        </p:nvSpPr>
        <p:spPr>
          <a:xfrm>
            <a:off x="566208" y="193613"/>
            <a:ext cx="9778264" cy="612775"/>
          </a:xfrm>
        </p:spPr>
        <p:txBody>
          <a:bodyPr/>
          <a:lstStyle/>
          <a:p>
            <a:pPr algn="ctr"/>
            <a:r>
              <a:rPr lang="sv-SE" sz="2800" b="1" i="0" dirty="0" smtClean="0"/>
              <a:t>Beskattning av ett öppet bolags inkomst</a:t>
            </a:r>
            <a:r>
              <a:rPr lang="sv-SE" b="0" i="0" dirty="0" smtClean="0"/>
              <a:t> </a:t>
            </a:r>
          </a:p>
        </p:txBody>
      </p:sp>
      <p:sp>
        <p:nvSpPr>
          <p:cNvPr id="22" name="Suorakulmio 21"/>
          <p:cNvSpPr/>
          <p:nvPr/>
        </p:nvSpPr>
        <p:spPr bwMode="auto">
          <a:xfrm>
            <a:off x="-48683" y="836712"/>
            <a:ext cx="12192000" cy="720080"/>
          </a:xfrm>
          <a:prstGeom prst="rect">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1" i="0" dirty="0" smtClean="0">
                <a:solidFill>
                  <a:srgbClr val="000000"/>
                </a:solidFill>
              </a:rPr>
              <a:t>RESULTAT AV NÄRINGSVERKSAMHET</a:t>
            </a:r>
          </a:p>
        </p:txBody>
      </p:sp>
      <p:sp>
        <p:nvSpPr>
          <p:cNvPr id="25" name="Ellipsi 24"/>
          <p:cNvSpPr/>
          <p:nvPr/>
        </p:nvSpPr>
        <p:spPr bwMode="auto">
          <a:xfrm>
            <a:off x="4271797" y="1844824"/>
            <a:ext cx="3744416" cy="792088"/>
          </a:xfrm>
          <a:prstGeom prst="ellipse">
            <a:avLst/>
          </a:prstGeom>
          <a:solidFill>
            <a:srgbClr val="E6E6E6"/>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TIDIGARE </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ÅRS FÖRLUSTER</a:t>
            </a:r>
          </a:p>
        </p:txBody>
      </p:sp>
      <p:sp>
        <p:nvSpPr>
          <p:cNvPr id="28" name="Suorakulmio 27"/>
          <p:cNvSpPr/>
          <p:nvPr/>
        </p:nvSpPr>
        <p:spPr bwMode="auto">
          <a:xfrm>
            <a:off x="2148034" y="2924944"/>
            <a:ext cx="8388460" cy="792088"/>
          </a:xfrm>
          <a:prstGeom prst="rect">
            <a:avLst/>
          </a:prstGeom>
          <a:ln>
            <a:headEnd type="none" w="med" len="med"/>
            <a:tailEnd type="none" w="med" len="med"/>
          </a:ln>
          <a:extLst/>
        </p:spPr>
        <p:style>
          <a:lnRef idx="2">
            <a:schemeClr val="accent1">
              <a:shade val="50000"/>
            </a:schemeClr>
          </a:lnRef>
          <a:fillRef idx="1">
            <a:schemeClr val="accent1"/>
          </a:fillRef>
          <a:effectRef idx="0">
            <a:schemeClr val="accent1"/>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1" i="0" u="none" dirty="0" smtClean="0">
                <a:solidFill>
                  <a:srgbClr val="FFFFFF"/>
                </a:solidFill>
              </a:rPr>
              <a:t>FÖRETAGSINKOMST SOM SKA FÖRDELAS</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FFFFFF"/>
                </a:solidFill>
              </a:rPr>
              <a:t>(fördelas</a:t>
            </a:r>
            <a:r>
              <a:rPr lang="sv-SE" sz="1800" b="0" i="0" dirty="0" smtClean="0">
                <a:solidFill>
                  <a:srgbClr val="FFFFFF"/>
                </a:solidFill>
              </a:rPr>
              <a:t> enligt bolagsavtalet för att beskattas </a:t>
            </a:r>
            <a:br>
              <a:rPr lang="sv-SE" sz="1800" b="0" i="0" dirty="0" smtClean="0">
                <a:solidFill>
                  <a:srgbClr val="FFFFFF"/>
                </a:solidFill>
              </a:rPr>
            </a:br>
            <a:r>
              <a:rPr lang="sv-SE" sz="1800" b="0" i="0" dirty="0" smtClean="0">
                <a:solidFill>
                  <a:srgbClr val="FFFFFF"/>
                </a:solidFill>
              </a:rPr>
              <a:t>som inkomst hos bolagsmännen) </a:t>
            </a:r>
          </a:p>
        </p:txBody>
      </p:sp>
      <p:sp>
        <p:nvSpPr>
          <p:cNvPr id="29" name="Pyöristetty suorakulmio 28"/>
          <p:cNvSpPr/>
          <p:nvPr/>
        </p:nvSpPr>
        <p:spPr bwMode="auto">
          <a:xfrm>
            <a:off x="623392" y="4005064"/>
            <a:ext cx="5520613" cy="720080"/>
          </a:xfrm>
          <a:prstGeom prst="roundRect">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BOLAGSMAN A:S</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INKOMSTANDEL av vilken</a:t>
            </a:r>
          </a:p>
        </p:txBody>
      </p:sp>
      <p:sp>
        <p:nvSpPr>
          <p:cNvPr id="30" name="Pyöristetty suorakulmio 29"/>
          <p:cNvSpPr/>
          <p:nvPr/>
        </p:nvSpPr>
        <p:spPr bwMode="auto">
          <a:xfrm>
            <a:off x="6480043" y="4005064"/>
            <a:ext cx="5280587" cy="720080"/>
          </a:xfrm>
          <a:prstGeom prst="roundRect">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BOLAGSMAN B:S</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INKOMSTANDEL av vilken</a:t>
            </a:r>
          </a:p>
        </p:txBody>
      </p:sp>
      <p:sp>
        <p:nvSpPr>
          <p:cNvPr id="31" name="Suorakulmio 30"/>
          <p:cNvSpPr/>
          <p:nvPr/>
        </p:nvSpPr>
        <p:spPr bwMode="auto">
          <a:xfrm>
            <a:off x="2" y="5013176"/>
            <a:ext cx="3119669" cy="914400"/>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KAPITAL</a:t>
            </a:r>
            <a:r>
              <a:rPr lang="sv-SE" sz="1800" b="0" i="0" u="none" dirty="0" smtClean="0">
                <a:solidFill>
                  <a:srgbClr val="000000"/>
                </a:solidFill>
              </a:rPr>
              <a:t>INKOMST</a:t>
            </a:r>
          </a:p>
          <a:p>
            <a:pPr marL="0" marR="0" indent="0" algn="ctr" defTabSz="914400" rtl="0" eaLnBrk="1" fontAlgn="base" latinLnBrk="0" hangingPunct="1">
              <a:lnSpc>
                <a:spcPct val="100000"/>
              </a:lnSpc>
              <a:spcBef>
                <a:spcPct val="0"/>
              </a:spcBef>
              <a:spcAft>
                <a:spcPct val="0"/>
              </a:spcAft>
              <a:buClrTx/>
              <a:buSzTx/>
              <a:buFontTx/>
              <a:buNone/>
              <a:tabLst/>
            </a:pPr>
            <a:r>
              <a:rPr lang="sv-SE" sz="1700" b="0" i="0" dirty="0" smtClean="0">
                <a:solidFill>
                  <a:srgbClr val="000000"/>
                </a:solidFill>
              </a:rPr>
              <a:t>20 % av </a:t>
            </a:r>
            <a:r>
              <a:rPr lang="sv-SE" sz="1700" b="0" i="0" u="none" dirty="0" smtClean="0">
                <a:solidFill>
                  <a:srgbClr val="000000"/>
                </a:solidFill>
              </a:rPr>
              <a:t>nettoförmögen-</a:t>
            </a:r>
            <a:br>
              <a:rPr lang="sv-SE" sz="1700" b="0" i="0" u="none" dirty="0" smtClean="0">
                <a:solidFill>
                  <a:srgbClr val="000000"/>
                </a:solidFill>
              </a:rPr>
            </a:br>
            <a:r>
              <a:rPr lang="sv-SE" sz="1700" b="0" i="0" u="none" dirty="0" smtClean="0">
                <a:solidFill>
                  <a:srgbClr val="000000"/>
                </a:solidFill>
              </a:rPr>
              <a:t>hetsandelen</a:t>
            </a:r>
          </a:p>
        </p:txBody>
      </p:sp>
      <p:sp>
        <p:nvSpPr>
          <p:cNvPr id="32" name="Suorakulmio 31"/>
          <p:cNvSpPr/>
          <p:nvPr/>
        </p:nvSpPr>
        <p:spPr bwMode="auto">
          <a:xfrm>
            <a:off x="3119672" y="5013481"/>
            <a:ext cx="3024336" cy="914096"/>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FÖRVÄRVS</a:t>
            </a:r>
            <a:r>
              <a:rPr lang="sv-SE" sz="1800" b="0" i="0" dirty="0" smtClean="0">
                <a:solidFill>
                  <a:srgbClr val="000000"/>
                </a:solidFill>
              </a:rPr>
              <a:t>INKOMST</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resten </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av inkomstandelen</a:t>
            </a:r>
          </a:p>
        </p:txBody>
      </p:sp>
      <p:sp>
        <p:nvSpPr>
          <p:cNvPr id="33" name="Suorakulmio 32"/>
          <p:cNvSpPr/>
          <p:nvPr/>
        </p:nvSpPr>
        <p:spPr bwMode="auto">
          <a:xfrm>
            <a:off x="6144007" y="5013176"/>
            <a:ext cx="2976329" cy="914400"/>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KAPITALINKOMST</a:t>
            </a:r>
          </a:p>
          <a:p>
            <a:pPr marL="0" marR="0" indent="0" algn="ctr" defTabSz="914400" rtl="0" eaLnBrk="1" fontAlgn="base" latinLnBrk="0" hangingPunct="1">
              <a:lnSpc>
                <a:spcPct val="100000"/>
              </a:lnSpc>
              <a:spcBef>
                <a:spcPct val="0"/>
              </a:spcBef>
              <a:spcAft>
                <a:spcPct val="0"/>
              </a:spcAft>
              <a:buClrTx/>
              <a:buSzTx/>
              <a:buFontTx/>
              <a:buNone/>
              <a:tabLst/>
            </a:pPr>
            <a:r>
              <a:rPr lang="sv-SE" sz="1600" b="0" i="0" dirty="0" smtClean="0">
                <a:solidFill>
                  <a:srgbClr val="000000"/>
                </a:solidFill>
              </a:rPr>
              <a:t>20 % av nettoförmögen-</a:t>
            </a:r>
            <a:br>
              <a:rPr lang="sv-SE" sz="1600" b="0" i="0" dirty="0" smtClean="0">
                <a:solidFill>
                  <a:srgbClr val="000000"/>
                </a:solidFill>
              </a:rPr>
            </a:br>
            <a:r>
              <a:rPr lang="sv-SE" sz="1600" b="0" i="0" dirty="0" smtClean="0">
                <a:solidFill>
                  <a:srgbClr val="000000"/>
                </a:solidFill>
              </a:rPr>
              <a:t>hets</a:t>
            </a:r>
            <a:r>
              <a:rPr lang="sv-SE" sz="1600" b="0" i="0" u="none" dirty="0" smtClean="0">
                <a:solidFill>
                  <a:srgbClr val="000000"/>
                </a:solidFill>
              </a:rPr>
              <a:t>andelen</a:t>
            </a:r>
          </a:p>
        </p:txBody>
      </p:sp>
      <p:sp>
        <p:nvSpPr>
          <p:cNvPr id="34" name="Suorakulmio 33"/>
          <p:cNvSpPr/>
          <p:nvPr/>
        </p:nvSpPr>
        <p:spPr bwMode="auto">
          <a:xfrm>
            <a:off x="9120336" y="5013176"/>
            <a:ext cx="2928325" cy="914400"/>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FÖRVÄRVS</a:t>
            </a:r>
            <a:r>
              <a:rPr lang="sv-SE" sz="1800" b="0" i="0" dirty="0" smtClean="0">
                <a:solidFill>
                  <a:srgbClr val="000000"/>
                </a:solidFill>
              </a:rPr>
              <a:t>INKOMST</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resten  </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av inkomstandelen</a:t>
            </a:r>
          </a:p>
        </p:txBody>
      </p:sp>
      <p:cxnSp>
        <p:nvCxnSpPr>
          <p:cNvPr id="48" name="Suora nuoliyhdysviiva 47"/>
          <p:cNvCxnSpPr/>
          <p:nvPr/>
        </p:nvCxnSpPr>
        <p:spPr bwMode="auto">
          <a:xfrm>
            <a:off x="3791744" y="3717032"/>
            <a:ext cx="0" cy="288032"/>
          </a:xfrm>
          <a:prstGeom prst="straightConnector1">
            <a:avLst/>
          </a:prstGeom>
          <a:ln>
            <a:headEnd type="none" w="med" len="med"/>
            <a:tailEnd type="arrow"/>
          </a:ln>
          <a:extLst/>
        </p:spPr>
        <p:style>
          <a:lnRef idx="2">
            <a:schemeClr val="accent4"/>
          </a:lnRef>
          <a:fillRef idx="0">
            <a:schemeClr val="accent4"/>
          </a:fillRef>
          <a:effectRef idx="1">
            <a:schemeClr val="accent4"/>
          </a:effectRef>
          <a:fontRef idx="minor">
            <a:schemeClr val="tx1"/>
          </a:fontRef>
        </p:style>
      </p:cxnSp>
      <p:cxnSp>
        <p:nvCxnSpPr>
          <p:cNvPr id="50" name="Suora nuoliyhdysviiva 49"/>
          <p:cNvCxnSpPr/>
          <p:nvPr/>
        </p:nvCxnSpPr>
        <p:spPr bwMode="auto">
          <a:xfrm>
            <a:off x="8496267" y="3717032"/>
            <a:ext cx="0" cy="288032"/>
          </a:xfrm>
          <a:prstGeom prst="straightConnector1">
            <a:avLst/>
          </a:prstGeom>
          <a:ln>
            <a:headEnd type="none" w="med" len="med"/>
            <a:tailEnd type="arrow"/>
          </a:ln>
          <a:extLst/>
        </p:spPr>
        <p:style>
          <a:lnRef idx="2">
            <a:schemeClr val="accent4"/>
          </a:lnRef>
          <a:fillRef idx="0">
            <a:schemeClr val="accent4"/>
          </a:fillRef>
          <a:effectRef idx="1">
            <a:schemeClr val="accent4"/>
          </a:effectRef>
          <a:fontRef idx="minor">
            <a:schemeClr val="tx1"/>
          </a:fontRef>
        </p:style>
      </p:cxnSp>
      <p:sp>
        <p:nvSpPr>
          <p:cNvPr id="3" name="Tekstiruutu 2"/>
          <p:cNvSpPr txBox="1"/>
          <p:nvPr/>
        </p:nvSpPr>
        <p:spPr>
          <a:xfrm>
            <a:off x="3826974" y="1844824"/>
            <a:ext cx="356188" cy="707886"/>
          </a:xfrm>
          <a:prstGeom prst="rect">
            <a:avLst/>
          </a:prstGeom>
          <a:noFill/>
        </p:spPr>
        <p:txBody>
          <a:bodyPr wrap="none" rtlCol="0">
            <a:spAutoFit/>
          </a:bodyPr>
          <a:lstStyle/>
          <a:p>
            <a:r>
              <a:rPr lang="fi-FI" sz="4000" b="0" dirty="0" smtClean="0"/>
              <a:t>-</a:t>
            </a:r>
            <a:endParaRPr lang="fi-FI" sz="4000" b="0" dirty="0"/>
          </a:p>
        </p:txBody>
      </p:sp>
      <p:sp>
        <p:nvSpPr>
          <p:cNvPr id="23" name="Tekstiruutu 22"/>
          <p:cNvSpPr txBox="1"/>
          <p:nvPr/>
        </p:nvSpPr>
        <p:spPr>
          <a:xfrm>
            <a:off x="1295467" y="2924944"/>
            <a:ext cx="484428" cy="707886"/>
          </a:xfrm>
          <a:prstGeom prst="rect">
            <a:avLst/>
          </a:prstGeom>
          <a:noFill/>
        </p:spPr>
        <p:txBody>
          <a:bodyPr wrap="none" rtlCol="0">
            <a:spAutoFit/>
          </a:bodyPr>
          <a:lstStyle/>
          <a:p>
            <a:r>
              <a:rPr lang="fi-FI" sz="4000" b="0" dirty="0" smtClean="0"/>
              <a:t>=</a:t>
            </a:r>
            <a:endParaRPr lang="fi-FI" sz="4000" b="0" dirty="0"/>
          </a:p>
        </p:txBody>
      </p:sp>
      <p:cxnSp>
        <p:nvCxnSpPr>
          <p:cNvPr id="17" name="Kulmayhdysviiva 16"/>
          <p:cNvCxnSpPr>
            <a:stCxn id="29" idx="2"/>
            <a:endCxn id="31" idx="0"/>
          </p:cNvCxnSpPr>
          <p:nvPr/>
        </p:nvCxnSpPr>
        <p:spPr bwMode="auto">
          <a:xfrm rot="5400000">
            <a:off x="2327752" y="3957230"/>
            <a:ext cx="288032" cy="1823863"/>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Kulmayhdysviiva 18"/>
          <p:cNvCxnSpPr/>
          <p:nvPr/>
        </p:nvCxnSpPr>
        <p:spPr bwMode="auto">
          <a:xfrm rot="16200000" flipH="1">
            <a:off x="3921445" y="4171070"/>
            <a:ext cx="304665" cy="1380155"/>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Kulmayhdysviiva 20"/>
          <p:cNvCxnSpPr>
            <a:stCxn id="30" idx="2"/>
            <a:endCxn id="33" idx="0"/>
          </p:cNvCxnSpPr>
          <p:nvPr/>
        </p:nvCxnSpPr>
        <p:spPr bwMode="auto">
          <a:xfrm rot="5400000">
            <a:off x="8232239" y="4125079"/>
            <a:ext cx="288032" cy="1488164"/>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Kulmayhdysviiva 25"/>
          <p:cNvCxnSpPr>
            <a:stCxn id="30" idx="2"/>
            <a:endCxn id="34" idx="0"/>
          </p:cNvCxnSpPr>
          <p:nvPr/>
        </p:nvCxnSpPr>
        <p:spPr bwMode="auto">
          <a:xfrm rot="16200000" flipH="1">
            <a:off x="9708401" y="4137079"/>
            <a:ext cx="288032" cy="1464163"/>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8032111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n numeron paikkamerkki 4"/>
          <p:cNvSpPr>
            <a:spLocks noGrp="1"/>
          </p:cNvSpPr>
          <p:nvPr>
            <p:ph type="sldNum" sz="quarter" idx="12"/>
          </p:nvPr>
        </p:nvSpPr>
        <p:spPr/>
        <p:txBody>
          <a:bodyPr/>
          <a:lstStyle/>
          <a:p>
            <a:fld id="{9C091893-83F1-4D95-83E4-1888D38CF945}" type="slidenum">
              <a:rPr lang="fi-FI" smtClean="0"/>
              <a:pPr/>
              <a:t>11</a:t>
            </a:fld>
            <a:endParaRPr lang="fi-FI" dirty="0"/>
          </a:p>
        </p:txBody>
      </p:sp>
      <p:sp>
        <p:nvSpPr>
          <p:cNvPr id="2" name="Otsikko 1"/>
          <p:cNvSpPr>
            <a:spLocks noGrp="1"/>
          </p:cNvSpPr>
          <p:nvPr>
            <p:ph type="title" idx="4294967295"/>
          </p:nvPr>
        </p:nvSpPr>
        <p:spPr>
          <a:xfrm>
            <a:off x="566208" y="193613"/>
            <a:ext cx="9850272" cy="612775"/>
          </a:xfrm>
        </p:spPr>
        <p:txBody>
          <a:bodyPr/>
          <a:lstStyle/>
          <a:p>
            <a:pPr algn="ctr"/>
            <a:r>
              <a:rPr lang="sv-SE" sz="2600" b="1" i="0" dirty="0" smtClean="0"/>
              <a:t>Beskattning av ett kommanditbolags inkomst</a:t>
            </a:r>
          </a:p>
        </p:txBody>
      </p:sp>
      <p:sp>
        <p:nvSpPr>
          <p:cNvPr id="22" name="Suorakulmio 21"/>
          <p:cNvSpPr/>
          <p:nvPr/>
        </p:nvSpPr>
        <p:spPr bwMode="auto">
          <a:xfrm>
            <a:off x="-48683" y="836712"/>
            <a:ext cx="12192000" cy="720080"/>
          </a:xfrm>
          <a:prstGeom prst="rect">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1" i="0" dirty="0" smtClean="0">
                <a:solidFill>
                  <a:srgbClr val="000000"/>
                </a:solidFill>
              </a:rPr>
              <a:t>RESULTAT AV NÄRINGSVERKSAMHET</a:t>
            </a:r>
          </a:p>
        </p:txBody>
      </p:sp>
      <p:sp>
        <p:nvSpPr>
          <p:cNvPr id="25" name="Ellipsi 24"/>
          <p:cNvSpPr/>
          <p:nvPr/>
        </p:nvSpPr>
        <p:spPr bwMode="auto">
          <a:xfrm>
            <a:off x="4271797" y="1844824"/>
            <a:ext cx="3744416" cy="792088"/>
          </a:xfrm>
          <a:prstGeom prst="ellipse">
            <a:avLst/>
          </a:prstGeom>
          <a:solidFill>
            <a:srgbClr val="E6E6E6"/>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TIDIGARE </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ÅRS FÖRLUSTER</a:t>
            </a:r>
          </a:p>
        </p:txBody>
      </p:sp>
      <p:sp>
        <p:nvSpPr>
          <p:cNvPr id="28" name="Suorakulmio 27"/>
          <p:cNvSpPr/>
          <p:nvPr/>
        </p:nvSpPr>
        <p:spPr bwMode="auto">
          <a:xfrm>
            <a:off x="2148034" y="2924944"/>
            <a:ext cx="8388460" cy="792088"/>
          </a:xfrm>
          <a:prstGeom prst="rect">
            <a:avLst/>
          </a:prstGeom>
          <a:ln>
            <a:headEnd type="none" w="med" len="med"/>
            <a:tailEnd type="none" w="med" len="med"/>
          </a:ln>
          <a:extLst/>
        </p:spPr>
        <p:style>
          <a:lnRef idx="2">
            <a:schemeClr val="accent1">
              <a:shade val="50000"/>
            </a:schemeClr>
          </a:lnRef>
          <a:fillRef idx="1">
            <a:schemeClr val="accent1"/>
          </a:fillRef>
          <a:effectRef idx="0">
            <a:schemeClr val="accent1"/>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1" i="0" u="none" dirty="0" smtClean="0">
                <a:solidFill>
                  <a:srgbClr val="FFFFFF"/>
                </a:solidFill>
              </a:rPr>
              <a:t>FÖRETAGSINKOMST SOM SKA FÖRDELAS</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FFFFFF"/>
                </a:solidFill>
              </a:rPr>
              <a:t>(fördelas</a:t>
            </a:r>
            <a:r>
              <a:rPr lang="sv-SE" sz="1800" b="0" i="0" dirty="0" smtClean="0">
                <a:solidFill>
                  <a:srgbClr val="FFFFFF"/>
                </a:solidFill>
              </a:rPr>
              <a:t> enligt bolagsavtalet för att beskattas </a:t>
            </a:r>
            <a:br>
              <a:rPr lang="sv-SE" sz="1800" b="0" i="0" dirty="0" smtClean="0">
                <a:solidFill>
                  <a:srgbClr val="FFFFFF"/>
                </a:solidFill>
              </a:rPr>
            </a:br>
            <a:r>
              <a:rPr lang="sv-SE" sz="1800" b="0" i="0" dirty="0" smtClean="0">
                <a:solidFill>
                  <a:srgbClr val="FFFFFF"/>
                </a:solidFill>
              </a:rPr>
              <a:t>som inkomst hos bolagsmännen) </a:t>
            </a:r>
          </a:p>
        </p:txBody>
      </p:sp>
      <p:sp>
        <p:nvSpPr>
          <p:cNvPr id="29" name="Pyöristetty suorakulmio 28"/>
          <p:cNvSpPr/>
          <p:nvPr/>
        </p:nvSpPr>
        <p:spPr bwMode="auto">
          <a:xfrm>
            <a:off x="623392" y="4005064"/>
            <a:ext cx="5520613" cy="720080"/>
          </a:xfrm>
          <a:prstGeom prst="roundRect">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a:r>
              <a:rPr lang="sv-SE" sz="1800" b="0" i="0" dirty="0" smtClean="0">
                <a:solidFill>
                  <a:srgbClr val="000000"/>
                </a:solidFill>
              </a:rPr>
              <a:t>TYST BOLAGSMANS </a:t>
            </a:r>
          </a:p>
          <a:p>
            <a:pPr algn="ctr"/>
            <a:r>
              <a:rPr lang="sv-SE" sz="1800" b="0" i="0" dirty="0" smtClean="0">
                <a:solidFill>
                  <a:srgbClr val="000000"/>
                </a:solidFill>
              </a:rPr>
              <a:t>INKOMSTANDEL, </a:t>
            </a:r>
            <a:r>
              <a:rPr lang="sv-SE" sz="1800" b="0" i="0" u="none" dirty="0" smtClean="0">
                <a:solidFill>
                  <a:srgbClr val="000000"/>
                </a:solidFill>
              </a:rPr>
              <a:t> av vilken</a:t>
            </a:r>
          </a:p>
        </p:txBody>
      </p:sp>
      <p:sp>
        <p:nvSpPr>
          <p:cNvPr id="30" name="Pyöristetty suorakulmio 29"/>
          <p:cNvSpPr/>
          <p:nvPr/>
        </p:nvSpPr>
        <p:spPr bwMode="auto">
          <a:xfrm>
            <a:off x="6480043" y="4005064"/>
            <a:ext cx="5280587" cy="720080"/>
          </a:xfrm>
          <a:prstGeom prst="roundRect">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a:r>
              <a:rPr lang="sv-SE" sz="1800" b="0" i="0" dirty="0" smtClean="0">
                <a:solidFill>
                  <a:srgbClr val="000000"/>
                </a:solidFill>
              </a:rPr>
              <a:t>ANSVARIG BOLAGSMANS</a:t>
            </a:r>
          </a:p>
          <a:p>
            <a:pPr algn="ctr"/>
            <a:r>
              <a:rPr lang="sv-SE" sz="1800" b="0" i="0" dirty="0" smtClean="0">
                <a:solidFill>
                  <a:srgbClr val="000000"/>
                </a:solidFill>
              </a:rPr>
              <a:t>INKOMSTANDEL av vilken</a:t>
            </a:r>
          </a:p>
        </p:txBody>
      </p:sp>
      <p:sp>
        <p:nvSpPr>
          <p:cNvPr id="31" name="Suorakulmio 30"/>
          <p:cNvSpPr/>
          <p:nvPr/>
        </p:nvSpPr>
        <p:spPr bwMode="auto">
          <a:xfrm>
            <a:off x="1871872" y="5035118"/>
            <a:ext cx="3023657" cy="897767"/>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KAPITAL</a:t>
            </a:r>
            <a:r>
              <a:rPr lang="sv-SE" sz="1800" b="0" i="0" u="none" dirty="0" smtClean="0">
                <a:solidFill>
                  <a:srgbClr val="000000"/>
                </a:solidFill>
              </a:rPr>
              <a:t>INKOMST</a:t>
            </a:r>
            <a:endParaRPr lang="sv-SE" b="0" dirty="0" smtClean="0">
              <a:solidFill>
                <a:srgbClr val="000000"/>
              </a:solidFill>
            </a:endParaRPr>
          </a:p>
          <a:p>
            <a:pPr algn="ctr"/>
            <a:r>
              <a:rPr lang="sv-SE" b="0" dirty="0">
                <a:solidFill>
                  <a:srgbClr val="000000"/>
                </a:solidFill>
              </a:rPr>
              <a:t>i sin helhet </a:t>
            </a:r>
            <a:endParaRPr lang="sv-SE" sz="1800" b="0" i="0" u="none" dirty="0" smtClean="0">
              <a:solidFill>
                <a:srgbClr val="000000"/>
              </a:solidFill>
            </a:endParaRPr>
          </a:p>
        </p:txBody>
      </p:sp>
      <p:sp>
        <p:nvSpPr>
          <p:cNvPr id="33" name="Suorakulmio 32"/>
          <p:cNvSpPr/>
          <p:nvPr/>
        </p:nvSpPr>
        <p:spPr bwMode="auto">
          <a:xfrm>
            <a:off x="6047319" y="5013176"/>
            <a:ext cx="3073019" cy="914400"/>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KAPITALINKOMST</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20 % av nettoför-</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err="1" smtClean="0">
                <a:solidFill>
                  <a:srgbClr val="000000"/>
                </a:solidFill>
              </a:rPr>
              <a:t>mögenhets</a:t>
            </a:r>
            <a:r>
              <a:rPr lang="sv-SE" sz="1800" b="0" i="0" u="none" dirty="0" err="1" smtClean="0">
                <a:solidFill>
                  <a:srgbClr val="000000"/>
                </a:solidFill>
              </a:rPr>
              <a:t>andelen</a:t>
            </a:r>
            <a:endParaRPr lang="sv-SE" sz="1800" b="0" i="0" u="none" dirty="0" smtClean="0">
              <a:solidFill>
                <a:srgbClr val="000000"/>
              </a:solidFill>
            </a:endParaRPr>
          </a:p>
        </p:txBody>
      </p:sp>
      <p:sp>
        <p:nvSpPr>
          <p:cNvPr id="34" name="Suorakulmio 33"/>
          <p:cNvSpPr/>
          <p:nvPr/>
        </p:nvSpPr>
        <p:spPr bwMode="auto">
          <a:xfrm>
            <a:off x="9120336" y="5013480"/>
            <a:ext cx="3022981" cy="914096"/>
          </a:xfrm>
          <a:prstGeom prst="rect">
            <a:avLst/>
          </a:prstGeom>
          <a:ln>
            <a:headEnd type="none" w="med" len="med"/>
            <a:tailEnd type="none" w="med" len="med"/>
          </a:ln>
          <a:extLst/>
        </p:spPr>
        <p:style>
          <a:lnRef idx="1">
            <a:schemeClr val="accent3"/>
          </a:lnRef>
          <a:fillRef idx="2">
            <a:schemeClr val="accent3"/>
          </a:fillRef>
          <a:effectRef idx="1">
            <a:schemeClr val="accent3"/>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FÖRVÄRVS</a:t>
            </a:r>
            <a:r>
              <a:rPr lang="sv-SE" sz="1800" b="0" i="0" dirty="0" smtClean="0">
                <a:solidFill>
                  <a:srgbClr val="000000"/>
                </a:solidFill>
              </a:rPr>
              <a:t>INKOMST</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resten  </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av inkomstandelen</a:t>
            </a:r>
          </a:p>
        </p:txBody>
      </p:sp>
      <p:cxnSp>
        <p:nvCxnSpPr>
          <p:cNvPr id="48" name="Suora nuoliyhdysviiva 47"/>
          <p:cNvCxnSpPr/>
          <p:nvPr/>
        </p:nvCxnSpPr>
        <p:spPr bwMode="auto">
          <a:xfrm>
            <a:off x="3791744" y="3717032"/>
            <a:ext cx="0" cy="288032"/>
          </a:xfrm>
          <a:prstGeom prst="straightConnector1">
            <a:avLst/>
          </a:prstGeom>
          <a:ln>
            <a:headEnd type="none" w="med" len="med"/>
            <a:tailEnd type="arrow"/>
          </a:ln>
          <a:extLst/>
        </p:spPr>
        <p:style>
          <a:lnRef idx="2">
            <a:schemeClr val="accent4"/>
          </a:lnRef>
          <a:fillRef idx="0">
            <a:schemeClr val="accent4"/>
          </a:fillRef>
          <a:effectRef idx="1">
            <a:schemeClr val="accent4"/>
          </a:effectRef>
          <a:fontRef idx="minor">
            <a:schemeClr val="tx1"/>
          </a:fontRef>
        </p:style>
      </p:cxnSp>
      <p:cxnSp>
        <p:nvCxnSpPr>
          <p:cNvPr id="50" name="Suora nuoliyhdysviiva 49"/>
          <p:cNvCxnSpPr/>
          <p:nvPr/>
        </p:nvCxnSpPr>
        <p:spPr bwMode="auto">
          <a:xfrm>
            <a:off x="8496267" y="3717032"/>
            <a:ext cx="0" cy="288032"/>
          </a:xfrm>
          <a:prstGeom prst="straightConnector1">
            <a:avLst/>
          </a:prstGeom>
          <a:ln>
            <a:headEnd type="none" w="med" len="med"/>
            <a:tailEnd type="arrow"/>
          </a:ln>
          <a:extLst/>
        </p:spPr>
        <p:style>
          <a:lnRef idx="2">
            <a:schemeClr val="accent4"/>
          </a:lnRef>
          <a:fillRef idx="0">
            <a:schemeClr val="accent4"/>
          </a:fillRef>
          <a:effectRef idx="1">
            <a:schemeClr val="accent4"/>
          </a:effectRef>
          <a:fontRef idx="minor">
            <a:schemeClr val="tx1"/>
          </a:fontRef>
        </p:style>
      </p:cxnSp>
      <p:sp>
        <p:nvSpPr>
          <p:cNvPr id="3" name="Tekstiruutu 2"/>
          <p:cNvSpPr txBox="1"/>
          <p:nvPr/>
        </p:nvSpPr>
        <p:spPr>
          <a:xfrm>
            <a:off x="3826974" y="1844824"/>
            <a:ext cx="356188" cy="707886"/>
          </a:xfrm>
          <a:prstGeom prst="rect">
            <a:avLst/>
          </a:prstGeom>
          <a:noFill/>
        </p:spPr>
        <p:txBody>
          <a:bodyPr wrap="none" rtlCol="0">
            <a:spAutoFit/>
          </a:bodyPr>
          <a:lstStyle/>
          <a:p>
            <a:r>
              <a:rPr lang="fi-FI" sz="4000" b="0" dirty="0" smtClean="0"/>
              <a:t>-</a:t>
            </a:r>
            <a:endParaRPr lang="fi-FI" sz="4000" b="0" dirty="0"/>
          </a:p>
        </p:txBody>
      </p:sp>
      <p:sp>
        <p:nvSpPr>
          <p:cNvPr id="23" name="Tekstiruutu 22"/>
          <p:cNvSpPr txBox="1"/>
          <p:nvPr/>
        </p:nvSpPr>
        <p:spPr>
          <a:xfrm>
            <a:off x="1295467" y="2924944"/>
            <a:ext cx="484428" cy="707886"/>
          </a:xfrm>
          <a:prstGeom prst="rect">
            <a:avLst/>
          </a:prstGeom>
          <a:noFill/>
        </p:spPr>
        <p:txBody>
          <a:bodyPr wrap="none" rtlCol="0">
            <a:spAutoFit/>
          </a:bodyPr>
          <a:lstStyle/>
          <a:p>
            <a:r>
              <a:rPr lang="fi-FI" sz="4000" b="0" dirty="0" smtClean="0"/>
              <a:t>=</a:t>
            </a:r>
            <a:endParaRPr lang="fi-FI" sz="4000" b="0" dirty="0"/>
          </a:p>
        </p:txBody>
      </p:sp>
      <p:cxnSp>
        <p:nvCxnSpPr>
          <p:cNvPr id="17" name="Kulmayhdysviiva 16"/>
          <p:cNvCxnSpPr>
            <a:stCxn id="29" idx="2"/>
            <a:endCxn id="31" idx="0"/>
          </p:cNvCxnSpPr>
          <p:nvPr/>
        </p:nvCxnSpPr>
        <p:spPr bwMode="auto">
          <a:xfrm rot="16200000" flipH="1">
            <a:off x="3228714" y="4880130"/>
            <a:ext cx="309973" cy="1"/>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Kulmayhdysviiva 20"/>
          <p:cNvCxnSpPr>
            <a:stCxn id="30" idx="2"/>
            <a:endCxn id="33" idx="0"/>
          </p:cNvCxnSpPr>
          <p:nvPr/>
        </p:nvCxnSpPr>
        <p:spPr bwMode="auto">
          <a:xfrm rot="5400000">
            <a:off x="8208067" y="4100907"/>
            <a:ext cx="288032" cy="1536508"/>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Kulmayhdysviiva 25"/>
          <p:cNvCxnSpPr>
            <a:stCxn id="30" idx="2"/>
            <a:endCxn id="34" idx="0"/>
          </p:cNvCxnSpPr>
          <p:nvPr/>
        </p:nvCxnSpPr>
        <p:spPr bwMode="auto">
          <a:xfrm rot="16200000" flipH="1">
            <a:off x="9731913" y="4113567"/>
            <a:ext cx="288336" cy="1511491"/>
          </a:xfrm>
          <a:prstGeom prst="bentConnector3">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9547173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08001" y="152400"/>
            <a:ext cx="9908480" cy="756320"/>
          </a:xfrm>
        </p:spPr>
        <p:txBody>
          <a:bodyPr/>
          <a:lstStyle/>
          <a:p>
            <a:pPr algn="ctr"/>
            <a:r>
              <a:rPr lang="sv-SE" sz="3200" b="1" i="0" dirty="0" smtClean="0"/>
              <a:t>Åtgärder mellan bolaget och bolagsmannen</a:t>
            </a:r>
          </a:p>
        </p:txBody>
      </p:sp>
      <p:sp>
        <p:nvSpPr>
          <p:cNvPr id="3" name="Sisällön paikkamerkki 2"/>
          <p:cNvSpPr>
            <a:spLocks noGrp="1"/>
          </p:cNvSpPr>
          <p:nvPr>
            <p:ph idx="1"/>
          </p:nvPr>
        </p:nvSpPr>
        <p:spPr>
          <a:xfrm>
            <a:off x="911424" y="1340768"/>
            <a:ext cx="10874176" cy="4679032"/>
          </a:xfrm>
        </p:spPr>
        <p:txBody>
          <a:bodyPr>
            <a:normAutofit/>
          </a:bodyPr>
          <a:lstStyle/>
          <a:p>
            <a:pPr marL="0" indent="0" fontAlgn="auto">
              <a:buNone/>
            </a:pPr>
            <a:endParaRPr lang="fi-FI" b="0" dirty="0" smtClean="0"/>
          </a:p>
          <a:p>
            <a:pPr fontAlgn="auto">
              <a:buNone/>
            </a:pPr>
            <a:endParaRPr lang="fi-FI" dirty="0" smtClean="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12</a:t>
            </a:fld>
            <a:endParaRPr lang="fi-FI" dirty="0"/>
          </a:p>
        </p:txBody>
      </p:sp>
      <p:sp>
        <p:nvSpPr>
          <p:cNvPr id="6" name="Pyöristetty suorakulmio 5"/>
          <p:cNvSpPr/>
          <p:nvPr/>
        </p:nvSpPr>
        <p:spPr bwMode="auto">
          <a:xfrm>
            <a:off x="719403" y="1124744"/>
            <a:ext cx="1536171" cy="4968552"/>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3200" b="1" i="0" u="none" dirty="0" smtClean="0">
                <a:solidFill>
                  <a:srgbClr val="FFFFFF"/>
                </a:solidFill>
              </a:rPr>
              <a:t>Närings-</a:t>
            </a:r>
            <a:r>
              <a:rPr lang="sv-SE" sz="3600" b="1" i="0" u="none" dirty="0" smtClean="0">
                <a:solidFill>
                  <a:srgbClr val="FFFFFF"/>
                </a:solidFill>
              </a:rPr>
              <a:t/>
            </a:r>
            <a:br>
              <a:rPr lang="sv-SE" sz="3600" b="1" i="0" u="none" dirty="0" smtClean="0">
                <a:solidFill>
                  <a:srgbClr val="FFFFFF"/>
                </a:solidFill>
              </a:rPr>
            </a:br>
            <a:r>
              <a:rPr lang="sv-SE" sz="3200" b="1" i="0" u="none" dirty="0" smtClean="0">
                <a:solidFill>
                  <a:srgbClr val="FFFFFF"/>
                </a:solidFill>
              </a:rPr>
              <a:t>sammanslutningar</a:t>
            </a:r>
          </a:p>
        </p:txBody>
      </p:sp>
      <p:sp>
        <p:nvSpPr>
          <p:cNvPr id="7" name="Pyöristetty suorakulmio 6"/>
          <p:cNvSpPr/>
          <p:nvPr/>
        </p:nvSpPr>
        <p:spPr bwMode="auto">
          <a:xfrm>
            <a:off x="10021595" y="1124744"/>
            <a:ext cx="1547012" cy="4680520"/>
          </a:xfrm>
          <a:prstGeom prst="roundRect">
            <a:avLst/>
          </a:prstGeom>
          <a:solidFill>
            <a:schemeClr val="accent2"/>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smtClean="0">
              <a:ln>
                <a:noFill/>
              </a:ln>
              <a:solidFill>
                <a:schemeClr val="tx1"/>
              </a:solidFill>
              <a:effectLst/>
              <a:latin typeface="Arial" charset="0"/>
            </a:endParaRPr>
          </a:p>
        </p:txBody>
      </p:sp>
      <p:sp>
        <p:nvSpPr>
          <p:cNvPr id="9" name="Nuoli oikealle 8"/>
          <p:cNvSpPr/>
          <p:nvPr/>
        </p:nvSpPr>
        <p:spPr bwMode="auto">
          <a:xfrm>
            <a:off x="2543607" y="976368"/>
            <a:ext cx="7477989" cy="1228497"/>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FFFFFF"/>
                </a:solidFill>
              </a:rPr>
              <a:t>Lön, naturaförmån och kostnads-</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FFFFFF"/>
                </a:solidFill>
              </a:rPr>
              <a:t>ersättningar eller privatuttag av pengar</a:t>
            </a:r>
          </a:p>
        </p:txBody>
      </p:sp>
      <p:sp>
        <p:nvSpPr>
          <p:cNvPr id="10" name="Nuoli vasemmalle 9"/>
          <p:cNvSpPr/>
          <p:nvPr/>
        </p:nvSpPr>
        <p:spPr bwMode="auto">
          <a:xfrm>
            <a:off x="2255575" y="4739546"/>
            <a:ext cx="7458541" cy="1209735"/>
          </a:xfrm>
          <a:prstGeom prst="leftArrow">
            <a:avLst/>
          </a:prstGeom>
          <a:solidFill>
            <a:schemeClr val="accent2"/>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Placering av annan egendom</a:t>
            </a:r>
          </a:p>
        </p:txBody>
      </p:sp>
      <p:sp>
        <p:nvSpPr>
          <p:cNvPr id="11" name="Nuoli vasemmalle 10"/>
          <p:cNvSpPr/>
          <p:nvPr/>
        </p:nvSpPr>
        <p:spPr bwMode="auto">
          <a:xfrm>
            <a:off x="2255575" y="4005064"/>
            <a:ext cx="7392821" cy="1152128"/>
          </a:xfrm>
          <a:prstGeom prst="leftArrow">
            <a:avLst/>
          </a:prstGeom>
          <a:solidFill>
            <a:schemeClr val="accent2"/>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000000"/>
                </a:solidFill>
              </a:rPr>
              <a:t>Placering av pengar</a:t>
            </a:r>
          </a:p>
        </p:txBody>
      </p:sp>
      <p:sp>
        <p:nvSpPr>
          <p:cNvPr id="12" name="Nuoli oikealle 11"/>
          <p:cNvSpPr/>
          <p:nvPr/>
        </p:nvSpPr>
        <p:spPr bwMode="auto">
          <a:xfrm>
            <a:off x="2543606" y="1882046"/>
            <a:ext cx="7477988" cy="1258922"/>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0" i="0" u="none" dirty="0" smtClean="0">
                <a:solidFill>
                  <a:srgbClr val="FFFFFF"/>
                </a:solidFill>
              </a:rPr>
              <a:t>Privatuttag</a:t>
            </a:r>
            <a:r>
              <a:rPr lang="sv-SE" sz="1800" b="0" i="0" dirty="0" smtClean="0">
                <a:solidFill>
                  <a:srgbClr val="D58B00"/>
                </a:solidFill>
              </a:rPr>
              <a:t> </a:t>
            </a:r>
            <a:r>
              <a:rPr lang="sv-SE" sz="1800" b="0" i="0" dirty="0" smtClean="0">
                <a:solidFill>
                  <a:schemeClr val="bg1"/>
                </a:solidFill>
              </a:rPr>
              <a:t>av en tjänst eller egendom</a:t>
            </a:r>
          </a:p>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0" i="0" u="none" strike="noStrike" cap="none" normalizeH="0" baseline="0" dirty="0" smtClean="0">
              <a:ln>
                <a:noFill/>
              </a:ln>
              <a:solidFill>
                <a:schemeClr val="bg1"/>
              </a:solidFill>
              <a:effectLst/>
            </a:endParaRPr>
          </a:p>
        </p:txBody>
      </p:sp>
      <p:sp>
        <p:nvSpPr>
          <p:cNvPr id="15" name="Tekstiruutu 14"/>
          <p:cNvSpPr txBox="1"/>
          <p:nvPr/>
        </p:nvSpPr>
        <p:spPr>
          <a:xfrm>
            <a:off x="10651472" y="1124744"/>
            <a:ext cx="677108" cy="4680520"/>
          </a:xfrm>
          <a:prstGeom prst="rect">
            <a:avLst/>
          </a:prstGeom>
          <a:noFill/>
        </p:spPr>
        <p:txBody>
          <a:bodyPr vert="vert" wrap="square" rtlCol="0">
            <a:spAutoFit/>
          </a:bodyPr>
          <a:lstStyle/>
          <a:p>
            <a:pPr algn="ctr"/>
            <a:r>
              <a:rPr lang="sv-SE" sz="3200" b="1" i="0" dirty="0" smtClean="0">
                <a:solidFill>
                  <a:srgbClr val="000000"/>
                </a:solidFill>
              </a:rPr>
              <a:t>Bolagsman</a:t>
            </a:r>
          </a:p>
        </p:txBody>
      </p:sp>
      <p:sp>
        <p:nvSpPr>
          <p:cNvPr id="4" name="Tekstiruutu 3"/>
          <p:cNvSpPr txBox="1"/>
          <p:nvPr/>
        </p:nvSpPr>
        <p:spPr>
          <a:xfrm>
            <a:off x="3457171" y="3369766"/>
            <a:ext cx="5238935" cy="923330"/>
          </a:xfrm>
          <a:prstGeom prst="rect">
            <a:avLst/>
          </a:prstGeom>
          <a:noFill/>
        </p:spPr>
        <p:txBody>
          <a:bodyPr wrap="none" rtlCol="0">
            <a:spAutoFit/>
          </a:bodyPr>
          <a:lstStyle/>
          <a:p>
            <a:pPr algn="ctr"/>
            <a:r>
              <a:rPr lang="sv-SE" sz="1800" b="1" i="0" dirty="0" smtClean="0">
                <a:solidFill>
                  <a:srgbClr val="000000"/>
                </a:solidFill>
              </a:rPr>
              <a:t>Uthyrning och överlåtelse av egendom</a:t>
            </a:r>
          </a:p>
          <a:p>
            <a:pPr algn="ctr"/>
            <a:r>
              <a:rPr lang="sv-SE" sz="1800" b="1" i="0" dirty="0" smtClean="0">
                <a:solidFill>
                  <a:srgbClr val="000000"/>
                </a:solidFill>
              </a:rPr>
              <a:t>Beviljande av penninglån</a:t>
            </a:r>
          </a:p>
          <a:p>
            <a:endParaRPr lang="fi-FI" dirty="0"/>
          </a:p>
        </p:txBody>
      </p:sp>
      <p:cxnSp>
        <p:nvCxnSpPr>
          <p:cNvPr id="17" name="Suora nuoliyhdysviiva 16"/>
          <p:cNvCxnSpPr/>
          <p:nvPr/>
        </p:nvCxnSpPr>
        <p:spPr bwMode="auto">
          <a:xfrm flipH="1">
            <a:off x="2486320" y="3573016"/>
            <a:ext cx="537339" cy="0"/>
          </a:xfrm>
          <a:prstGeom prst="straightConnector1">
            <a:avLst/>
          </a:prstGeom>
          <a:solidFill>
            <a:schemeClr val="accent1"/>
          </a:solidFill>
          <a:ln w="1905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uora nuoliyhdysviiva 18"/>
          <p:cNvCxnSpPr/>
          <p:nvPr/>
        </p:nvCxnSpPr>
        <p:spPr bwMode="auto">
          <a:xfrm>
            <a:off x="9072332" y="3573016"/>
            <a:ext cx="576065" cy="0"/>
          </a:xfrm>
          <a:prstGeom prst="straightConnector1">
            <a:avLst/>
          </a:prstGeom>
          <a:solidFill>
            <a:schemeClr val="accent1"/>
          </a:solidFill>
          <a:ln w="1905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64998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50863" y="333375"/>
            <a:ext cx="9649593" cy="647353"/>
          </a:xfrm>
        </p:spPr>
        <p:txBody>
          <a:bodyPr/>
          <a:lstStyle/>
          <a:p>
            <a:r>
              <a:rPr lang="sv-SE" sz="3200" b="1" i="0" dirty="0" smtClean="0"/>
              <a:t>Innehåll</a:t>
            </a:r>
          </a:p>
        </p:txBody>
      </p:sp>
      <p:sp>
        <p:nvSpPr>
          <p:cNvPr id="3" name="Sisällön paikkamerkki 2"/>
          <p:cNvSpPr>
            <a:spLocks noGrp="1"/>
          </p:cNvSpPr>
          <p:nvPr>
            <p:ph idx="1"/>
          </p:nvPr>
        </p:nvSpPr>
        <p:spPr>
          <a:xfrm>
            <a:off x="479376" y="1412776"/>
            <a:ext cx="11234216" cy="4752528"/>
          </a:xfrm>
        </p:spPr>
        <p:txBody>
          <a:bodyPr/>
          <a:lstStyle/>
          <a:p>
            <a:r>
              <a:rPr lang="sv-SE" dirty="0">
                <a:solidFill>
                  <a:srgbClr val="000000"/>
                </a:solidFill>
              </a:rPr>
              <a:t>Beskattningsbar inkomst räknas ut skilt för varje </a:t>
            </a:r>
            <a:r>
              <a:rPr lang="sv-SE" dirty="0" smtClean="0">
                <a:solidFill>
                  <a:srgbClr val="000000"/>
                </a:solidFill>
              </a:rPr>
              <a:t>förvärvskälla</a:t>
            </a:r>
          </a:p>
          <a:p>
            <a:r>
              <a:rPr lang="sv-SE" dirty="0">
                <a:solidFill>
                  <a:srgbClr val="000000"/>
                </a:solidFill>
              </a:rPr>
              <a:t>Uträkning och beskattning av resultat i förvärvskällan för </a:t>
            </a:r>
            <a:r>
              <a:rPr lang="sv-SE" dirty="0" smtClean="0">
                <a:solidFill>
                  <a:srgbClr val="000000"/>
                </a:solidFill>
              </a:rPr>
              <a:t>näringsverksamhet</a:t>
            </a:r>
          </a:p>
          <a:p>
            <a:r>
              <a:rPr lang="sv-SE" dirty="0">
                <a:solidFill>
                  <a:srgbClr val="000000"/>
                </a:solidFill>
              </a:rPr>
              <a:t>Beskattning av resultat av förvärvskällan för </a:t>
            </a:r>
            <a:r>
              <a:rPr lang="sv-SE" dirty="0" smtClean="0">
                <a:solidFill>
                  <a:srgbClr val="000000"/>
                </a:solidFill>
              </a:rPr>
              <a:t>näringsverksamhet</a:t>
            </a:r>
          </a:p>
          <a:p>
            <a:r>
              <a:rPr lang="sv-SE" sz="2400" b="0" i="0" dirty="0" smtClean="0">
                <a:solidFill>
                  <a:srgbClr val="000000"/>
                </a:solidFill>
              </a:rPr>
              <a:t>Uträkning av nettoförmögenhet</a:t>
            </a:r>
          </a:p>
          <a:p>
            <a:r>
              <a:rPr lang="sv-SE" dirty="0">
                <a:solidFill>
                  <a:srgbClr val="000000"/>
                </a:solidFill>
              </a:rPr>
              <a:t>Uträkning av bolagsmansspecifik </a:t>
            </a:r>
            <a:r>
              <a:rPr lang="sv-SE" dirty="0" smtClean="0">
                <a:solidFill>
                  <a:srgbClr val="000000"/>
                </a:solidFill>
              </a:rPr>
              <a:t>nettoförmögenhet</a:t>
            </a:r>
          </a:p>
          <a:p>
            <a:r>
              <a:rPr lang="sv-SE" dirty="0">
                <a:solidFill>
                  <a:srgbClr val="000000"/>
                </a:solidFill>
              </a:rPr>
              <a:t>Bolagsmansspecifika avdrag från </a:t>
            </a:r>
            <a:r>
              <a:rPr lang="sv-SE" dirty="0" smtClean="0">
                <a:solidFill>
                  <a:srgbClr val="000000"/>
                </a:solidFill>
              </a:rPr>
              <a:t>inkomstandelen</a:t>
            </a:r>
          </a:p>
          <a:p>
            <a:r>
              <a:rPr lang="sv-SE" dirty="0">
                <a:solidFill>
                  <a:srgbClr val="000000"/>
                </a:solidFill>
              </a:rPr>
              <a:t>Uppdelning av en bolagsmans inkomstandel i kapital- och </a:t>
            </a:r>
            <a:r>
              <a:rPr lang="sv-SE" dirty="0" smtClean="0">
                <a:solidFill>
                  <a:srgbClr val="000000"/>
                </a:solidFill>
              </a:rPr>
              <a:t>förvärvsinkomst</a:t>
            </a:r>
          </a:p>
          <a:p>
            <a:r>
              <a:rPr lang="sv-SE" dirty="0">
                <a:solidFill>
                  <a:srgbClr val="000000"/>
                </a:solidFill>
              </a:rPr>
              <a:t>Beskattning av ett öppet bolags inkomst </a:t>
            </a:r>
            <a:endParaRPr lang="sv-SE" dirty="0" smtClean="0">
              <a:solidFill>
                <a:srgbClr val="000000"/>
              </a:solidFill>
            </a:endParaRPr>
          </a:p>
          <a:p>
            <a:r>
              <a:rPr lang="sv-SE" dirty="0">
                <a:solidFill>
                  <a:srgbClr val="000000"/>
                </a:solidFill>
              </a:rPr>
              <a:t>Beskattning av ett kommanditbolags inkomst</a:t>
            </a:r>
            <a:endParaRPr lang="sv-SE" sz="2400" b="0" i="0" dirty="0" smtClean="0">
              <a:solidFill>
                <a:srgbClr val="000000"/>
              </a:solidFill>
            </a:endParaRPr>
          </a:p>
          <a:p>
            <a:r>
              <a:rPr lang="sv-SE" dirty="0">
                <a:solidFill>
                  <a:srgbClr val="000000"/>
                </a:solidFill>
              </a:rPr>
              <a:t>Åtgärder mellan bolaget och bolagsmannen</a:t>
            </a:r>
            <a:endParaRPr lang="sv-SE" sz="2400" b="0" i="0" dirty="0" smtClean="0">
              <a:solidFill>
                <a:srgbClr val="000000"/>
              </a:solidFill>
            </a:endParaRPr>
          </a:p>
          <a:p>
            <a:endParaRPr lang="fi-FI" dirty="0" smtClean="0"/>
          </a:p>
          <a:p>
            <a:pPr marL="0" indent="0">
              <a:buNone/>
            </a:pPr>
            <a:endParaRPr lang="fi-FI"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2</a:t>
            </a:fld>
            <a:endParaRPr lang="fi-FI" dirty="0"/>
          </a:p>
        </p:txBody>
      </p:sp>
    </p:spTree>
    <p:extLst>
      <p:ext uri="{BB962C8B-B14F-4D97-AF65-F5344CB8AC3E}">
        <p14:creationId xmlns:p14="http://schemas.microsoft.com/office/powerpoint/2010/main" val="42711042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3</a:t>
            </a:fld>
            <a:endParaRPr lang="fi-FI" dirty="0"/>
          </a:p>
        </p:txBody>
      </p:sp>
      <p:sp>
        <p:nvSpPr>
          <p:cNvPr id="2" name="Otsikko 1"/>
          <p:cNvSpPr>
            <a:spLocks noGrp="1"/>
          </p:cNvSpPr>
          <p:nvPr>
            <p:ph type="title" idx="4294967295"/>
          </p:nvPr>
        </p:nvSpPr>
        <p:spPr>
          <a:xfrm>
            <a:off x="527383" y="79080"/>
            <a:ext cx="9889097" cy="936625"/>
          </a:xfrm>
        </p:spPr>
        <p:txBody>
          <a:bodyPr/>
          <a:lstStyle/>
          <a:p>
            <a:r>
              <a:rPr lang="sv-SE" sz="2800" b="1" i="0" dirty="0" smtClean="0"/>
              <a:t>Beskattningsbar inkomst räknas ut skilt för varje förvärvskälla</a:t>
            </a:r>
          </a:p>
        </p:txBody>
      </p:sp>
      <p:sp>
        <p:nvSpPr>
          <p:cNvPr id="6" name="Pyöristetty suorakulmio 5"/>
          <p:cNvSpPr/>
          <p:nvPr/>
        </p:nvSpPr>
        <p:spPr bwMode="auto">
          <a:xfrm>
            <a:off x="527382" y="1366400"/>
            <a:ext cx="4800533" cy="864096"/>
          </a:xfrm>
          <a:prstGeom prst="roundRect">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1" i="0" u="none" dirty="0" smtClean="0">
                <a:solidFill>
                  <a:schemeClr val="tx1"/>
                </a:solidFill>
              </a:rPr>
              <a:t>Förvärvskälla </a:t>
            </a:r>
            <a:r>
              <a:rPr lang="sv-SE" sz="1800" b="1" i="0" u="none" dirty="0" smtClean="0">
                <a:solidFill>
                  <a:srgbClr val="000000"/>
                </a:solidFill>
              </a:rPr>
              <a:t/>
            </a:r>
            <a:br>
              <a:rPr lang="sv-SE" sz="1800" b="1" i="0" u="none" dirty="0" smtClean="0">
                <a:solidFill>
                  <a:srgbClr val="000000"/>
                </a:solidFill>
              </a:rPr>
            </a:br>
            <a:r>
              <a:rPr lang="sv-SE" sz="1800" b="1" i="0" u="none" dirty="0" smtClean="0">
                <a:solidFill>
                  <a:srgbClr val="000000"/>
                </a:solidFill>
              </a:rPr>
              <a:t>för näringsverksamhet</a:t>
            </a:r>
          </a:p>
        </p:txBody>
      </p:sp>
      <p:sp>
        <p:nvSpPr>
          <p:cNvPr id="7" name="Pyöristetty suorakulmio 6"/>
          <p:cNvSpPr/>
          <p:nvPr/>
        </p:nvSpPr>
        <p:spPr bwMode="auto">
          <a:xfrm>
            <a:off x="527382" y="2802885"/>
            <a:ext cx="4800533" cy="864096"/>
          </a:xfrm>
          <a:prstGeom prst="roundRect">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1" i="0" u="none" dirty="0" smtClean="0">
                <a:solidFill>
                  <a:schemeClr val="tx1"/>
                </a:solidFill>
              </a:rPr>
              <a:t>Förvärvskälla </a:t>
            </a:r>
            <a:r>
              <a:rPr lang="sv-SE" sz="1800" b="1" i="0" u="none" dirty="0" smtClean="0">
                <a:solidFill>
                  <a:srgbClr val="000000"/>
                </a:solidFill>
              </a:rPr>
              <a:t>för jordbruk</a:t>
            </a:r>
          </a:p>
        </p:txBody>
      </p:sp>
      <p:sp>
        <p:nvSpPr>
          <p:cNvPr id="8" name="Pyöristetty suorakulmio 7"/>
          <p:cNvSpPr/>
          <p:nvPr/>
        </p:nvSpPr>
        <p:spPr bwMode="auto">
          <a:xfrm>
            <a:off x="484515" y="4293097"/>
            <a:ext cx="4800533" cy="1231337"/>
          </a:xfrm>
          <a:prstGeom prst="roundRect">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800" b="1" i="0" u="none" dirty="0" smtClean="0">
                <a:solidFill>
                  <a:schemeClr val="tx1"/>
                </a:solidFill>
              </a:rPr>
              <a:t>Personlig förvärvskälla </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(förvärvskälla för annan</a:t>
            </a:r>
          </a:p>
          <a:p>
            <a:pPr marL="0" marR="0" indent="0" algn="ctr" defTabSz="914400" rtl="0" eaLnBrk="1" fontAlgn="base" latinLnBrk="0" hangingPunct="1">
              <a:lnSpc>
                <a:spcPct val="100000"/>
              </a:lnSpc>
              <a:spcBef>
                <a:spcPct val="0"/>
              </a:spcBef>
              <a:spcAft>
                <a:spcPct val="0"/>
              </a:spcAft>
              <a:buClrTx/>
              <a:buSzTx/>
              <a:buFontTx/>
              <a:buNone/>
              <a:tabLst/>
            </a:pPr>
            <a:r>
              <a:rPr lang="sv-SE" sz="1800" b="0" i="0" dirty="0" smtClean="0">
                <a:solidFill>
                  <a:srgbClr val="000000"/>
                </a:solidFill>
              </a:rPr>
              <a:t>verksamhet)</a:t>
            </a:r>
          </a:p>
        </p:txBody>
      </p:sp>
      <p:sp>
        <p:nvSpPr>
          <p:cNvPr id="9" name="Pyöristetty suorakulmio 8"/>
          <p:cNvSpPr/>
          <p:nvPr/>
        </p:nvSpPr>
        <p:spPr bwMode="auto">
          <a:xfrm>
            <a:off x="6507704" y="1052736"/>
            <a:ext cx="5252925" cy="1280042"/>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700" b="0" i="0" dirty="0" smtClean="0">
                <a:solidFill>
                  <a:srgbClr val="FFFFFF"/>
                </a:solidFill>
              </a:rPr>
              <a:t>Den beskattningsbara </a:t>
            </a:r>
            <a:r>
              <a:rPr lang="sv-SE" sz="1700" b="0" i="0" u="none" dirty="0" smtClean="0">
                <a:solidFill>
                  <a:srgbClr val="FFFFFF"/>
                </a:solidFill>
              </a:rPr>
              <a:t>inkomsten </a:t>
            </a:r>
            <a:br>
              <a:rPr lang="sv-SE" sz="1700" b="0" i="0" u="none" dirty="0" smtClean="0">
                <a:solidFill>
                  <a:srgbClr val="FFFFFF"/>
                </a:solidFill>
              </a:rPr>
            </a:br>
            <a:r>
              <a:rPr lang="sv-SE" sz="1700" b="0" i="0" u="none" dirty="0" smtClean="0">
                <a:solidFill>
                  <a:srgbClr val="FFFFFF"/>
                </a:solidFill>
              </a:rPr>
              <a:t>räknas ut </a:t>
            </a:r>
            <a:r>
              <a:rPr lang="sv-SE" sz="1700" b="0" i="0" dirty="0" smtClean="0">
                <a:solidFill>
                  <a:srgbClr val="FFFFFF"/>
                </a:solidFill>
              </a:rPr>
              <a:t>enligt lagen </a:t>
            </a:r>
            <a:r>
              <a:rPr lang="sv-SE" sz="1700" b="0" i="0" u="none" dirty="0" smtClean="0">
                <a:solidFill>
                  <a:srgbClr val="FFFFFF"/>
                </a:solidFill>
              </a:rPr>
              <a:t>om </a:t>
            </a:r>
            <a:br>
              <a:rPr lang="sv-SE" sz="1700" b="0" i="0" u="none" dirty="0" smtClean="0">
                <a:solidFill>
                  <a:srgbClr val="FFFFFF"/>
                </a:solidFill>
              </a:rPr>
            </a:br>
            <a:r>
              <a:rPr lang="sv-SE" sz="1700" b="0" i="0" u="none" dirty="0" smtClean="0">
                <a:solidFill>
                  <a:schemeClr val="bg1"/>
                </a:solidFill>
              </a:rPr>
              <a:t>beskattning av </a:t>
            </a:r>
            <a:br>
              <a:rPr lang="sv-SE" sz="1700" b="0" i="0" u="none" dirty="0" smtClean="0">
                <a:solidFill>
                  <a:schemeClr val="bg1"/>
                </a:solidFill>
              </a:rPr>
            </a:br>
            <a:r>
              <a:rPr lang="sv-SE" sz="1700" b="0" i="0" u="none" dirty="0" smtClean="0">
                <a:solidFill>
                  <a:schemeClr val="bg1"/>
                </a:solidFill>
              </a:rPr>
              <a:t>inkomst av näringsverksamhet </a:t>
            </a:r>
          </a:p>
        </p:txBody>
      </p:sp>
      <p:sp>
        <p:nvSpPr>
          <p:cNvPr id="13" name="Pyöristetty suorakulmio 12"/>
          <p:cNvSpPr/>
          <p:nvPr/>
        </p:nvSpPr>
        <p:spPr bwMode="auto">
          <a:xfrm>
            <a:off x="6507704" y="2806638"/>
            <a:ext cx="5252925" cy="1080120"/>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algn="ctr"/>
            <a:r>
              <a:rPr lang="sv-SE" sz="1700" b="0" i="0" dirty="0" smtClean="0">
                <a:solidFill>
                  <a:srgbClr val="FFFFFF"/>
                </a:solidFill>
              </a:rPr>
              <a:t>Den beskattningsbara inkomsten </a:t>
            </a:r>
            <a:br>
              <a:rPr lang="sv-SE" sz="1700" b="0" i="0" dirty="0" smtClean="0">
                <a:solidFill>
                  <a:srgbClr val="FFFFFF"/>
                </a:solidFill>
              </a:rPr>
            </a:br>
            <a:r>
              <a:rPr lang="sv-SE" sz="1700" b="0" i="0" dirty="0" smtClean="0">
                <a:solidFill>
                  <a:srgbClr val="FFFFFF"/>
                </a:solidFill>
              </a:rPr>
              <a:t>räknas ut enligt </a:t>
            </a:r>
            <a:br>
              <a:rPr lang="sv-SE" sz="1700" b="0" i="0" dirty="0" smtClean="0">
                <a:solidFill>
                  <a:srgbClr val="FFFFFF"/>
                </a:solidFill>
              </a:rPr>
            </a:br>
            <a:r>
              <a:rPr lang="sv-SE" sz="1700" b="0" i="0" dirty="0" smtClean="0">
                <a:solidFill>
                  <a:schemeClr val="bg1"/>
                </a:solidFill>
              </a:rPr>
              <a:t>inkomstskattelagen för gårdsbruk</a:t>
            </a:r>
          </a:p>
        </p:txBody>
      </p:sp>
      <p:sp>
        <p:nvSpPr>
          <p:cNvPr id="14" name="Pyöristetty suorakulmio 13"/>
          <p:cNvSpPr/>
          <p:nvPr/>
        </p:nvSpPr>
        <p:spPr bwMode="auto">
          <a:xfrm>
            <a:off x="6507704" y="4318806"/>
            <a:ext cx="5252925" cy="1231337"/>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sv-SE" sz="1700" b="0" i="0" u="none" dirty="0" smtClean="0">
                <a:solidFill>
                  <a:srgbClr val="FFFFFF"/>
                </a:solidFill>
              </a:rPr>
              <a:t>Den beskattningsbara inkomsten </a:t>
            </a:r>
            <a:br>
              <a:rPr lang="sv-SE" sz="1700" b="0" i="0" u="none" dirty="0" smtClean="0">
                <a:solidFill>
                  <a:srgbClr val="FFFFFF"/>
                </a:solidFill>
              </a:rPr>
            </a:br>
            <a:r>
              <a:rPr lang="sv-SE" sz="1700" b="0" i="0" u="none" dirty="0" smtClean="0">
                <a:solidFill>
                  <a:srgbClr val="FFFFFF"/>
                </a:solidFill>
              </a:rPr>
              <a:t>räknas ut </a:t>
            </a:r>
          </a:p>
          <a:p>
            <a:pPr marL="0" marR="0" indent="0" algn="ctr" defTabSz="914400" rtl="0" eaLnBrk="1" fontAlgn="base" latinLnBrk="0" hangingPunct="1">
              <a:lnSpc>
                <a:spcPct val="100000"/>
              </a:lnSpc>
              <a:spcBef>
                <a:spcPct val="0"/>
              </a:spcBef>
              <a:spcAft>
                <a:spcPct val="0"/>
              </a:spcAft>
              <a:buClrTx/>
              <a:buSzTx/>
              <a:buFontTx/>
              <a:buNone/>
              <a:tabLst/>
            </a:pPr>
            <a:r>
              <a:rPr lang="sv-SE" sz="1700" b="0" i="0" dirty="0" smtClean="0">
                <a:solidFill>
                  <a:schemeClr val="bg1"/>
                </a:solidFill>
              </a:rPr>
              <a:t>enligt</a:t>
            </a:r>
            <a:r>
              <a:rPr lang="sv-SE" sz="1700" b="0" i="0" dirty="0" smtClean="0">
                <a:solidFill>
                  <a:srgbClr val="D58B00"/>
                </a:solidFill>
              </a:rPr>
              <a:t> </a:t>
            </a:r>
            <a:r>
              <a:rPr lang="sv-SE" sz="1700" b="0" i="0" u="none" dirty="0" smtClean="0">
                <a:solidFill>
                  <a:schemeClr val="bg1"/>
                </a:solidFill>
              </a:rPr>
              <a:t>inkomstskattelagen</a:t>
            </a:r>
          </a:p>
        </p:txBody>
      </p:sp>
      <p:sp>
        <p:nvSpPr>
          <p:cNvPr id="15" name="Nuoli oikealle 14"/>
          <p:cNvSpPr/>
          <p:nvPr/>
        </p:nvSpPr>
        <p:spPr bwMode="auto">
          <a:xfrm>
            <a:off x="5491192" y="1628218"/>
            <a:ext cx="920501" cy="386332"/>
          </a:xfrm>
          <a:prstGeom prst="rightArrow">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dirty="0" smtClean="0">
              <a:ln>
                <a:noFill/>
              </a:ln>
              <a:solidFill>
                <a:schemeClr val="bg2"/>
              </a:solidFill>
              <a:effectLst/>
              <a:latin typeface="Arial" charset="0"/>
            </a:endParaRPr>
          </a:p>
        </p:txBody>
      </p:sp>
      <p:sp>
        <p:nvSpPr>
          <p:cNvPr id="18" name="Nuoli oikealle 17"/>
          <p:cNvSpPr/>
          <p:nvPr/>
        </p:nvSpPr>
        <p:spPr bwMode="auto">
          <a:xfrm>
            <a:off x="5491192" y="3041767"/>
            <a:ext cx="920501" cy="386332"/>
          </a:xfrm>
          <a:prstGeom prst="rightArrow">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dirty="0" smtClean="0">
              <a:ln>
                <a:noFill/>
              </a:ln>
              <a:solidFill>
                <a:schemeClr val="bg2"/>
              </a:solidFill>
              <a:effectLst/>
              <a:latin typeface="Arial" charset="0"/>
            </a:endParaRPr>
          </a:p>
        </p:txBody>
      </p:sp>
      <p:sp>
        <p:nvSpPr>
          <p:cNvPr id="19" name="Nuoli oikealle 18"/>
          <p:cNvSpPr/>
          <p:nvPr/>
        </p:nvSpPr>
        <p:spPr bwMode="auto">
          <a:xfrm>
            <a:off x="5489239" y="4741307"/>
            <a:ext cx="920501" cy="386332"/>
          </a:xfrm>
          <a:prstGeom prst="rightArrow">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dirty="0" smtClean="0">
              <a:ln>
                <a:noFill/>
              </a:ln>
              <a:solidFill>
                <a:schemeClr val="bg2"/>
              </a:solidFill>
              <a:effectLst/>
              <a:latin typeface="Arial" charset="0"/>
            </a:endParaRPr>
          </a:p>
        </p:txBody>
      </p:sp>
    </p:spTree>
    <p:extLst>
      <p:ext uri="{BB962C8B-B14F-4D97-AF65-F5344CB8AC3E}">
        <p14:creationId xmlns:p14="http://schemas.microsoft.com/office/powerpoint/2010/main" val="34285586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40704" y="404664"/>
            <a:ext cx="12192000" cy="864096"/>
          </a:xfrm>
        </p:spPr>
        <p:txBody>
          <a:bodyPr/>
          <a:lstStyle/>
          <a:p>
            <a:r>
              <a:rPr lang="sv-SE" sz="2800" b="1" i="0" dirty="0" smtClean="0"/>
              <a:t>Uträkning och beskattning av resultat i förvärvskällan för näringsverksamhet</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4</a:t>
            </a:fld>
            <a:endParaRPr lang="fi-FI" dirty="0"/>
          </a:p>
        </p:txBody>
      </p:sp>
      <p:graphicFrame>
        <p:nvGraphicFramePr>
          <p:cNvPr id="17" name="Kaaviokuva 16"/>
          <p:cNvGraphicFramePr/>
          <p:nvPr>
            <p:extLst>
              <p:ext uri="{D42A27DB-BD31-4B8C-83A1-F6EECF244321}">
                <p14:modId xmlns:p14="http://schemas.microsoft.com/office/powerpoint/2010/main" val="2643859093"/>
              </p:ext>
            </p:extLst>
          </p:nvPr>
        </p:nvGraphicFramePr>
        <p:xfrm>
          <a:off x="576064" y="1196752"/>
          <a:ext cx="11076165"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Pyöristetty suorakulmio 18"/>
          <p:cNvSpPr/>
          <p:nvPr/>
        </p:nvSpPr>
        <p:spPr>
          <a:xfrm>
            <a:off x="767408" y="5661248"/>
            <a:ext cx="5003448" cy="576064"/>
          </a:xfrm>
          <a:prstGeom prst="roundRect">
            <a:avLst>
              <a:gd name="adj" fmla="val 10000"/>
            </a:avLst>
          </a:prstGeom>
          <a:solidFill>
            <a:schemeClr val="accent3">
              <a:alpha val="90000"/>
            </a:schemeClr>
          </a:solidFill>
        </p:spPr>
        <p:style>
          <a:lnRef idx="2">
            <a:schemeClr val="accent5">
              <a:tint val="40000"/>
              <a:alpha val="90000"/>
              <a:hueOff val="-1870262"/>
              <a:satOff val="27572"/>
              <a:lumOff val="2692"/>
              <a:alphaOff val="0"/>
            </a:schemeClr>
          </a:lnRef>
          <a:fillRef idx="1">
            <a:schemeClr val="accent5">
              <a:tint val="40000"/>
              <a:alpha val="90000"/>
              <a:hueOff val="-1870262"/>
              <a:satOff val="27572"/>
              <a:lumOff val="2692"/>
              <a:alphaOff val="0"/>
            </a:schemeClr>
          </a:fillRef>
          <a:effectRef idx="0">
            <a:schemeClr val="accent5">
              <a:tint val="40000"/>
              <a:alpha val="90000"/>
              <a:hueOff val="-1870262"/>
              <a:satOff val="27572"/>
              <a:lumOff val="2692"/>
              <a:alphaOff val="0"/>
            </a:schemeClr>
          </a:effectRef>
          <a:fontRef idx="minor">
            <a:schemeClr val="dk1">
              <a:hueOff val="0"/>
              <a:satOff val="0"/>
              <a:lumOff val="0"/>
              <a:alphaOff val="0"/>
            </a:schemeClr>
          </a:fontRef>
        </p:style>
        <p:txBody>
          <a:bodyPr/>
          <a:lstStyle/>
          <a:p>
            <a:pPr algn="ctr"/>
            <a:r>
              <a:rPr lang="fi-FI" dirty="0" smtClean="0"/>
              <a:t>= </a:t>
            </a:r>
            <a:r>
              <a:rPr lang="fi-FI" dirty="0" err="1" smtClean="0"/>
              <a:t>Företagsinkomst</a:t>
            </a:r>
            <a:r>
              <a:rPr lang="fi-FI" dirty="0" smtClean="0"/>
              <a:t> </a:t>
            </a:r>
            <a:r>
              <a:rPr lang="fi-FI" dirty="0" err="1" smtClean="0"/>
              <a:t>som</a:t>
            </a:r>
            <a:r>
              <a:rPr lang="fi-FI" dirty="0" smtClean="0"/>
              <a:t> </a:t>
            </a:r>
            <a:r>
              <a:rPr lang="fi-FI" dirty="0" err="1" smtClean="0"/>
              <a:t>ska</a:t>
            </a:r>
            <a:r>
              <a:rPr lang="fi-FI" dirty="0" smtClean="0"/>
              <a:t> </a:t>
            </a:r>
            <a:r>
              <a:rPr lang="fi-FI" dirty="0" err="1" smtClean="0"/>
              <a:t>fördelas</a:t>
            </a:r>
            <a:endParaRPr lang="fi-FI" dirty="0"/>
          </a:p>
        </p:txBody>
      </p:sp>
      <p:cxnSp>
        <p:nvCxnSpPr>
          <p:cNvPr id="23" name="Suora yhdysviiva 22"/>
          <p:cNvCxnSpPr/>
          <p:nvPr/>
        </p:nvCxnSpPr>
        <p:spPr bwMode="auto">
          <a:xfrm>
            <a:off x="5991357" y="1916832"/>
            <a:ext cx="0" cy="4680520"/>
          </a:xfrm>
          <a:prstGeom prst="line">
            <a:avLst/>
          </a:prstGeom>
          <a:solidFill>
            <a:schemeClr val="accent1"/>
          </a:solidFill>
          <a:ln w="12700" cap="flat" cmpd="sng" algn="ctr">
            <a:solidFill>
              <a:schemeClr val="tx1"/>
            </a:solidFill>
            <a:prstDash val="solid"/>
            <a:round/>
            <a:headEnd type="oval" w="med" len="med"/>
            <a:tailEnd type="oval"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Tekstiruutu 2"/>
          <p:cNvSpPr txBox="1"/>
          <p:nvPr/>
        </p:nvSpPr>
        <p:spPr>
          <a:xfrm>
            <a:off x="4822737" y="1484784"/>
            <a:ext cx="184731" cy="707886"/>
          </a:xfrm>
          <a:prstGeom prst="rect">
            <a:avLst/>
          </a:prstGeom>
          <a:noFill/>
        </p:spPr>
        <p:txBody>
          <a:bodyPr wrap="none" rtlCol="0">
            <a:spAutoFit/>
          </a:bodyPr>
          <a:lstStyle/>
          <a:p>
            <a:endParaRPr lang="fi-FI" sz="4000" b="0" dirty="0">
              <a:solidFill>
                <a:srgbClr val="FFC000"/>
              </a:solidFill>
              <a:latin typeface="Arial Black" pitchFamily="34" charset="0"/>
            </a:endParaRPr>
          </a:p>
        </p:txBody>
      </p:sp>
      <p:sp>
        <p:nvSpPr>
          <p:cNvPr id="10" name="Tekstiruutu 9"/>
          <p:cNvSpPr txBox="1"/>
          <p:nvPr/>
        </p:nvSpPr>
        <p:spPr>
          <a:xfrm>
            <a:off x="10679387" y="1484784"/>
            <a:ext cx="184731" cy="707886"/>
          </a:xfrm>
          <a:prstGeom prst="rect">
            <a:avLst/>
          </a:prstGeom>
          <a:noFill/>
        </p:spPr>
        <p:txBody>
          <a:bodyPr wrap="none" rtlCol="0">
            <a:spAutoFit/>
          </a:bodyPr>
          <a:lstStyle/>
          <a:p>
            <a:endParaRPr lang="fi-FI" sz="4000" b="0" dirty="0">
              <a:solidFill>
                <a:srgbClr val="FFC000"/>
              </a:solidFill>
              <a:latin typeface="Arial Black" pitchFamily="34" charset="0"/>
            </a:endParaRPr>
          </a:p>
        </p:txBody>
      </p:sp>
      <p:sp>
        <p:nvSpPr>
          <p:cNvPr id="4" name="Tekstiruutu 3"/>
          <p:cNvSpPr txBox="1"/>
          <p:nvPr/>
        </p:nvSpPr>
        <p:spPr>
          <a:xfrm rot="16200000">
            <a:off x="-2406518" y="4020595"/>
            <a:ext cx="5305482" cy="369332"/>
          </a:xfrm>
          <a:prstGeom prst="rect">
            <a:avLst/>
          </a:prstGeom>
          <a:noFill/>
        </p:spPr>
        <p:txBody>
          <a:bodyPr wrap="square" rtlCol="0">
            <a:spAutoFit/>
          </a:bodyPr>
          <a:lstStyle/>
          <a:p>
            <a:pPr algn="ctr"/>
            <a:r>
              <a:rPr lang="sv-SE" sz="1800" b="1" i="0" dirty="0" smtClean="0">
                <a:solidFill>
                  <a:srgbClr val="000000"/>
                </a:solidFill>
              </a:rPr>
              <a:t>Inkomster  större än  utgifter </a:t>
            </a:r>
          </a:p>
        </p:txBody>
      </p:sp>
      <p:sp>
        <p:nvSpPr>
          <p:cNvPr id="12" name="Tekstiruutu 11"/>
          <p:cNvSpPr txBox="1"/>
          <p:nvPr/>
        </p:nvSpPr>
        <p:spPr>
          <a:xfrm rot="5400000">
            <a:off x="9245711" y="4047978"/>
            <a:ext cx="5305480" cy="369332"/>
          </a:xfrm>
          <a:prstGeom prst="rect">
            <a:avLst/>
          </a:prstGeom>
          <a:noFill/>
        </p:spPr>
        <p:txBody>
          <a:bodyPr wrap="square" rtlCol="0">
            <a:spAutoFit/>
          </a:bodyPr>
          <a:lstStyle/>
          <a:p>
            <a:pPr algn="ctr"/>
            <a:r>
              <a:rPr lang="sv-SE" sz="1800" b="1" i="0" dirty="0" smtClean="0">
                <a:solidFill>
                  <a:srgbClr val="000000"/>
                </a:solidFill>
              </a:rPr>
              <a:t>Utgifter  större än  inkomster </a:t>
            </a:r>
          </a:p>
        </p:txBody>
      </p:sp>
    </p:spTree>
    <p:extLst>
      <p:ext uri="{BB962C8B-B14F-4D97-AF65-F5344CB8AC3E}">
        <p14:creationId xmlns:p14="http://schemas.microsoft.com/office/powerpoint/2010/main" val="41547172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08000" y="152400"/>
            <a:ext cx="10676565" cy="1143000"/>
          </a:xfrm>
        </p:spPr>
        <p:txBody>
          <a:bodyPr/>
          <a:lstStyle/>
          <a:p>
            <a:r>
              <a:rPr lang="sv-SE" sz="3200" b="1" i="0" dirty="0" smtClean="0"/>
              <a:t>Beskattning av resultat av förvärvskällan för näringsverksamhet</a:t>
            </a:r>
          </a:p>
        </p:txBody>
      </p:sp>
      <p:sp>
        <p:nvSpPr>
          <p:cNvPr id="3" name="Sisällön paikkamerkki 2"/>
          <p:cNvSpPr>
            <a:spLocks noGrp="1"/>
          </p:cNvSpPr>
          <p:nvPr>
            <p:ph idx="1"/>
          </p:nvPr>
        </p:nvSpPr>
        <p:spPr>
          <a:xfrm>
            <a:off x="623392" y="1844824"/>
            <a:ext cx="11162208" cy="4174976"/>
          </a:xfrm>
        </p:spPr>
        <p:txBody>
          <a:bodyPr>
            <a:normAutofit/>
          </a:bodyPr>
          <a:lstStyle/>
          <a:p>
            <a:pPr fontAlgn="auto"/>
            <a:r>
              <a:rPr lang="sv-SE" sz="2400" b="0" i="0" dirty="0" smtClean="0">
                <a:solidFill>
                  <a:srgbClr val="000000"/>
                </a:solidFill>
              </a:rPr>
              <a:t>Resultatet av näringsverksamheten fördelas för att beskattas som bolagsmännens inkomst.</a:t>
            </a:r>
          </a:p>
          <a:p>
            <a:pPr fontAlgn="auto"/>
            <a:r>
              <a:rPr lang="sv-SE" sz="2400" b="0" i="0" dirty="0" smtClean="0"/>
              <a:t>Bolagsmännens </a:t>
            </a:r>
            <a:r>
              <a:rPr lang="sv-SE" sz="2400" b="0" i="0" dirty="0" smtClean="0">
                <a:solidFill>
                  <a:srgbClr val="000000"/>
                </a:solidFill>
              </a:rPr>
              <a:t>inkomstandelar fördelas i beskattningen av bolagsmännen i kapital- och förvärvsinkomst. </a:t>
            </a:r>
          </a:p>
          <a:p>
            <a:pPr marL="0" indent="0" fontAlgn="auto">
              <a:buNone/>
            </a:pPr>
            <a:endParaRPr lang="fi-FI" dirty="0" smtClean="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5</a:t>
            </a:fld>
            <a:endParaRPr lang="fi-FI" dirty="0"/>
          </a:p>
        </p:txBody>
      </p:sp>
    </p:spTree>
    <p:extLst>
      <p:ext uri="{BB962C8B-B14F-4D97-AF65-F5344CB8AC3E}">
        <p14:creationId xmlns:p14="http://schemas.microsoft.com/office/powerpoint/2010/main" val="34037175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19403" y="188640"/>
            <a:ext cx="10363200" cy="936104"/>
          </a:xfrm>
        </p:spPr>
        <p:txBody>
          <a:bodyPr/>
          <a:lstStyle/>
          <a:p>
            <a:r>
              <a:rPr lang="sv-SE" sz="3200" b="1" i="0" dirty="0" smtClean="0"/>
              <a:t>Uträkning av nettoförmögenhet</a:t>
            </a:r>
          </a:p>
        </p:txBody>
      </p:sp>
      <p:sp>
        <p:nvSpPr>
          <p:cNvPr id="3" name="Sisällön paikkamerkki 2"/>
          <p:cNvSpPr>
            <a:spLocks noGrp="1"/>
          </p:cNvSpPr>
          <p:nvPr>
            <p:ph idx="1"/>
          </p:nvPr>
        </p:nvSpPr>
        <p:spPr>
          <a:xfrm>
            <a:off x="767408" y="1484784"/>
            <a:ext cx="11018192" cy="4535016"/>
          </a:xfrm>
        </p:spPr>
        <p:txBody>
          <a:bodyPr>
            <a:normAutofit/>
          </a:bodyPr>
          <a:lstStyle/>
          <a:p>
            <a:r>
              <a:rPr lang="sv-SE" b="0" i="0" dirty="0" smtClean="0">
                <a:solidFill>
                  <a:srgbClr val="000000"/>
                </a:solidFill>
              </a:rPr>
              <a:t>Beloppet på nettoförmögenhet i näringsverksamheten är detsamma som differensen mellan tillgångarna och skulderna i näringsverksamheten. </a:t>
            </a:r>
          </a:p>
          <a:p>
            <a:r>
              <a:rPr lang="sv-SE" b="0" i="0" dirty="0" smtClean="0"/>
              <a:t>Näringsverksamhetens tillgångar utgörs inte av fordringar som sammanslutningen har på delägare. </a:t>
            </a:r>
          </a:p>
          <a:p>
            <a:r>
              <a:rPr lang="sv-SE" b="0" i="0" dirty="0" smtClean="0"/>
              <a:t>När nettoförmögenheten räknas ut tar man i beaktande 30 % av de löner som sammanslutningen har betalat ut under 12 månader före utgången av skatteåret. </a:t>
            </a:r>
          </a:p>
          <a:p>
            <a:pPr marL="0" indent="0">
              <a:buNone/>
            </a:pPr>
            <a:r>
              <a:rPr lang="fi-FI" b="0" dirty="0" smtClean="0"/>
              <a:t> </a:t>
            </a:r>
          </a:p>
          <a:p>
            <a:pPr marL="0" indent="0">
              <a:buNone/>
            </a:pPr>
            <a:endParaRPr lang="fi-FI" b="0"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6</a:t>
            </a:fld>
            <a:endParaRPr lang="fi-FI" dirty="0"/>
          </a:p>
        </p:txBody>
      </p:sp>
    </p:spTree>
    <p:extLst>
      <p:ext uri="{BB962C8B-B14F-4D97-AF65-F5344CB8AC3E}">
        <p14:creationId xmlns:p14="http://schemas.microsoft.com/office/powerpoint/2010/main" val="3498850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19403" y="188640"/>
            <a:ext cx="10363200" cy="936104"/>
          </a:xfrm>
        </p:spPr>
        <p:txBody>
          <a:bodyPr/>
          <a:lstStyle/>
          <a:p>
            <a:r>
              <a:rPr lang="sv-SE" sz="3200" b="1" i="0" dirty="0" smtClean="0"/>
              <a:t>Uträkning av bolagsmansspecifik nettoförmögenhet</a:t>
            </a:r>
          </a:p>
        </p:txBody>
      </p:sp>
      <p:sp>
        <p:nvSpPr>
          <p:cNvPr id="3" name="Sisällön paikkamerkki 2"/>
          <p:cNvSpPr>
            <a:spLocks noGrp="1"/>
          </p:cNvSpPr>
          <p:nvPr>
            <p:ph idx="1"/>
          </p:nvPr>
        </p:nvSpPr>
        <p:spPr>
          <a:xfrm>
            <a:off x="767408" y="1556792"/>
            <a:ext cx="11018192" cy="4463008"/>
          </a:xfrm>
        </p:spPr>
        <p:txBody>
          <a:bodyPr>
            <a:normAutofit/>
          </a:bodyPr>
          <a:lstStyle/>
          <a:p>
            <a:pPr marL="0" indent="0">
              <a:buNone/>
            </a:pPr>
            <a:r>
              <a:rPr lang="sv-SE" sz="2800" b="0" i="0" dirty="0" smtClean="0">
                <a:solidFill>
                  <a:srgbClr val="000000"/>
                </a:solidFill>
              </a:rPr>
              <a:t>Från bolagsmannens andel av nettoförmögenheten i sammanslutningens näringsverksamhet dras av</a:t>
            </a:r>
          </a:p>
          <a:p>
            <a:pPr lvl="1">
              <a:buFont typeface="Wingdings" panose="05000000000000000000" pitchFamily="2" charset="2"/>
              <a:buChar char="§"/>
            </a:pPr>
            <a:r>
              <a:rPr lang="sv-SE" sz="2400" b="0" i="0" dirty="0" smtClean="0">
                <a:solidFill>
                  <a:srgbClr val="000000"/>
                </a:solidFill>
              </a:rPr>
              <a:t>en bostad som hör till tillgångarna i sammanslutningens näringsverksamhet och som bolagsmannen har använt som sin egen eller sin familjs </a:t>
            </a:r>
            <a:r>
              <a:rPr lang="sv-SE" sz="2400" b="0" i="0" dirty="0" smtClean="0"/>
              <a:t>bostad</a:t>
            </a:r>
          </a:p>
          <a:p>
            <a:pPr lvl="1">
              <a:buFont typeface="Wingdings" panose="05000000000000000000" pitchFamily="2" charset="2"/>
              <a:buChar char="§"/>
            </a:pPr>
            <a:r>
              <a:rPr lang="sv-SE" sz="2400" b="0" i="0" dirty="0" smtClean="0"/>
              <a:t>en räntebärande skuld som ett öppet bolags eller kommanditbolags ansvariga bolagsman har använt för att förvärva sin bolagsandel.</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7</a:t>
            </a:fld>
            <a:endParaRPr lang="fi-FI" dirty="0"/>
          </a:p>
        </p:txBody>
      </p:sp>
    </p:spTree>
    <p:extLst>
      <p:ext uri="{BB962C8B-B14F-4D97-AF65-F5344CB8AC3E}">
        <p14:creationId xmlns:p14="http://schemas.microsoft.com/office/powerpoint/2010/main" val="24957353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27381" y="116632"/>
            <a:ext cx="10363200" cy="1143000"/>
          </a:xfrm>
        </p:spPr>
        <p:txBody>
          <a:bodyPr/>
          <a:lstStyle/>
          <a:p>
            <a:pPr lvl="1"/>
            <a:r>
              <a:rPr lang="sv-SE" sz="3200" b="1" i="0" dirty="0" smtClean="0">
                <a:solidFill>
                  <a:schemeClr val="accent1"/>
                </a:solidFill>
              </a:rPr>
              <a:t>Bolagsmansspecifika avdrag från inkomstandelen</a:t>
            </a:r>
          </a:p>
        </p:txBody>
      </p:sp>
      <p:sp>
        <p:nvSpPr>
          <p:cNvPr id="3" name="Sisällön paikkamerkki 2"/>
          <p:cNvSpPr>
            <a:spLocks noGrp="1"/>
          </p:cNvSpPr>
          <p:nvPr>
            <p:ph idx="1"/>
          </p:nvPr>
        </p:nvSpPr>
        <p:spPr>
          <a:xfrm>
            <a:off x="551384" y="1628800"/>
            <a:ext cx="11234216" cy="4391000"/>
          </a:xfrm>
        </p:spPr>
        <p:txBody>
          <a:bodyPr>
            <a:noAutofit/>
          </a:bodyPr>
          <a:lstStyle/>
          <a:p>
            <a:pPr marL="0" indent="0">
              <a:buNone/>
            </a:pPr>
            <a:r>
              <a:rPr lang="sv-SE" sz="2400" b="0" i="0" dirty="0" smtClean="0">
                <a:solidFill>
                  <a:srgbClr val="000000"/>
                </a:solidFill>
              </a:rPr>
              <a:t>Från den ansvariga bolagsmannens inkomstandel dras </a:t>
            </a:r>
            <a:r>
              <a:rPr lang="sv-SE" sz="2400" b="0" i="0" dirty="0" smtClean="0"/>
              <a:t>av före uträkning av en kapitalinkomstandel</a:t>
            </a:r>
          </a:p>
          <a:p>
            <a:r>
              <a:rPr lang="sv-SE" sz="2400" b="0" i="0" dirty="0" smtClean="0"/>
              <a:t>räntan på skuld för förvärv av en bolagsandel  </a:t>
            </a:r>
          </a:p>
          <a:p>
            <a:r>
              <a:rPr lang="sv-SE" sz="2400" b="0" i="0" dirty="0" smtClean="0"/>
              <a:t>den skattefria delen av dividender på aktier som hör till förvärvskällan för </a:t>
            </a:r>
            <a:r>
              <a:rPr lang="sv-SE" sz="2400" b="0" i="0" dirty="0" smtClean="0">
                <a:solidFill>
                  <a:srgbClr val="000000"/>
                </a:solidFill>
              </a:rPr>
              <a:t>näringsverksamhet (och jordbruk).</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8</a:t>
            </a:fld>
            <a:endParaRPr lang="fi-FI" dirty="0"/>
          </a:p>
        </p:txBody>
      </p:sp>
    </p:spTree>
    <p:extLst>
      <p:ext uri="{BB962C8B-B14F-4D97-AF65-F5344CB8AC3E}">
        <p14:creationId xmlns:p14="http://schemas.microsoft.com/office/powerpoint/2010/main" val="2752112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27381" y="764704"/>
            <a:ext cx="10363200" cy="864096"/>
          </a:xfrm>
        </p:spPr>
        <p:txBody>
          <a:bodyPr/>
          <a:lstStyle/>
          <a:p>
            <a:pPr lvl="1"/>
            <a:r>
              <a:rPr lang="sv-SE" sz="3200" b="1" i="0" dirty="0" smtClean="0">
                <a:solidFill>
                  <a:srgbClr val="000000"/>
                </a:solidFill>
              </a:rPr>
              <a:t/>
            </a:r>
            <a:br>
              <a:rPr lang="sv-SE" sz="3200" b="1" i="0" dirty="0" smtClean="0">
                <a:solidFill>
                  <a:srgbClr val="000000"/>
                </a:solidFill>
              </a:rPr>
            </a:br>
            <a:r>
              <a:rPr lang="sv-SE" sz="3200" b="1" i="0" dirty="0" smtClean="0">
                <a:solidFill>
                  <a:schemeClr val="accent1"/>
                </a:solidFill>
              </a:rPr>
              <a:t>Uppdelning av en bolagsmans inkomstandel i kapital- och förvärvsinkomst</a:t>
            </a:r>
          </a:p>
        </p:txBody>
      </p:sp>
      <p:sp>
        <p:nvSpPr>
          <p:cNvPr id="3" name="Sisällön paikkamerkki 2"/>
          <p:cNvSpPr>
            <a:spLocks noGrp="1"/>
          </p:cNvSpPr>
          <p:nvPr>
            <p:ph idx="1"/>
          </p:nvPr>
        </p:nvSpPr>
        <p:spPr>
          <a:xfrm>
            <a:off x="623392" y="1988840"/>
            <a:ext cx="11162208" cy="4030960"/>
          </a:xfrm>
        </p:spPr>
        <p:txBody>
          <a:bodyPr>
            <a:noAutofit/>
          </a:bodyPr>
          <a:lstStyle/>
          <a:p>
            <a:r>
              <a:rPr lang="sv-SE" sz="2400" b="0" i="0" dirty="0" smtClean="0"/>
              <a:t>Som kapitalinkomst betraktas ett belopp som motsvarar </a:t>
            </a:r>
            <a:r>
              <a:rPr lang="sv-SE" sz="2400" b="1" i="0" dirty="0" smtClean="0"/>
              <a:t>en 20 procents årlig avkastning</a:t>
            </a:r>
            <a:r>
              <a:rPr lang="sv-SE" sz="2400" b="0" i="0" dirty="0" smtClean="0"/>
              <a:t> på bolagsmannens andel av </a:t>
            </a:r>
            <a:r>
              <a:rPr lang="sv-SE" sz="2400" b="1" i="0" dirty="0" smtClean="0"/>
              <a:t>nettoförmögenheten i sammanslutningens näringsverksamhet för det föregående året</a:t>
            </a:r>
            <a:r>
              <a:rPr lang="sv-SE" sz="2400" b="0" i="0" dirty="0" smtClean="0"/>
              <a:t>. </a:t>
            </a:r>
          </a:p>
          <a:p>
            <a:r>
              <a:rPr lang="sv-SE" sz="2400" b="0" i="0" dirty="0" smtClean="0"/>
              <a:t>En avvikande längd av räkenskapsperioden (över eller under 12 månader) påverkar beloppet på kapitalinkomstandelen.</a:t>
            </a:r>
          </a:p>
          <a:p>
            <a:r>
              <a:rPr lang="sv-SE" sz="2400" b="0" i="0" dirty="0" smtClean="0"/>
              <a:t>Kapitalinkomstandelen bildas inte om sammanslutningens nettoförmögenhet är negativ.</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9</a:t>
            </a:fld>
            <a:endParaRPr lang="fi-FI" dirty="0"/>
          </a:p>
        </p:txBody>
      </p:sp>
    </p:spTree>
    <p:extLst>
      <p:ext uri="{BB962C8B-B14F-4D97-AF65-F5344CB8AC3E}">
        <p14:creationId xmlns:p14="http://schemas.microsoft.com/office/powerpoint/2010/main" val="39263139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Presentation1" id="{802BC7C8-274A-486B-85ED-BCC7D20335D2}" vid="{D914B3E8-A433-43A5-AA46-C2E26E8C5816}"/>
    </a:ext>
  </a:extLst>
</a:theme>
</file>

<file path=ppt/theme/theme2.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0800 Verohallinto laajakuva 16.9</Template>
  <TotalTime>39</TotalTime>
  <Words>3774</Words>
  <Application>Microsoft Office PowerPoint</Application>
  <PresentationFormat>Mukautettu</PresentationFormat>
  <Paragraphs>259</Paragraphs>
  <Slides>12</Slides>
  <Notes>11</Notes>
  <HiddenSlides>0</HiddenSlides>
  <MMClips>0</MMClips>
  <ScaleCrop>false</ScaleCrop>
  <HeadingPairs>
    <vt:vector size="4" baseType="variant">
      <vt:variant>
        <vt:lpstr>Teema</vt:lpstr>
      </vt:variant>
      <vt:variant>
        <vt:i4>1</vt:i4>
      </vt:variant>
      <vt:variant>
        <vt:lpstr>Dian otsikot</vt:lpstr>
      </vt:variant>
      <vt:variant>
        <vt:i4>12</vt:i4>
      </vt:variant>
    </vt:vector>
  </HeadingPairs>
  <TitlesOfParts>
    <vt:vector size="13" baseType="lpstr">
      <vt:lpstr>0800 Verohallinto laajakuva 16.9</vt:lpstr>
      <vt:lpstr>Inkomstbeskattning av öppet bolag och kommanditbolag</vt:lpstr>
      <vt:lpstr>Innehåll</vt:lpstr>
      <vt:lpstr>Beskattningsbar inkomst räknas ut skilt för varje förvärvskälla</vt:lpstr>
      <vt:lpstr>Uträkning och beskattning av resultat i förvärvskällan för näringsverksamhet</vt:lpstr>
      <vt:lpstr>Beskattning av resultat av förvärvskällan för näringsverksamhet</vt:lpstr>
      <vt:lpstr>Uträkning av nettoförmögenhet</vt:lpstr>
      <vt:lpstr>Uträkning av bolagsmansspecifik nettoförmögenhet</vt:lpstr>
      <vt:lpstr>Bolagsmansspecifika avdrag från inkomstandelen</vt:lpstr>
      <vt:lpstr> Uppdelning av en bolagsmans inkomstandel i kapital- och förvärvsinkomst</vt:lpstr>
      <vt:lpstr>Beskattning av ett öppet bolags inkomst </vt:lpstr>
      <vt:lpstr>Beskattning av ett kommanditbolags inkomst</vt:lpstr>
      <vt:lpstr>Åtgärder mellan bolaget och bolagsmannen</vt:lpstr>
    </vt:vector>
  </TitlesOfParts>
  <Company>Verohallinto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Inkomstbeskattning av öppet bolag och kommanditbolag</dc:title>
  <dc:creator>Leena Weckström</dc:creator>
  <cp:lastModifiedBy>Leena Weckström</cp:lastModifiedBy>
  <cp:revision>8</cp:revision>
  <cp:lastPrinted>2017-07-19T12:07:41Z</cp:lastPrinted>
  <dcterms:created xsi:type="dcterms:W3CDTF">2017-05-10T12:59:53Z</dcterms:created>
  <dcterms:modified xsi:type="dcterms:W3CDTF">2017-10-11T12:59:06Z</dcterms:modified>
</cp:coreProperties>
</file>