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4"/>
  </p:sldMasterIdLst>
  <p:notesMasterIdLst>
    <p:notesMasterId r:id="rId41"/>
  </p:notesMasterIdLst>
  <p:handoutMasterIdLst>
    <p:handoutMasterId r:id="rId42"/>
  </p:handoutMasterIdLst>
  <p:sldIdLst>
    <p:sldId id="256" r:id="rId5"/>
    <p:sldId id="339" r:id="rId6"/>
    <p:sldId id="341" r:id="rId7"/>
    <p:sldId id="284" r:id="rId8"/>
    <p:sldId id="348" r:id="rId9"/>
    <p:sldId id="350" r:id="rId10"/>
    <p:sldId id="358" r:id="rId11"/>
    <p:sldId id="353" r:id="rId12"/>
    <p:sldId id="359" r:id="rId13"/>
    <p:sldId id="360" r:id="rId14"/>
    <p:sldId id="361" r:id="rId15"/>
    <p:sldId id="362" r:id="rId16"/>
    <p:sldId id="363" r:id="rId17"/>
    <p:sldId id="364" r:id="rId18"/>
    <p:sldId id="365" r:id="rId19"/>
    <p:sldId id="366" r:id="rId20"/>
    <p:sldId id="293" r:id="rId21"/>
    <p:sldId id="390" r:id="rId22"/>
    <p:sldId id="395" r:id="rId23"/>
    <p:sldId id="391" r:id="rId24"/>
    <p:sldId id="367" r:id="rId25"/>
    <p:sldId id="368" r:id="rId26"/>
    <p:sldId id="370" r:id="rId27"/>
    <p:sldId id="371" r:id="rId28"/>
    <p:sldId id="372" r:id="rId29"/>
    <p:sldId id="374" r:id="rId30"/>
    <p:sldId id="378" r:id="rId31"/>
    <p:sldId id="380" r:id="rId32"/>
    <p:sldId id="381" r:id="rId33"/>
    <p:sldId id="384" r:id="rId34"/>
    <p:sldId id="386" r:id="rId35"/>
    <p:sldId id="387" r:id="rId36"/>
    <p:sldId id="388" r:id="rId37"/>
    <p:sldId id="389" r:id="rId38"/>
    <p:sldId id="269" r:id="rId39"/>
    <p:sldId id="397" r:id="rId40"/>
  </p:sldIdLst>
  <p:sldSz cx="12190413" cy="6859588"/>
  <p:notesSz cx="9926638" cy="6797675"/>
  <p:defaultTex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544251" algn="l" rtl="0" fontAlgn="base">
      <a:spcBef>
        <a:spcPct val="0"/>
      </a:spcBef>
      <a:spcAft>
        <a:spcPct val="0"/>
      </a:spcAft>
      <a:defRPr b="1" kern="1200">
        <a:solidFill>
          <a:schemeClr val="tx1"/>
        </a:solidFill>
        <a:latin typeface="Arial" charset="0"/>
        <a:ea typeface="+mn-ea"/>
        <a:cs typeface="+mn-cs"/>
      </a:defRPr>
    </a:lvl2pPr>
    <a:lvl3pPr marL="1088502" algn="l" rtl="0" fontAlgn="base">
      <a:spcBef>
        <a:spcPct val="0"/>
      </a:spcBef>
      <a:spcAft>
        <a:spcPct val="0"/>
      </a:spcAft>
      <a:defRPr b="1" kern="1200">
        <a:solidFill>
          <a:schemeClr val="tx1"/>
        </a:solidFill>
        <a:latin typeface="Arial" charset="0"/>
        <a:ea typeface="+mn-ea"/>
        <a:cs typeface="+mn-cs"/>
      </a:defRPr>
    </a:lvl3pPr>
    <a:lvl4pPr marL="1632753" algn="l" rtl="0" fontAlgn="base">
      <a:spcBef>
        <a:spcPct val="0"/>
      </a:spcBef>
      <a:spcAft>
        <a:spcPct val="0"/>
      </a:spcAft>
      <a:defRPr b="1" kern="1200">
        <a:solidFill>
          <a:schemeClr val="tx1"/>
        </a:solidFill>
        <a:latin typeface="Arial" charset="0"/>
        <a:ea typeface="+mn-ea"/>
        <a:cs typeface="+mn-cs"/>
      </a:defRPr>
    </a:lvl4pPr>
    <a:lvl5pPr marL="2177004" algn="l" rtl="0" fontAlgn="base">
      <a:spcBef>
        <a:spcPct val="0"/>
      </a:spcBef>
      <a:spcAft>
        <a:spcPct val="0"/>
      </a:spcAft>
      <a:defRPr b="1" kern="1200">
        <a:solidFill>
          <a:schemeClr val="tx1"/>
        </a:solidFill>
        <a:latin typeface="Arial" charset="0"/>
        <a:ea typeface="+mn-ea"/>
        <a:cs typeface="+mn-cs"/>
      </a:defRPr>
    </a:lvl5pPr>
    <a:lvl6pPr marL="2721254" algn="l" defTabSz="1088502" rtl="0" eaLnBrk="1" latinLnBrk="0" hangingPunct="1">
      <a:defRPr b="1" kern="1200">
        <a:solidFill>
          <a:schemeClr val="tx1"/>
        </a:solidFill>
        <a:latin typeface="Arial" charset="0"/>
        <a:ea typeface="+mn-ea"/>
        <a:cs typeface="+mn-cs"/>
      </a:defRPr>
    </a:lvl6pPr>
    <a:lvl7pPr marL="3265505" algn="l" defTabSz="1088502" rtl="0" eaLnBrk="1" latinLnBrk="0" hangingPunct="1">
      <a:defRPr b="1" kern="1200">
        <a:solidFill>
          <a:schemeClr val="tx1"/>
        </a:solidFill>
        <a:latin typeface="Arial" charset="0"/>
        <a:ea typeface="+mn-ea"/>
        <a:cs typeface="+mn-cs"/>
      </a:defRPr>
    </a:lvl7pPr>
    <a:lvl8pPr marL="3809756" algn="l" defTabSz="1088502" rtl="0" eaLnBrk="1" latinLnBrk="0" hangingPunct="1">
      <a:defRPr b="1" kern="1200">
        <a:solidFill>
          <a:schemeClr val="tx1"/>
        </a:solidFill>
        <a:latin typeface="Arial" charset="0"/>
        <a:ea typeface="+mn-ea"/>
        <a:cs typeface="+mn-cs"/>
      </a:defRPr>
    </a:lvl8pPr>
    <a:lvl9pPr marL="4354007" algn="l" defTabSz="1088502" rtl="0" eaLnBrk="1" latinLnBrk="0" hangingPunct="1">
      <a:defRPr b="1"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999999"/>
    <a:srgbClr val="E6E6E6"/>
    <a:srgbClr val="215134"/>
    <a:srgbClr val="D58B00"/>
    <a:srgbClr val="2151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682" autoAdjust="0"/>
    <p:restoredTop sz="86483" autoAdjust="0"/>
  </p:normalViewPr>
  <p:slideViewPr>
    <p:cSldViewPr>
      <p:cViewPr varScale="1">
        <p:scale>
          <a:sx n="96" d="100"/>
          <a:sy n="96" d="100"/>
        </p:scale>
        <p:origin x="-690" y="-90"/>
      </p:cViewPr>
      <p:guideLst>
        <p:guide orient="horz" pos="2161"/>
        <p:guide pos="3840"/>
      </p:guideLst>
    </p:cSldViewPr>
  </p:slideViewPr>
  <p:notesTextViewPr>
    <p:cViewPr>
      <p:scale>
        <a:sx n="1" d="1"/>
        <a:sy n="1" d="1"/>
      </p:scale>
      <p:origin x="0" y="0"/>
    </p:cViewPr>
  </p:notesTextViewPr>
  <p:sorterViewPr>
    <p:cViewPr>
      <p:scale>
        <a:sx n="100" d="100"/>
        <a:sy n="100" d="100"/>
      </p:scale>
      <p:origin x="0" y="59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302625" cy="34026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b="0"/>
            </a:lvl1pPr>
          </a:lstStyle>
          <a:p>
            <a:pPr>
              <a:defRPr/>
            </a:pPr>
            <a:endParaRPr lang="fi-FI"/>
          </a:p>
        </p:txBody>
      </p:sp>
      <p:sp>
        <p:nvSpPr>
          <p:cNvPr id="5123" name="Rectangle 3"/>
          <p:cNvSpPr>
            <a:spLocks noGrp="1" noChangeArrowheads="1"/>
          </p:cNvSpPr>
          <p:nvPr>
            <p:ph type="dt" sz="quarter" idx="1"/>
          </p:nvPr>
        </p:nvSpPr>
        <p:spPr bwMode="auto">
          <a:xfrm>
            <a:off x="5624013" y="0"/>
            <a:ext cx="4302625" cy="34026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b="0"/>
            </a:lvl1pPr>
          </a:lstStyle>
          <a:p>
            <a:pPr>
              <a:defRPr/>
            </a:pPr>
            <a:fld id="{944DD4C9-B792-4A75-8F50-6C79019AA4A1}" type="datetime1">
              <a:rPr lang="fi-FI"/>
              <a:pPr>
                <a:defRPr/>
              </a:pPr>
              <a:t>11.7.2017</a:t>
            </a:fld>
            <a:endParaRPr lang="fi-FI"/>
          </a:p>
        </p:txBody>
      </p:sp>
      <p:sp>
        <p:nvSpPr>
          <p:cNvPr id="5124" name="Rectangle 4"/>
          <p:cNvSpPr>
            <a:spLocks noGrp="1" noChangeArrowheads="1"/>
          </p:cNvSpPr>
          <p:nvPr>
            <p:ph type="ftr" sz="quarter" idx="2"/>
          </p:nvPr>
        </p:nvSpPr>
        <p:spPr bwMode="auto">
          <a:xfrm>
            <a:off x="0" y="6457410"/>
            <a:ext cx="4302625" cy="340265"/>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b="0"/>
            </a:lvl1pPr>
          </a:lstStyle>
          <a:p>
            <a:pPr>
              <a:defRPr/>
            </a:pPr>
            <a:endParaRPr lang="fi-FI"/>
          </a:p>
        </p:txBody>
      </p:sp>
      <p:sp>
        <p:nvSpPr>
          <p:cNvPr id="5125" name="Rectangle 5"/>
          <p:cNvSpPr>
            <a:spLocks noGrp="1" noChangeArrowheads="1"/>
          </p:cNvSpPr>
          <p:nvPr>
            <p:ph type="sldNum" sz="quarter" idx="3"/>
          </p:nvPr>
        </p:nvSpPr>
        <p:spPr bwMode="auto">
          <a:xfrm>
            <a:off x="5624013" y="6457410"/>
            <a:ext cx="4302625" cy="340265"/>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0"/>
            </a:lvl1pPr>
          </a:lstStyle>
          <a:p>
            <a:pPr>
              <a:defRPr/>
            </a:pPr>
            <a:fld id="{363A872B-73AD-4357-BF83-AEF1FDA69BF8}" type="slidenum">
              <a:rPr lang="fi-FI"/>
              <a:pPr>
                <a:defRPr/>
              </a:pPr>
              <a:t>‹#›</a:t>
            </a:fld>
            <a:endParaRPr lang="fi-FI"/>
          </a:p>
        </p:txBody>
      </p:sp>
    </p:spTree>
    <p:extLst>
      <p:ext uri="{BB962C8B-B14F-4D97-AF65-F5344CB8AC3E}">
        <p14:creationId xmlns:p14="http://schemas.microsoft.com/office/powerpoint/2010/main" val="195331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4302625" cy="34026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b="0"/>
            </a:lvl1pPr>
          </a:lstStyle>
          <a:p>
            <a:pPr>
              <a:defRPr/>
            </a:pPr>
            <a:endParaRPr lang="fi-FI"/>
          </a:p>
        </p:txBody>
      </p:sp>
      <p:sp>
        <p:nvSpPr>
          <p:cNvPr id="12291" name="Rectangle 3"/>
          <p:cNvSpPr>
            <a:spLocks noGrp="1" noChangeArrowheads="1"/>
          </p:cNvSpPr>
          <p:nvPr>
            <p:ph type="dt" idx="1"/>
          </p:nvPr>
        </p:nvSpPr>
        <p:spPr bwMode="auto">
          <a:xfrm>
            <a:off x="5624013" y="0"/>
            <a:ext cx="4302625" cy="34026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b="0"/>
            </a:lvl1pPr>
          </a:lstStyle>
          <a:p>
            <a:pPr>
              <a:defRPr/>
            </a:pPr>
            <a:fld id="{E2D46252-6D76-4FD1-9BF7-680A80444302}" type="datetime1">
              <a:rPr lang="fi-FI"/>
              <a:pPr>
                <a:defRPr/>
              </a:pPr>
              <a:t>11.7.2017</a:t>
            </a:fld>
            <a:endParaRPr lang="fi-FI"/>
          </a:p>
        </p:txBody>
      </p:sp>
      <p:sp>
        <p:nvSpPr>
          <p:cNvPr id="5124" name="Rectangle 4"/>
          <p:cNvSpPr>
            <a:spLocks noGrp="1" noRot="1" noChangeAspect="1" noChangeArrowheads="1" noTextEdit="1"/>
          </p:cNvSpPr>
          <p:nvPr>
            <p:ph type="sldImg" idx="2"/>
          </p:nvPr>
        </p:nvSpPr>
        <p:spPr bwMode="auto">
          <a:xfrm>
            <a:off x="2698750" y="509588"/>
            <a:ext cx="4529138"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1323707" y="3228705"/>
            <a:ext cx="7279225" cy="3059117"/>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2294" name="Rectangle 6"/>
          <p:cNvSpPr>
            <a:spLocks noGrp="1" noChangeArrowheads="1"/>
          </p:cNvSpPr>
          <p:nvPr>
            <p:ph type="ftr" sz="quarter" idx="4"/>
          </p:nvPr>
        </p:nvSpPr>
        <p:spPr bwMode="auto">
          <a:xfrm>
            <a:off x="0" y="6457410"/>
            <a:ext cx="4302625" cy="340265"/>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b="0"/>
            </a:lvl1pPr>
          </a:lstStyle>
          <a:p>
            <a:pPr>
              <a:defRPr/>
            </a:pPr>
            <a:endParaRPr lang="fi-FI"/>
          </a:p>
        </p:txBody>
      </p:sp>
      <p:sp>
        <p:nvSpPr>
          <p:cNvPr id="12295" name="Rectangle 7"/>
          <p:cNvSpPr>
            <a:spLocks noGrp="1" noChangeArrowheads="1"/>
          </p:cNvSpPr>
          <p:nvPr>
            <p:ph type="sldNum" sz="quarter" idx="5"/>
          </p:nvPr>
        </p:nvSpPr>
        <p:spPr bwMode="auto">
          <a:xfrm>
            <a:off x="5624013" y="6457410"/>
            <a:ext cx="4302625" cy="340265"/>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0"/>
            </a:lvl1pPr>
          </a:lstStyle>
          <a:p>
            <a:pPr>
              <a:defRPr/>
            </a:pPr>
            <a:fld id="{8C29784E-0C1A-496A-8737-71F70BA78327}" type="slidenum">
              <a:rPr lang="fi-FI"/>
              <a:pPr>
                <a:defRPr/>
              </a:pPr>
              <a:t>‹#›</a:t>
            </a:fld>
            <a:endParaRPr lang="fi-FI"/>
          </a:p>
        </p:txBody>
      </p:sp>
    </p:spTree>
    <p:extLst>
      <p:ext uri="{BB962C8B-B14F-4D97-AF65-F5344CB8AC3E}">
        <p14:creationId xmlns:p14="http://schemas.microsoft.com/office/powerpoint/2010/main" val="3496361288"/>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400" kern="1200">
        <a:solidFill>
          <a:schemeClr val="tx1"/>
        </a:solidFill>
        <a:latin typeface="Times New Roman" charset="0"/>
        <a:ea typeface="+mn-ea"/>
        <a:cs typeface="+mn-cs"/>
      </a:defRPr>
    </a:lvl1pPr>
    <a:lvl2pPr marL="544251" algn="l" rtl="0" eaLnBrk="0" fontAlgn="base" hangingPunct="0">
      <a:spcBef>
        <a:spcPct val="30000"/>
      </a:spcBef>
      <a:spcAft>
        <a:spcPct val="0"/>
      </a:spcAft>
      <a:defRPr sz="1400" kern="1200">
        <a:solidFill>
          <a:schemeClr val="tx1"/>
        </a:solidFill>
        <a:latin typeface="Times New Roman" charset="0"/>
        <a:ea typeface="+mn-ea"/>
        <a:cs typeface="+mn-cs"/>
      </a:defRPr>
    </a:lvl2pPr>
    <a:lvl3pPr marL="1088502" algn="l" rtl="0" eaLnBrk="0" fontAlgn="base" hangingPunct="0">
      <a:spcBef>
        <a:spcPct val="30000"/>
      </a:spcBef>
      <a:spcAft>
        <a:spcPct val="0"/>
      </a:spcAft>
      <a:defRPr sz="1400" kern="1200">
        <a:solidFill>
          <a:schemeClr val="tx1"/>
        </a:solidFill>
        <a:latin typeface="Times New Roman" charset="0"/>
        <a:ea typeface="+mn-ea"/>
        <a:cs typeface="+mn-cs"/>
      </a:defRPr>
    </a:lvl3pPr>
    <a:lvl4pPr marL="1632753" algn="l" rtl="0" eaLnBrk="0" fontAlgn="base" hangingPunct="0">
      <a:spcBef>
        <a:spcPct val="30000"/>
      </a:spcBef>
      <a:spcAft>
        <a:spcPct val="0"/>
      </a:spcAft>
      <a:defRPr sz="1400" kern="1200">
        <a:solidFill>
          <a:schemeClr val="tx1"/>
        </a:solidFill>
        <a:latin typeface="Times New Roman" charset="0"/>
        <a:ea typeface="+mn-ea"/>
        <a:cs typeface="+mn-cs"/>
      </a:defRPr>
    </a:lvl4pPr>
    <a:lvl5pPr marL="2177004" algn="l" rtl="0" eaLnBrk="0" fontAlgn="base" hangingPunct="0">
      <a:spcBef>
        <a:spcPct val="30000"/>
      </a:spcBef>
      <a:spcAft>
        <a:spcPct val="0"/>
      </a:spcAft>
      <a:defRPr sz="1400" kern="1200">
        <a:solidFill>
          <a:schemeClr val="tx1"/>
        </a:solidFill>
        <a:latin typeface="Times New Roman" charset="0"/>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2CC4EEA7-25D9-43BB-BB11-7688BCF43FD0}" type="datetime1">
              <a:rPr lang="fi-FI" altLang="fi-FI" smtClean="0">
                <a:latin typeface="Arial" charset="0"/>
              </a:rPr>
              <a:pPr eaLnBrk="1" hangingPunct="1">
                <a:spcBef>
                  <a:spcPct val="0"/>
                </a:spcBef>
              </a:pPr>
              <a:t>11.7.2017</a:t>
            </a:fld>
            <a:endParaRPr lang="fi-FI" altLang="fi-FI" smtClean="0">
              <a:latin typeface="Arial" charset="0"/>
            </a:endParaRPr>
          </a:p>
        </p:txBody>
      </p:sp>
      <p:sp>
        <p:nvSpPr>
          <p:cNvPr id="614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04D5722E-8056-4CFD-87ED-C488DD5DC8FA}" type="slidenum">
              <a:rPr lang="fi-FI" altLang="fi-FI" smtClean="0">
                <a:latin typeface="Arial" charset="0"/>
              </a:rPr>
              <a:pPr eaLnBrk="1" hangingPunct="1">
                <a:spcBef>
                  <a:spcPct val="0"/>
                </a:spcBef>
              </a:pPr>
              <a:t>1</a:t>
            </a:fld>
            <a:endParaRPr lang="fi-FI" altLang="fi-FI" smtClean="0">
              <a:latin typeface="Arial" charset="0"/>
            </a:endParaRPr>
          </a:p>
        </p:txBody>
      </p:sp>
      <p:sp>
        <p:nvSpPr>
          <p:cNvPr id="6148" name="Rectangle 2"/>
          <p:cNvSpPr>
            <a:spLocks noGrp="1" noRot="1" noChangeAspect="1" noChangeArrowheads="1" noTextEdit="1"/>
          </p:cNvSpPr>
          <p:nvPr>
            <p:ph type="sldImg"/>
          </p:nvPr>
        </p:nvSpPr>
        <p:spPr>
          <a:xfrm>
            <a:off x="2698750" y="509588"/>
            <a:ext cx="4529138" cy="2549525"/>
          </a:xfrm>
          <a:ln/>
        </p:spPr>
      </p:sp>
      <p:sp>
        <p:nvSpPr>
          <p:cNvPr id="614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i-FI" altLang="fi-FI" smtClean="0">
              <a:latin typeface="Times New Roman" pitchFamily="18" charset="0"/>
            </a:endParaRPr>
          </a:p>
        </p:txBody>
      </p:sp>
    </p:spTree>
    <p:extLst>
      <p:ext uri="{BB962C8B-B14F-4D97-AF65-F5344CB8AC3E}">
        <p14:creationId xmlns:p14="http://schemas.microsoft.com/office/powerpoint/2010/main" val="535399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hyperlink" Target="https://www.facebook.com/verohallinto" TargetMode="External"/><Relationship Id="rId7" Type="http://schemas.openxmlformats.org/officeDocument/2006/relationships/hyperlink" Target="http://veroblogit.com/" TargetMode="External"/><Relationship Id="rId2" Type="http://schemas.openxmlformats.org/officeDocument/2006/relationships/hyperlink" Target="https://twitter.com/Verouutiset" TargetMode="External"/><Relationship Id="rId1" Type="http://schemas.openxmlformats.org/officeDocument/2006/relationships/slideMaster" Target="../slideMasters/slideMaster1.xml"/><Relationship Id="rId6" Type="http://schemas.openxmlformats.org/officeDocument/2006/relationships/hyperlink" Target="https://www.linkedin.com/company/finnish-tax-administration" TargetMode="External"/><Relationship Id="rId5" Type="http://schemas.openxmlformats.org/officeDocument/2006/relationships/hyperlink" Target="https://www.instagram.com/verohallinto/" TargetMode="External"/><Relationship Id="rId4" Type="http://schemas.openxmlformats.org/officeDocument/2006/relationships/hyperlink" Target="https://www.youtube.com/channel/UCVGeKHwTsAKYnksI5RArrWg" TargetMode="Externa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7317367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and Picture [left]">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7232" y="1557699"/>
            <a:ext cx="6912391"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550792" y="1557699"/>
            <a:ext cx="367299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8" name="Title 7"/>
          <p:cNvSpPr>
            <a:spLocks noGrp="1"/>
          </p:cNvSpPr>
          <p:nvPr>
            <p:ph type="title"/>
          </p:nvPr>
        </p:nvSpPr>
        <p:spPr/>
        <p:txBody>
          <a:bodyPr/>
          <a:lstStyle/>
          <a:p>
            <a:r>
              <a:rPr lang="fi-FI" smtClean="0"/>
              <a:t>Muokkaa perustyyl. napsautt.</a:t>
            </a:r>
            <a:endParaRPr lang="en-GB"/>
          </a:p>
        </p:txBody>
      </p:sp>
    </p:spTree>
    <p:extLst>
      <p:ext uri="{BB962C8B-B14F-4D97-AF65-F5344CB8AC3E}">
        <p14:creationId xmlns:p14="http://schemas.microsoft.com/office/powerpoint/2010/main" val="155602506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and Phot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794" y="1557699"/>
            <a:ext cx="3672449"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4720290" y="1557699"/>
            <a:ext cx="691186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80278628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550791" y="1557699"/>
            <a:ext cx="11088831"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288328759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Vide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8" name="Media Placeholder 7"/>
          <p:cNvSpPr>
            <a:spLocks noGrp="1"/>
          </p:cNvSpPr>
          <p:nvPr>
            <p:ph type="media" sz="quarter" idx="13"/>
          </p:nvPr>
        </p:nvSpPr>
        <p:spPr/>
        <p:txBody>
          <a:bodyPr/>
          <a:lstStyle>
            <a:lvl1pPr marL="0" indent="0">
              <a:buFontTx/>
              <a:buNone/>
              <a:defRPr sz="2400"/>
            </a:lvl1pPr>
          </a:lstStyle>
          <a:p>
            <a:r>
              <a:rPr lang="fi-FI" smtClean="0"/>
              <a:t>Lisää medialeike napsauttamalla kuvaketta</a:t>
            </a:r>
            <a:endParaRPr lang="en-GB"/>
          </a:p>
        </p:txBody>
      </p:sp>
    </p:spTree>
    <p:extLst>
      <p:ext uri="{BB962C8B-B14F-4D97-AF65-F5344CB8AC3E}">
        <p14:creationId xmlns:p14="http://schemas.microsoft.com/office/powerpoint/2010/main" val="21501316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accent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72337956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7"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24077873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7"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9137706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ection Header [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2" y="0"/>
            <a:ext cx="12190412"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9647569" cy="1719660"/>
          </a:xfrm>
        </p:spPr>
        <p:txBody>
          <a:bodyPr anchor="b"/>
          <a:lstStyle>
            <a:lvl1pPr>
              <a:defRPr sz="38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effectLst>
                  <a:outerShdw blurRad="254000" algn="ctr" rotWithShape="0">
                    <a:prstClr val="black">
                      <a:alpha val="30000"/>
                    </a:prstClr>
                  </a:outerShdw>
                </a:effectLst>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8" name="Text Placeholder 8"/>
          <p:cNvSpPr>
            <a:spLocks noGrp="1" noChangeAspect="1"/>
          </p:cNvSpPr>
          <p:nvPr>
            <p:ph type="body" sz="quarter" idx="14" hasCustomPrompt="1"/>
          </p:nvPr>
        </p:nvSpPr>
        <p:spPr>
          <a:xfrm>
            <a:off x="10463760" y="332227"/>
            <a:ext cx="1175863" cy="360083"/>
          </a:xfrm>
          <a:blipFill>
            <a:blip r:embed="rId2"/>
            <a:stretch>
              <a:fillRect/>
            </a:stretch>
          </a:blipFill>
          <a:effectLst>
            <a:outerShdw blurRad="190500" algn="ctr" rotWithShape="0">
              <a:prstClr val="black">
                <a:alpha val="20000"/>
              </a:prstClr>
            </a:outerShdw>
          </a:effectLst>
        </p:spPr>
        <p:txBody>
          <a:bodyPr/>
          <a:lstStyle>
            <a:lvl1pPr marL="0" indent="0">
              <a:buNone/>
              <a:defRPr sz="500">
                <a:noFill/>
              </a:defRPr>
            </a:lvl1pPr>
          </a:lstStyle>
          <a:p>
            <a:pPr lvl="0"/>
            <a:r>
              <a:rPr lang="en-GB" dirty="0" smtClean="0"/>
              <a:t>placeholder</a:t>
            </a:r>
            <a:endParaRPr lang="en-GB" dirty="0"/>
          </a:p>
        </p:txBody>
      </p:sp>
    </p:spTree>
    <p:extLst>
      <p:ext uri="{BB962C8B-B14F-4D97-AF65-F5344CB8AC3E}">
        <p14:creationId xmlns:p14="http://schemas.microsoft.com/office/powerpoint/2010/main" val="175133865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accent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5893192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vider [green]">
    <p:bg>
      <p:bgPr>
        <a:solidFill>
          <a:schemeClr val="accent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81031629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 Title Slide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244853804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vider [orange]">
    <p:bg>
      <p:bgPr>
        <a:solidFill>
          <a:schemeClr val="accent5"/>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9861604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50793" y="1557699"/>
            <a:ext cx="5400418" cy="460957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39204" y="1557699"/>
            <a:ext cx="5400420" cy="460957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6" name="Footer Placeholder 5"/>
          <p:cNvSpPr>
            <a:spLocks noGrp="1"/>
          </p:cNvSpPr>
          <p:nvPr>
            <p:ph type="ftr" sz="quarter" idx="11"/>
          </p:nvPr>
        </p:nvSpPr>
        <p:spPr/>
        <p:txBody>
          <a:bodyPr/>
          <a:lstStyle/>
          <a:p>
            <a:pPr>
              <a:defRPr/>
            </a:pPr>
            <a:endParaRPr lang="fi-FI"/>
          </a:p>
        </p:txBody>
      </p:sp>
      <p:sp>
        <p:nvSpPr>
          <p:cNvPr id="7" name="Slide Number Placeholder 6"/>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cxnSp>
        <p:nvCxnSpPr>
          <p:cNvPr id="8" name="Straight Connector 7"/>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2661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mparison ">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0792" y="1557700"/>
            <a:ext cx="5400417" cy="575651"/>
          </a:xfrm>
        </p:spPr>
        <p:txBody>
          <a:bodyPr anchor="t" anchorCtr="0"/>
          <a:lstStyle>
            <a:lvl1pPr marL="0" indent="0">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4" name="Content Placeholder 3"/>
          <p:cNvSpPr>
            <a:spLocks noGrp="1"/>
          </p:cNvSpPr>
          <p:nvPr>
            <p:ph sz="half" idx="2"/>
          </p:nvPr>
        </p:nvSpPr>
        <p:spPr>
          <a:xfrm>
            <a:off x="550793" y="2133351"/>
            <a:ext cx="5400418" cy="403392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6239204" y="1557700"/>
            <a:ext cx="5400420" cy="575651"/>
          </a:xfrm>
        </p:spPr>
        <p:txBody>
          <a:bodyPr anchor="t" anchorCtr="0"/>
          <a:lstStyle>
            <a:lvl1pPr marL="0" indent="0">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6" name="Content Placeholder 5"/>
          <p:cNvSpPr>
            <a:spLocks noGrp="1"/>
          </p:cNvSpPr>
          <p:nvPr>
            <p:ph sz="quarter" idx="4"/>
          </p:nvPr>
        </p:nvSpPr>
        <p:spPr>
          <a:xfrm>
            <a:off x="6239204" y="2133351"/>
            <a:ext cx="5400420" cy="403392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1957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wo charts">
    <p:spTree>
      <p:nvGrpSpPr>
        <p:cNvPr id="1" name=""/>
        <p:cNvGrpSpPr/>
        <p:nvPr/>
      </p:nvGrpSpPr>
      <p:grpSpPr>
        <a:xfrm>
          <a:off x="0" y="0"/>
          <a:ext cx="0" cy="0"/>
          <a:chOff x="0" y="0"/>
          <a:chExt cx="0" cy="0"/>
        </a:xfrm>
      </p:grpSpPr>
      <p:sp>
        <p:nvSpPr>
          <p:cNvPr id="18" name="Rectangle 17"/>
          <p:cNvSpPr/>
          <p:nvPr/>
        </p:nvSpPr>
        <p:spPr>
          <a:xfrm>
            <a:off x="550793" y="2205375"/>
            <a:ext cx="5400418"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19" name="Rectangle 18"/>
          <p:cNvSpPr/>
          <p:nvPr/>
        </p:nvSpPr>
        <p:spPr>
          <a:xfrm>
            <a:off x="6239206" y="2205375"/>
            <a:ext cx="5400418"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792" y="1557700"/>
            <a:ext cx="5400417"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5" name="Text Placeholder 4"/>
          <p:cNvSpPr>
            <a:spLocks noGrp="1"/>
          </p:cNvSpPr>
          <p:nvPr>
            <p:ph type="body" sz="quarter" idx="3"/>
          </p:nvPr>
        </p:nvSpPr>
        <p:spPr>
          <a:xfrm>
            <a:off x="6239204" y="1557700"/>
            <a:ext cx="5400420"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ext Placeholder 10"/>
          <p:cNvSpPr>
            <a:spLocks noGrp="1"/>
          </p:cNvSpPr>
          <p:nvPr>
            <p:ph type="body" sz="quarter" idx="13"/>
          </p:nvPr>
        </p:nvSpPr>
        <p:spPr>
          <a:xfrm>
            <a:off x="550793" y="5374460"/>
            <a:ext cx="5400418"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13" name="Text Placeholder 10"/>
          <p:cNvSpPr>
            <a:spLocks noGrp="1"/>
          </p:cNvSpPr>
          <p:nvPr>
            <p:ph type="body" sz="quarter" idx="14"/>
          </p:nvPr>
        </p:nvSpPr>
        <p:spPr>
          <a:xfrm>
            <a:off x="6239204" y="5374460"/>
            <a:ext cx="5400420"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21" name="Chart Placeholder 20"/>
          <p:cNvSpPr>
            <a:spLocks noGrp="1"/>
          </p:cNvSpPr>
          <p:nvPr>
            <p:ph type="chart" sz="quarter" idx="15"/>
          </p:nvPr>
        </p:nvSpPr>
        <p:spPr>
          <a:xfrm>
            <a:off x="550792" y="2205550"/>
            <a:ext cx="5399972" cy="3096342"/>
          </a:xfrm>
        </p:spPr>
        <p:txBody>
          <a:bodyPr/>
          <a:lstStyle>
            <a:lvl1pPr marL="0" indent="0">
              <a:buFontTx/>
              <a:buNone/>
              <a:defRPr sz="2400"/>
            </a:lvl1pPr>
          </a:lstStyle>
          <a:p>
            <a:r>
              <a:rPr lang="fi-FI" smtClean="0"/>
              <a:t>Lisää kaavio napsauttamalla kuvaketta</a:t>
            </a:r>
            <a:endParaRPr lang="en-GB"/>
          </a:p>
        </p:txBody>
      </p:sp>
      <p:sp>
        <p:nvSpPr>
          <p:cNvPr id="22" name="Chart Placeholder 20"/>
          <p:cNvSpPr>
            <a:spLocks noGrp="1"/>
          </p:cNvSpPr>
          <p:nvPr>
            <p:ph type="chart" sz="quarter" idx="16"/>
          </p:nvPr>
        </p:nvSpPr>
        <p:spPr>
          <a:xfrm>
            <a:off x="6239205" y="2205550"/>
            <a:ext cx="5400420" cy="3096342"/>
          </a:xfrm>
        </p:spPr>
        <p:txBody>
          <a:bodyPr/>
          <a:lstStyle>
            <a:lvl1pPr marL="0" indent="0">
              <a:buFontTx/>
              <a:buNone/>
              <a:defRPr sz="2400"/>
            </a:lvl1pPr>
          </a:lstStyle>
          <a:p>
            <a:r>
              <a:rPr lang="fi-FI" smtClean="0"/>
              <a:t>Lisää kaavio napsauttamalla kuvaketta</a:t>
            </a:r>
            <a:endParaRPr lang="en-GB"/>
          </a:p>
        </p:txBody>
      </p:sp>
    </p:spTree>
    <p:extLst>
      <p:ext uri="{BB962C8B-B14F-4D97-AF65-F5344CB8AC3E}">
        <p14:creationId xmlns:p14="http://schemas.microsoft.com/office/powerpoint/2010/main" val="29783679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18" name="Rectangle 17"/>
          <p:cNvSpPr/>
          <p:nvPr/>
        </p:nvSpPr>
        <p:spPr>
          <a:xfrm>
            <a:off x="550792" y="2205375"/>
            <a:ext cx="11088831"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792" y="1557700"/>
            <a:ext cx="11088831"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sp>
        <p:nvSpPr>
          <p:cNvPr id="21" name="Chart Placeholder 20"/>
          <p:cNvSpPr>
            <a:spLocks noGrp="1"/>
          </p:cNvSpPr>
          <p:nvPr>
            <p:ph type="chart" sz="quarter" idx="15"/>
          </p:nvPr>
        </p:nvSpPr>
        <p:spPr>
          <a:xfrm>
            <a:off x="550792" y="2205550"/>
            <a:ext cx="11088831" cy="3096342"/>
          </a:xfrm>
        </p:spPr>
        <p:txBody>
          <a:bodyPr/>
          <a:lstStyle>
            <a:lvl1pPr marL="0" indent="0">
              <a:buFontTx/>
              <a:buNone/>
              <a:defRPr sz="2400"/>
            </a:lvl1pPr>
          </a:lstStyle>
          <a:p>
            <a:r>
              <a:rPr lang="fi-FI" smtClean="0"/>
              <a:t>Lisää kaavio napsauttamalla kuvaketta</a:t>
            </a:r>
            <a:endParaRPr lang="en-GB"/>
          </a:p>
        </p:txBody>
      </p:sp>
      <p:cxnSp>
        <p:nvCxnSpPr>
          <p:cNvPr id="15" name="Straight Connector 14"/>
          <p:cNvCxnSpPr/>
          <p:nvPr/>
        </p:nvCxnSpPr>
        <p:spPr>
          <a:xfrm>
            <a:off x="6095207" y="5374460"/>
            <a:ext cx="0" cy="79281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6" name="Text Placeholder 10"/>
          <p:cNvSpPr>
            <a:spLocks noGrp="1"/>
          </p:cNvSpPr>
          <p:nvPr>
            <p:ph type="body" sz="quarter" idx="13"/>
          </p:nvPr>
        </p:nvSpPr>
        <p:spPr>
          <a:xfrm>
            <a:off x="550793" y="5374460"/>
            <a:ext cx="5400418"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17" name="Text Placeholder 10"/>
          <p:cNvSpPr>
            <a:spLocks noGrp="1"/>
          </p:cNvSpPr>
          <p:nvPr>
            <p:ph type="body" sz="quarter" idx="14"/>
          </p:nvPr>
        </p:nvSpPr>
        <p:spPr>
          <a:xfrm>
            <a:off x="6239204" y="5374460"/>
            <a:ext cx="5400420"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Tree>
    <p:extLst>
      <p:ext uri="{BB962C8B-B14F-4D97-AF65-F5344CB8AC3E}">
        <p14:creationId xmlns:p14="http://schemas.microsoft.com/office/powerpoint/2010/main" val="18792516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4" name="Footer Placeholder 3"/>
          <p:cNvSpPr>
            <a:spLocks noGrp="1"/>
          </p:cNvSpPr>
          <p:nvPr>
            <p:ph type="ftr" sz="quarter" idx="11"/>
          </p:nvPr>
        </p:nvSpPr>
        <p:spPr/>
        <p:txBody>
          <a:bodyPr/>
          <a:lstStyle/>
          <a:p>
            <a:pPr>
              <a:defRPr/>
            </a:pPr>
            <a:endParaRPr lang="fi-FI"/>
          </a:p>
        </p:txBody>
      </p:sp>
      <p:sp>
        <p:nvSpPr>
          <p:cNvPr id="5" name="Slide Number Placeholder 4"/>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8150172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Picture [w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4" name="Footer Placeholder 3"/>
          <p:cNvSpPr>
            <a:spLocks noGrp="1"/>
          </p:cNvSpPr>
          <p:nvPr>
            <p:ph type="ftr" sz="quarter" idx="11"/>
          </p:nvPr>
        </p:nvSpPr>
        <p:spPr/>
        <p:txBody>
          <a:bodyPr/>
          <a:lstStyle/>
          <a:p>
            <a:pPr>
              <a:defRPr/>
            </a:pPr>
            <a:endParaRPr lang="fi-FI"/>
          </a:p>
        </p:txBody>
      </p:sp>
      <p:sp>
        <p:nvSpPr>
          <p:cNvPr id="5" name="Slide Number Placeholder 4"/>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0" y="1557699"/>
            <a:ext cx="12190413" cy="5301889"/>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3639784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3" name="Footer Placeholder 2"/>
          <p:cNvSpPr>
            <a:spLocks noGrp="1"/>
          </p:cNvSpPr>
          <p:nvPr>
            <p:ph type="ftr" sz="quarter" idx="11"/>
          </p:nvPr>
        </p:nvSpPr>
        <p:spPr/>
        <p:txBody>
          <a:bodyPr/>
          <a:lstStyle/>
          <a:p>
            <a:pPr>
              <a:defRPr/>
            </a:pPr>
            <a:endParaRPr lang="fi-FI"/>
          </a:p>
        </p:txBody>
      </p:sp>
      <p:sp>
        <p:nvSpPr>
          <p:cNvPr id="4" name="Slide Number Placeholder 3"/>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9776868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Slogan [fi]">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58" name="Group 57"/>
          <p:cNvGrpSpPr>
            <a:grpSpLocks noChangeAspect="1"/>
          </p:cNvGrpSpPr>
          <p:nvPr/>
        </p:nvGrpSpPr>
        <p:grpSpPr>
          <a:xfrm>
            <a:off x="3900624" y="2274888"/>
            <a:ext cx="4380739" cy="2077618"/>
            <a:chOff x="3666786" y="2273199"/>
            <a:chExt cx="4868121" cy="2307929"/>
          </a:xfrm>
        </p:grpSpPr>
        <p:sp>
          <p:nvSpPr>
            <p:cNvPr id="57" name="Freeform 53"/>
            <p:cNvSpPr>
              <a:spLocks noChangeAspect="1" noEditPoints="1"/>
            </p:cNvSpPr>
            <p:nvPr userDrawn="1"/>
          </p:nvSpPr>
          <p:spPr bwMode="auto">
            <a:xfrm>
              <a:off x="3666786" y="2273199"/>
              <a:ext cx="4858428" cy="1296001"/>
            </a:xfrm>
            <a:custGeom>
              <a:avLst/>
              <a:gdLst>
                <a:gd name="T0" fmla="*/ 2549 w 3089"/>
                <a:gd name="T1" fmla="*/ 373 h 824"/>
                <a:gd name="T2" fmla="*/ 2605 w 3089"/>
                <a:gd name="T3" fmla="*/ 325 h 824"/>
                <a:gd name="T4" fmla="*/ 2687 w 3089"/>
                <a:gd name="T5" fmla="*/ 349 h 824"/>
                <a:gd name="T6" fmla="*/ 2840 w 3089"/>
                <a:gd name="T7" fmla="*/ 551 h 824"/>
                <a:gd name="T8" fmla="*/ 2816 w 3089"/>
                <a:gd name="T9" fmla="*/ 314 h 824"/>
                <a:gd name="T10" fmla="*/ 2740 w 3089"/>
                <a:gd name="T11" fmla="*/ 240 h 824"/>
                <a:gd name="T12" fmla="*/ 2624 w 3089"/>
                <a:gd name="T13" fmla="*/ 214 h 824"/>
                <a:gd name="T14" fmla="*/ 2508 w 3089"/>
                <a:gd name="T15" fmla="*/ 241 h 824"/>
                <a:gd name="T16" fmla="*/ 2437 w 3089"/>
                <a:gd name="T17" fmla="*/ 308 h 824"/>
                <a:gd name="T18" fmla="*/ 2408 w 3089"/>
                <a:gd name="T19" fmla="*/ 422 h 824"/>
                <a:gd name="T20" fmla="*/ 2432 w 3089"/>
                <a:gd name="T21" fmla="*/ 720 h 824"/>
                <a:gd name="T22" fmla="*/ 2508 w 3089"/>
                <a:gd name="T23" fmla="*/ 797 h 824"/>
                <a:gd name="T24" fmla="*/ 2624 w 3089"/>
                <a:gd name="T25" fmla="*/ 824 h 824"/>
                <a:gd name="T26" fmla="*/ 2743 w 3089"/>
                <a:gd name="T27" fmla="*/ 799 h 824"/>
                <a:gd name="T28" fmla="*/ 2815 w 3089"/>
                <a:gd name="T29" fmla="*/ 729 h 824"/>
                <a:gd name="T30" fmla="*/ 2840 w 3089"/>
                <a:gd name="T31" fmla="*/ 630 h 824"/>
                <a:gd name="T32" fmla="*/ 2686 w 3089"/>
                <a:gd name="T33" fmla="*/ 688 h 824"/>
                <a:gd name="T34" fmla="*/ 2600 w 3089"/>
                <a:gd name="T35" fmla="*/ 710 h 824"/>
                <a:gd name="T36" fmla="*/ 2546 w 3089"/>
                <a:gd name="T37" fmla="*/ 649 h 824"/>
                <a:gd name="T38" fmla="*/ 2036 w 3089"/>
                <a:gd name="T39" fmla="*/ 813 h 824"/>
                <a:gd name="T40" fmla="*/ 1577 w 3089"/>
                <a:gd name="T41" fmla="*/ 718 h 824"/>
                <a:gd name="T42" fmla="*/ 1522 w 3089"/>
                <a:gd name="T43" fmla="*/ 703 h 824"/>
                <a:gd name="T44" fmla="*/ 1375 w 3089"/>
                <a:gd name="T45" fmla="*/ 671 h 824"/>
                <a:gd name="T46" fmla="*/ 1399 w 3089"/>
                <a:gd name="T47" fmla="*/ 779 h 824"/>
                <a:gd name="T48" fmla="*/ 1459 w 3089"/>
                <a:gd name="T49" fmla="*/ 819 h 824"/>
                <a:gd name="T50" fmla="*/ 1561 w 3089"/>
                <a:gd name="T51" fmla="*/ 810 h 824"/>
                <a:gd name="T52" fmla="*/ 1785 w 3089"/>
                <a:gd name="T53" fmla="*/ 813 h 824"/>
                <a:gd name="T54" fmla="*/ 1081 w 3089"/>
                <a:gd name="T55" fmla="*/ 316 h 824"/>
                <a:gd name="T56" fmla="*/ 1133 w 3089"/>
                <a:gd name="T57" fmla="*/ 337 h 824"/>
                <a:gd name="T58" fmla="*/ 1277 w 3089"/>
                <a:gd name="T59" fmla="*/ 345 h 824"/>
                <a:gd name="T60" fmla="*/ 1250 w 3089"/>
                <a:gd name="T61" fmla="*/ 253 h 824"/>
                <a:gd name="T62" fmla="*/ 1187 w 3089"/>
                <a:gd name="T63" fmla="*/ 217 h 824"/>
                <a:gd name="T64" fmla="*/ 1082 w 3089"/>
                <a:gd name="T65" fmla="*/ 231 h 824"/>
                <a:gd name="T66" fmla="*/ 867 w 3089"/>
                <a:gd name="T67" fmla="*/ 813 h 824"/>
                <a:gd name="T68" fmla="*/ 616 w 3089"/>
                <a:gd name="T69" fmla="*/ 813 h 824"/>
                <a:gd name="T70" fmla="*/ 444 w 3089"/>
                <a:gd name="T71" fmla="*/ 102 h 824"/>
                <a:gd name="T72" fmla="*/ 365 w 3089"/>
                <a:gd name="T73" fmla="*/ 43 h 824"/>
                <a:gd name="T74" fmla="*/ 242 w 3089"/>
                <a:gd name="T75" fmla="*/ 22 h 824"/>
                <a:gd name="T76" fmla="*/ 133 w 3089"/>
                <a:gd name="T77" fmla="*/ 45 h 824"/>
                <a:gd name="T78" fmla="*/ 55 w 3089"/>
                <a:gd name="T79" fmla="*/ 112 h 824"/>
                <a:gd name="T80" fmla="*/ 22 w 3089"/>
                <a:gd name="T81" fmla="*/ 227 h 824"/>
                <a:gd name="T82" fmla="*/ 44 w 3089"/>
                <a:gd name="T83" fmla="*/ 327 h 824"/>
                <a:gd name="T84" fmla="*/ 142 w 3089"/>
                <a:gd name="T85" fmla="*/ 423 h 824"/>
                <a:gd name="T86" fmla="*/ 314 w 3089"/>
                <a:gd name="T87" fmla="*/ 527 h 824"/>
                <a:gd name="T88" fmla="*/ 352 w 3089"/>
                <a:gd name="T89" fmla="*/ 587 h 824"/>
                <a:gd name="T90" fmla="*/ 334 w 3089"/>
                <a:gd name="T91" fmla="*/ 669 h 824"/>
                <a:gd name="T92" fmla="*/ 246 w 3089"/>
                <a:gd name="T93" fmla="*/ 698 h 824"/>
                <a:gd name="T94" fmla="*/ 169 w 3089"/>
                <a:gd name="T95" fmla="*/ 638 h 824"/>
                <a:gd name="T96" fmla="*/ 34 w 3089"/>
                <a:gd name="T97" fmla="*/ 692 h 824"/>
                <a:gd name="T98" fmla="*/ 123 w 3089"/>
                <a:gd name="T99" fmla="*/ 790 h 824"/>
                <a:gd name="T100" fmla="*/ 233 w 3089"/>
                <a:gd name="T101" fmla="*/ 823 h 824"/>
                <a:gd name="T102" fmla="*/ 382 w 3089"/>
                <a:gd name="T103" fmla="*/ 799 h 824"/>
                <a:gd name="T104" fmla="*/ 472 w 3089"/>
                <a:gd name="T105" fmla="*/ 720 h 824"/>
                <a:gd name="T106" fmla="*/ 503 w 3089"/>
                <a:gd name="T107" fmla="*/ 600 h 824"/>
                <a:gd name="T108" fmla="*/ 473 w 3089"/>
                <a:gd name="T109" fmla="*/ 485 h 824"/>
                <a:gd name="T110" fmla="*/ 337 w 3089"/>
                <a:gd name="T111" fmla="*/ 368 h 824"/>
                <a:gd name="T112" fmla="*/ 185 w 3089"/>
                <a:gd name="T113" fmla="*/ 269 h 824"/>
                <a:gd name="T114" fmla="*/ 174 w 3089"/>
                <a:gd name="T115" fmla="*/ 202 h 824"/>
                <a:gd name="T116" fmla="*/ 218 w 3089"/>
                <a:gd name="T117" fmla="*/ 150 h 824"/>
                <a:gd name="T118" fmla="*/ 311 w 3089"/>
                <a:gd name="T119" fmla="*/ 163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9" h="824">
                  <a:moveTo>
                    <a:pt x="3089" y="659"/>
                  </a:moveTo>
                  <a:lnTo>
                    <a:pt x="2935" y="659"/>
                  </a:lnTo>
                  <a:lnTo>
                    <a:pt x="2935" y="813"/>
                  </a:lnTo>
                  <a:lnTo>
                    <a:pt x="3089" y="813"/>
                  </a:lnTo>
                  <a:lnTo>
                    <a:pt x="3089" y="659"/>
                  </a:lnTo>
                  <a:close/>
                  <a:moveTo>
                    <a:pt x="2544" y="440"/>
                  </a:moveTo>
                  <a:lnTo>
                    <a:pt x="2544" y="408"/>
                  </a:lnTo>
                  <a:lnTo>
                    <a:pt x="2545" y="398"/>
                  </a:lnTo>
                  <a:lnTo>
                    <a:pt x="2546" y="389"/>
                  </a:lnTo>
                  <a:lnTo>
                    <a:pt x="2547" y="381"/>
                  </a:lnTo>
                  <a:lnTo>
                    <a:pt x="2549" y="373"/>
                  </a:lnTo>
                  <a:lnTo>
                    <a:pt x="2552" y="365"/>
                  </a:lnTo>
                  <a:lnTo>
                    <a:pt x="2555" y="358"/>
                  </a:lnTo>
                  <a:lnTo>
                    <a:pt x="2559" y="352"/>
                  </a:lnTo>
                  <a:lnTo>
                    <a:pt x="2564" y="346"/>
                  </a:lnTo>
                  <a:lnTo>
                    <a:pt x="2569" y="341"/>
                  </a:lnTo>
                  <a:lnTo>
                    <a:pt x="2572" y="339"/>
                  </a:lnTo>
                  <a:lnTo>
                    <a:pt x="2575" y="337"/>
                  </a:lnTo>
                  <a:lnTo>
                    <a:pt x="2581" y="333"/>
                  </a:lnTo>
                  <a:lnTo>
                    <a:pt x="2589" y="330"/>
                  </a:lnTo>
                  <a:lnTo>
                    <a:pt x="2597" y="327"/>
                  </a:lnTo>
                  <a:lnTo>
                    <a:pt x="2605" y="325"/>
                  </a:lnTo>
                  <a:lnTo>
                    <a:pt x="2614" y="324"/>
                  </a:lnTo>
                  <a:lnTo>
                    <a:pt x="2624" y="324"/>
                  </a:lnTo>
                  <a:lnTo>
                    <a:pt x="2634" y="324"/>
                  </a:lnTo>
                  <a:lnTo>
                    <a:pt x="2644" y="325"/>
                  </a:lnTo>
                  <a:lnTo>
                    <a:pt x="2652" y="327"/>
                  </a:lnTo>
                  <a:lnTo>
                    <a:pt x="2660" y="330"/>
                  </a:lnTo>
                  <a:lnTo>
                    <a:pt x="2667" y="333"/>
                  </a:lnTo>
                  <a:lnTo>
                    <a:pt x="2674" y="337"/>
                  </a:lnTo>
                  <a:lnTo>
                    <a:pt x="2680" y="341"/>
                  </a:lnTo>
                  <a:lnTo>
                    <a:pt x="2685" y="346"/>
                  </a:lnTo>
                  <a:lnTo>
                    <a:pt x="2687" y="349"/>
                  </a:lnTo>
                  <a:lnTo>
                    <a:pt x="2690" y="352"/>
                  </a:lnTo>
                  <a:lnTo>
                    <a:pt x="2694" y="358"/>
                  </a:lnTo>
                  <a:lnTo>
                    <a:pt x="2697" y="365"/>
                  </a:lnTo>
                  <a:lnTo>
                    <a:pt x="2700" y="373"/>
                  </a:lnTo>
                  <a:lnTo>
                    <a:pt x="2702" y="381"/>
                  </a:lnTo>
                  <a:lnTo>
                    <a:pt x="2703" y="389"/>
                  </a:lnTo>
                  <a:lnTo>
                    <a:pt x="2704" y="398"/>
                  </a:lnTo>
                  <a:lnTo>
                    <a:pt x="2704" y="408"/>
                  </a:lnTo>
                  <a:lnTo>
                    <a:pt x="2704" y="440"/>
                  </a:lnTo>
                  <a:lnTo>
                    <a:pt x="2544" y="440"/>
                  </a:lnTo>
                  <a:close/>
                  <a:moveTo>
                    <a:pt x="2840" y="551"/>
                  </a:moveTo>
                  <a:lnTo>
                    <a:pt x="2840" y="413"/>
                  </a:lnTo>
                  <a:lnTo>
                    <a:pt x="2840" y="402"/>
                  </a:lnTo>
                  <a:lnTo>
                    <a:pt x="2839" y="391"/>
                  </a:lnTo>
                  <a:lnTo>
                    <a:pt x="2838" y="381"/>
                  </a:lnTo>
                  <a:lnTo>
                    <a:pt x="2836" y="370"/>
                  </a:lnTo>
                  <a:lnTo>
                    <a:pt x="2834" y="360"/>
                  </a:lnTo>
                  <a:lnTo>
                    <a:pt x="2831" y="350"/>
                  </a:lnTo>
                  <a:lnTo>
                    <a:pt x="2828" y="341"/>
                  </a:lnTo>
                  <a:lnTo>
                    <a:pt x="2824" y="332"/>
                  </a:lnTo>
                  <a:lnTo>
                    <a:pt x="2820" y="323"/>
                  </a:lnTo>
                  <a:lnTo>
                    <a:pt x="2816" y="314"/>
                  </a:lnTo>
                  <a:lnTo>
                    <a:pt x="2811" y="306"/>
                  </a:lnTo>
                  <a:lnTo>
                    <a:pt x="2805" y="297"/>
                  </a:lnTo>
                  <a:lnTo>
                    <a:pt x="2800" y="290"/>
                  </a:lnTo>
                  <a:lnTo>
                    <a:pt x="2793" y="282"/>
                  </a:lnTo>
                  <a:lnTo>
                    <a:pt x="2787" y="275"/>
                  </a:lnTo>
                  <a:lnTo>
                    <a:pt x="2780" y="268"/>
                  </a:lnTo>
                  <a:lnTo>
                    <a:pt x="2772" y="262"/>
                  </a:lnTo>
                  <a:lnTo>
                    <a:pt x="2765" y="256"/>
                  </a:lnTo>
                  <a:lnTo>
                    <a:pt x="2757" y="250"/>
                  </a:lnTo>
                  <a:lnTo>
                    <a:pt x="2748" y="245"/>
                  </a:lnTo>
                  <a:lnTo>
                    <a:pt x="2740" y="240"/>
                  </a:lnTo>
                  <a:lnTo>
                    <a:pt x="2730" y="236"/>
                  </a:lnTo>
                  <a:lnTo>
                    <a:pt x="2721" y="232"/>
                  </a:lnTo>
                  <a:lnTo>
                    <a:pt x="2711" y="228"/>
                  </a:lnTo>
                  <a:lnTo>
                    <a:pt x="2701" y="225"/>
                  </a:lnTo>
                  <a:lnTo>
                    <a:pt x="2691" y="222"/>
                  </a:lnTo>
                  <a:lnTo>
                    <a:pt x="2681" y="219"/>
                  </a:lnTo>
                  <a:lnTo>
                    <a:pt x="2670" y="217"/>
                  </a:lnTo>
                  <a:lnTo>
                    <a:pt x="2659" y="216"/>
                  </a:lnTo>
                  <a:lnTo>
                    <a:pt x="2648" y="214"/>
                  </a:lnTo>
                  <a:lnTo>
                    <a:pt x="2636" y="214"/>
                  </a:lnTo>
                  <a:lnTo>
                    <a:pt x="2624" y="214"/>
                  </a:lnTo>
                  <a:lnTo>
                    <a:pt x="2612" y="214"/>
                  </a:lnTo>
                  <a:lnTo>
                    <a:pt x="2601" y="214"/>
                  </a:lnTo>
                  <a:lnTo>
                    <a:pt x="2589" y="216"/>
                  </a:lnTo>
                  <a:lnTo>
                    <a:pt x="2578" y="217"/>
                  </a:lnTo>
                  <a:lnTo>
                    <a:pt x="2567" y="219"/>
                  </a:lnTo>
                  <a:lnTo>
                    <a:pt x="2556" y="222"/>
                  </a:lnTo>
                  <a:lnTo>
                    <a:pt x="2546" y="225"/>
                  </a:lnTo>
                  <a:lnTo>
                    <a:pt x="2536" y="228"/>
                  </a:lnTo>
                  <a:lnTo>
                    <a:pt x="2526" y="232"/>
                  </a:lnTo>
                  <a:lnTo>
                    <a:pt x="2517" y="236"/>
                  </a:lnTo>
                  <a:lnTo>
                    <a:pt x="2508" y="241"/>
                  </a:lnTo>
                  <a:lnTo>
                    <a:pt x="2499" y="246"/>
                  </a:lnTo>
                  <a:lnTo>
                    <a:pt x="2491" y="251"/>
                  </a:lnTo>
                  <a:lnTo>
                    <a:pt x="2483" y="257"/>
                  </a:lnTo>
                  <a:lnTo>
                    <a:pt x="2475" y="263"/>
                  </a:lnTo>
                  <a:lnTo>
                    <a:pt x="2468" y="270"/>
                  </a:lnTo>
                  <a:lnTo>
                    <a:pt x="2461" y="277"/>
                  </a:lnTo>
                  <a:lnTo>
                    <a:pt x="2454" y="284"/>
                  </a:lnTo>
                  <a:lnTo>
                    <a:pt x="2451" y="288"/>
                  </a:lnTo>
                  <a:lnTo>
                    <a:pt x="2448" y="292"/>
                  </a:lnTo>
                  <a:lnTo>
                    <a:pt x="2443" y="300"/>
                  </a:lnTo>
                  <a:lnTo>
                    <a:pt x="2437" y="308"/>
                  </a:lnTo>
                  <a:lnTo>
                    <a:pt x="2432" y="317"/>
                  </a:lnTo>
                  <a:lnTo>
                    <a:pt x="2428" y="326"/>
                  </a:lnTo>
                  <a:lnTo>
                    <a:pt x="2424" y="335"/>
                  </a:lnTo>
                  <a:lnTo>
                    <a:pt x="2420" y="345"/>
                  </a:lnTo>
                  <a:lnTo>
                    <a:pt x="2417" y="355"/>
                  </a:lnTo>
                  <a:lnTo>
                    <a:pt x="2415" y="365"/>
                  </a:lnTo>
                  <a:lnTo>
                    <a:pt x="2412" y="376"/>
                  </a:lnTo>
                  <a:lnTo>
                    <a:pt x="2411" y="387"/>
                  </a:lnTo>
                  <a:lnTo>
                    <a:pt x="2409" y="398"/>
                  </a:lnTo>
                  <a:lnTo>
                    <a:pt x="2409" y="410"/>
                  </a:lnTo>
                  <a:lnTo>
                    <a:pt x="2408" y="422"/>
                  </a:lnTo>
                  <a:lnTo>
                    <a:pt x="2408" y="614"/>
                  </a:lnTo>
                  <a:lnTo>
                    <a:pt x="2409" y="626"/>
                  </a:lnTo>
                  <a:lnTo>
                    <a:pt x="2409" y="638"/>
                  </a:lnTo>
                  <a:lnTo>
                    <a:pt x="2411" y="649"/>
                  </a:lnTo>
                  <a:lnTo>
                    <a:pt x="2412" y="660"/>
                  </a:lnTo>
                  <a:lnTo>
                    <a:pt x="2415" y="671"/>
                  </a:lnTo>
                  <a:lnTo>
                    <a:pt x="2417" y="681"/>
                  </a:lnTo>
                  <a:lnTo>
                    <a:pt x="2420" y="691"/>
                  </a:lnTo>
                  <a:lnTo>
                    <a:pt x="2424" y="701"/>
                  </a:lnTo>
                  <a:lnTo>
                    <a:pt x="2428" y="710"/>
                  </a:lnTo>
                  <a:lnTo>
                    <a:pt x="2432" y="720"/>
                  </a:lnTo>
                  <a:lnTo>
                    <a:pt x="2437" y="728"/>
                  </a:lnTo>
                  <a:lnTo>
                    <a:pt x="2443" y="737"/>
                  </a:lnTo>
                  <a:lnTo>
                    <a:pt x="2448" y="746"/>
                  </a:lnTo>
                  <a:lnTo>
                    <a:pt x="2454" y="753"/>
                  </a:lnTo>
                  <a:lnTo>
                    <a:pt x="2461" y="761"/>
                  </a:lnTo>
                  <a:lnTo>
                    <a:pt x="2468" y="768"/>
                  </a:lnTo>
                  <a:lnTo>
                    <a:pt x="2475" y="774"/>
                  </a:lnTo>
                  <a:lnTo>
                    <a:pt x="2483" y="780"/>
                  </a:lnTo>
                  <a:lnTo>
                    <a:pt x="2491" y="786"/>
                  </a:lnTo>
                  <a:lnTo>
                    <a:pt x="2499" y="792"/>
                  </a:lnTo>
                  <a:lnTo>
                    <a:pt x="2508" y="797"/>
                  </a:lnTo>
                  <a:lnTo>
                    <a:pt x="2517" y="801"/>
                  </a:lnTo>
                  <a:lnTo>
                    <a:pt x="2526" y="805"/>
                  </a:lnTo>
                  <a:lnTo>
                    <a:pt x="2536" y="809"/>
                  </a:lnTo>
                  <a:lnTo>
                    <a:pt x="2546" y="813"/>
                  </a:lnTo>
                  <a:lnTo>
                    <a:pt x="2556" y="815"/>
                  </a:lnTo>
                  <a:lnTo>
                    <a:pt x="2567" y="818"/>
                  </a:lnTo>
                  <a:lnTo>
                    <a:pt x="2578" y="820"/>
                  </a:lnTo>
                  <a:lnTo>
                    <a:pt x="2589" y="822"/>
                  </a:lnTo>
                  <a:lnTo>
                    <a:pt x="2601" y="823"/>
                  </a:lnTo>
                  <a:lnTo>
                    <a:pt x="2612" y="823"/>
                  </a:lnTo>
                  <a:lnTo>
                    <a:pt x="2624" y="824"/>
                  </a:lnTo>
                  <a:lnTo>
                    <a:pt x="2637" y="823"/>
                  </a:lnTo>
                  <a:lnTo>
                    <a:pt x="2649" y="823"/>
                  </a:lnTo>
                  <a:lnTo>
                    <a:pt x="2661" y="822"/>
                  </a:lnTo>
                  <a:lnTo>
                    <a:pt x="2673" y="820"/>
                  </a:lnTo>
                  <a:lnTo>
                    <a:pt x="2684" y="819"/>
                  </a:lnTo>
                  <a:lnTo>
                    <a:pt x="2695" y="816"/>
                  </a:lnTo>
                  <a:lnTo>
                    <a:pt x="2705" y="814"/>
                  </a:lnTo>
                  <a:lnTo>
                    <a:pt x="2715" y="811"/>
                  </a:lnTo>
                  <a:lnTo>
                    <a:pt x="2725" y="807"/>
                  </a:lnTo>
                  <a:lnTo>
                    <a:pt x="2734" y="803"/>
                  </a:lnTo>
                  <a:lnTo>
                    <a:pt x="2743" y="799"/>
                  </a:lnTo>
                  <a:lnTo>
                    <a:pt x="2751" y="795"/>
                  </a:lnTo>
                  <a:lnTo>
                    <a:pt x="2759" y="790"/>
                  </a:lnTo>
                  <a:lnTo>
                    <a:pt x="2767" y="785"/>
                  </a:lnTo>
                  <a:lnTo>
                    <a:pt x="2774" y="779"/>
                  </a:lnTo>
                  <a:lnTo>
                    <a:pt x="2781" y="773"/>
                  </a:lnTo>
                  <a:lnTo>
                    <a:pt x="2788" y="767"/>
                  </a:lnTo>
                  <a:lnTo>
                    <a:pt x="2794" y="760"/>
                  </a:lnTo>
                  <a:lnTo>
                    <a:pt x="2800" y="753"/>
                  </a:lnTo>
                  <a:lnTo>
                    <a:pt x="2805" y="745"/>
                  </a:lnTo>
                  <a:lnTo>
                    <a:pt x="2810" y="737"/>
                  </a:lnTo>
                  <a:lnTo>
                    <a:pt x="2815" y="729"/>
                  </a:lnTo>
                  <a:lnTo>
                    <a:pt x="2819" y="720"/>
                  </a:lnTo>
                  <a:lnTo>
                    <a:pt x="2823" y="712"/>
                  </a:lnTo>
                  <a:lnTo>
                    <a:pt x="2827" y="702"/>
                  </a:lnTo>
                  <a:lnTo>
                    <a:pt x="2830" y="693"/>
                  </a:lnTo>
                  <a:lnTo>
                    <a:pt x="2833" y="683"/>
                  </a:lnTo>
                  <a:lnTo>
                    <a:pt x="2834" y="678"/>
                  </a:lnTo>
                  <a:lnTo>
                    <a:pt x="2835" y="673"/>
                  </a:lnTo>
                  <a:lnTo>
                    <a:pt x="2837" y="663"/>
                  </a:lnTo>
                  <a:lnTo>
                    <a:pt x="2838" y="653"/>
                  </a:lnTo>
                  <a:lnTo>
                    <a:pt x="2840" y="642"/>
                  </a:lnTo>
                  <a:lnTo>
                    <a:pt x="2840" y="630"/>
                  </a:lnTo>
                  <a:lnTo>
                    <a:pt x="2704" y="630"/>
                  </a:lnTo>
                  <a:lnTo>
                    <a:pt x="2704" y="639"/>
                  </a:lnTo>
                  <a:lnTo>
                    <a:pt x="2703" y="647"/>
                  </a:lnTo>
                  <a:lnTo>
                    <a:pt x="2703" y="651"/>
                  </a:lnTo>
                  <a:lnTo>
                    <a:pt x="2702" y="655"/>
                  </a:lnTo>
                  <a:lnTo>
                    <a:pt x="2700" y="662"/>
                  </a:lnTo>
                  <a:lnTo>
                    <a:pt x="2697" y="670"/>
                  </a:lnTo>
                  <a:lnTo>
                    <a:pt x="2694" y="676"/>
                  </a:lnTo>
                  <a:lnTo>
                    <a:pt x="2690" y="683"/>
                  </a:lnTo>
                  <a:lnTo>
                    <a:pt x="2688" y="686"/>
                  </a:lnTo>
                  <a:lnTo>
                    <a:pt x="2686" y="688"/>
                  </a:lnTo>
                  <a:lnTo>
                    <a:pt x="2681" y="694"/>
                  </a:lnTo>
                  <a:lnTo>
                    <a:pt x="2675" y="699"/>
                  </a:lnTo>
                  <a:lnTo>
                    <a:pt x="2668" y="703"/>
                  </a:lnTo>
                  <a:lnTo>
                    <a:pt x="2661" y="706"/>
                  </a:lnTo>
                  <a:lnTo>
                    <a:pt x="2653" y="709"/>
                  </a:lnTo>
                  <a:lnTo>
                    <a:pt x="2644" y="711"/>
                  </a:lnTo>
                  <a:lnTo>
                    <a:pt x="2635" y="712"/>
                  </a:lnTo>
                  <a:lnTo>
                    <a:pt x="2624" y="713"/>
                  </a:lnTo>
                  <a:lnTo>
                    <a:pt x="2616" y="712"/>
                  </a:lnTo>
                  <a:lnTo>
                    <a:pt x="2608" y="711"/>
                  </a:lnTo>
                  <a:lnTo>
                    <a:pt x="2600" y="710"/>
                  </a:lnTo>
                  <a:lnTo>
                    <a:pt x="2593" y="708"/>
                  </a:lnTo>
                  <a:lnTo>
                    <a:pt x="2586" y="705"/>
                  </a:lnTo>
                  <a:lnTo>
                    <a:pt x="2579" y="701"/>
                  </a:lnTo>
                  <a:lnTo>
                    <a:pt x="2573" y="697"/>
                  </a:lnTo>
                  <a:lnTo>
                    <a:pt x="2567" y="692"/>
                  </a:lnTo>
                  <a:lnTo>
                    <a:pt x="2562" y="687"/>
                  </a:lnTo>
                  <a:lnTo>
                    <a:pt x="2558" y="681"/>
                  </a:lnTo>
                  <a:lnTo>
                    <a:pt x="2554" y="674"/>
                  </a:lnTo>
                  <a:lnTo>
                    <a:pt x="2551" y="666"/>
                  </a:lnTo>
                  <a:lnTo>
                    <a:pt x="2548" y="658"/>
                  </a:lnTo>
                  <a:lnTo>
                    <a:pt x="2546" y="649"/>
                  </a:lnTo>
                  <a:lnTo>
                    <a:pt x="2545" y="639"/>
                  </a:lnTo>
                  <a:lnTo>
                    <a:pt x="2544" y="628"/>
                  </a:lnTo>
                  <a:lnTo>
                    <a:pt x="2544" y="551"/>
                  </a:lnTo>
                  <a:lnTo>
                    <a:pt x="2840" y="551"/>
                  </a:lnTo>
                  <a:close/>
                  <a:moveTo>
                    <a:pt x="2168" y="813"/>
                  </a:moveTo>
                  <a:lnTo>
                    <a:pt x="2304" y="813"/>
                  </a:lnTo>
                  <a:lnTo>
                    <a:pt x="2304" y="32"/>
                  </a:lnTo>
                  <a:lnTo>
                    <a:pt x="2168" y="32"/>
                  </a:lnTo>
                  <a:lnTo>
                    <a:pt x="2168" y="813"/>
                  </a:lnTo>
                  <a:close/>
                  <a:moveTo>
                    <a:pt x="1900" y="813"/>
                  </a:moveTo>
                  <a:lnTo>
                    <a:pt x="2036" y="813"/>
                  </a:lnTo>
                  <a:lnTo>
                    <a:pt x="2036" y="32"/>
                  </a:lnTo>
                  <a:lnTo>
                    <a:pt x="1900" y="32"/>
                  </a:lnTo>
                  <a:lnTo>
                    <a:pt x="1900" y="813"/>
                  </a:lnTo>
                  <a:close/>
                  <a:moveTo>
                    <a:pt x="1649" y="224"/>
                  </a:moveTo>
                  <a:lnTo>
                    <a:pt x="1649" y="668"/>
                  </a:lnTo>
                  <a:lnTo>
                    <a:pt x="1627" y="687"/>
                  </a:lnTo>
                  <a:lnTo>
                    <a:pt x="1616" y="696"/>
                  </a:lnTo>
                  <a:lnTo>
                    <a:pt x="1605" y="704"/>
                  </a:lnTo>
                  <a:lnTo>
                    <a:pt x="1593" y="711"/>
                  </a:lnTo>
                  <a:lnTo>
                    <a:pt x="1582" y="717"/>
                  </a:lnTo>
                  <a:lnTo>
                    <a:pt x="1577" y="718"/>
                  </a:lnTo>
                  <a:lnTo>
                    <a:pt x="1571" y="720"/>
                  </a:lnTo>
                  <a:lnTo>
                    <a:pt x="1566" y="721"/>
                  </a:lnTo>
                  <a:lnTo>
                    <a:pt x="1561" y="721"/>
                  </a:lnTo>
                  <a:lnTo>
                    <a:pt x="1554" y="721"/>
                  </a:lnTo>
                  <a:lnTo>
                    <a:pt x="1548" y="720"/>
                  </a:lnTo>
                  <a:lnTo>
                    <a:pt x="1542" y="718"/>
                  </a:lnTo>
                  <a:lnTo>
                    <a:pt x="1537" y="716"/>
                  </a:lnTo>
                  <a:lnTo>
                    <a:pt x="1533" y="714"/>
                  </a:lnTo>
                  <a:lnTo>
                    <a:pt x="1529" y="711"/>
                  </a:lnTo>
                  <a:lnTo>
                    <a:pt x="1525" y="707"/>
                  </a:lnTo>
                  <a:lnTo>
                    <a:pt x="1522" y="703"/>
                  </a:lnTo>
                  <a:lnTo>
                    <a:pt x="1519" y="699"/>
                  </a:lnTo>
                  <a:lnTo>
                    <a:pt x="1517" y="694"/>
                  </a:lnTo>
                  <a:lnTo>
                    <a:pt x="1515" y="689"/>
                  </a:lnTo>
                  <a:lnTo>
                    <a:pt x="1514" y="683"/>
                  </a:lnTo>
                  <a:lnTo>
                    <a:pt x="1512" y="677"/>
                  </a:lnTo>
                  <a:lnTo>
                    <a:pt x="1512" y="670"/>
                  </a:lnTo>
                  <a:lnTo>
                    <a:pt x="1511" y="663"/>
                  </a:lnTo>
                  <a:lnTo>
                    <a:pt x="1511" y="656"/>
                  </a:lnTo>
                  <a:lnTo>
                    <a:pt x="1511" y="224"/>
                  </a:lnTo>
                  <a:lnTo>
                    <a:pt x="1375" y="224"/>
                  </a:lnTo>
                  <a:lnTo>
                    <a:pt x="1375" y="671"/>
                  </a:lnTo>
                  <a:lnTo>
                    <a:pt x="1375" y="691"/>
                  </a:lnTo>
                  <a:lnTo>
                    <a:pt x="1376" y="700"/>
                  </a:lnTo>
                  <a:lnTo>
                    <a:pt x="1377" y="709"/>
                  </a:lnTo>
                  <a:lnTo>
                    <a:pt x="1379" y="726"/>
                  </a:lnTo>
                  <a:lnTo>
                    <a:pt x="1383" y="741"/>
                  </a:lnTo>
                  <a:lnTo>
                    <a:pt x="1385" y="749"/>
                  </a:lnTo>
                  <a:lnTo>
                    <a:pt x="1387" y="756"/>
                  </a:lnTo>
                  <a:lnTo>
                    <a:pt x="1390" y="762"/>
                  </a:lnTo>
                  <a:lnTo>
                    <a:pt x="1393" y="768"/>
                  </a:lnTo>
                  <a:lnTo>
                    <a:pt x="1396" y="774"/>
                  </a:lnTo>
                  <a:lnTo>
                    <a:pt x="1399" y="779"/>
                  </a:lnTo>
                  <a:lnTo>
                    <a:pt x="1403" y="784"/>
                  </a:lnTo>
                  <a:lnTo>
                    <a:pt x="1407" y="789"/>
                  </a:lnTo>
                  <a:lnTo>
                    <a:pt x="1415" y="797"/>
                  </a:lnTo>
                  <a:lnTo>
                    <a:pt x="1420" y="801"/>
                  </a:lnTo>
                  <a:lnTo>
                    <a:pt x="1425" y="805"/>
                  </a:lnTo>
                  <a:lnTo>
                    <a:pt x="1430" y="808"/>
                  </a:lnTo>
                  <a:lnTo>
                    <a:pt x="1435" y="811"/>
                  </a:lnTo>
                  <a:lnTo>
                    <a:pt x="1441" y="813"/>
                  </a:lnTo>
                  <a:lnTo>
                    <a:pt x="1446" y="815"/>
                  </a:lnTo>
                  <a:lnTo>
                    <a:pt x="1452" y="817"/>
                  </a:lnTo>
                  <a:lnTo>
                    <a:pt x="1459" y="819"/>
                  </a:lnTo>
                  <a:lnTo>
                    <a:pt x="1465" y="820"/>
                  </a:lnTo>
                  <a:lnTo>
                    <a:pt x="1472" y="822"/>
                  </a:lnTo>
                  <a:lnTo>
                    <a:pt x="1479" y="823"/>
                  </a:lnTo>
                  <a:lnTo>
                    <a:pt x="1486" y="823"/>
                  </a:lnTo>
                  <a:lnTo>
                    <a:pt x="1501" y="824"/>
                  </a:lnTo>
                  <a:lnTo>
                    <a:pt x="1512" y="823"/>
                  </a:lnTo>
                  <a:lnTo>
                    <a:pt x="1522" y="822"/>
                  </a:lnTo>
                  <a:lnTo>
                    <a:pt x="1532" y="820"/>
                  </a:lnTo>
                  <a:lnTo>
                    <a:pt x="1542" y="818"/>
                  </a:lnTo>
                  <a:lnTo>
                    <a:pt x="1551" y="814"/>
                  </a:lnTo>
                  <a:lnTo>
                    <a:pt x="1561" y="810"/>
                  </a:lnTo>
                  <a:lnTo>
                    <a:pt x="1570" y="806"/>
                  </a:lnTo>
                  <a:lnTo>
                    <a:pt x="1580" y="801"/>
                  </a:lnTo>
                  <a:lnTo>
                    <a:pt x="1589" y="795"/>
                  </a:lnTo>
                  <a:lnTo>
                    <a:pt x="1598" y="790"/>
                  </a:lnTo>
                  <a:lnTo>
                    <a:pt x="1607" y="783"/>
                  </a:lnTo>
                  <a:lnTo>
                    <a:pt x="1617" y="776"/>
                  </a:lnTo>
                  <a:lnTo>
                    <a:pt x="1626" y="769"/>
                  </a:lnTo>
                  <a:lnTo>
                    <a:pt x="1635" y="762"/>
                  </a:lnTo>
                  <a:lnTo>
                    <a:pt x="1654" y="746"/>
                  </a:lnTo>
                  <a:lnTo>
                    <a:pt x="1654" y="813"/>
                  </a:lnTo>
                  <a:lnTo>
                    <a:pt x="1785" y="813"/>
                  </a:lnTo>
                  <a:lnTo>
                    <a:pt x="1785" y="224"/>
                  </a:lnTo>
                  <a:lnTo>
                    <a:pt x="1649" y="224"/>
                  </a:lnTo>
                  <a:close/>
                  <a:moveTo>
                    <a:pt x="1003" y="813"/>
                  </a:moveTo>
                  <a:lnTo>
                    <a:pt x="1003" y="368"/>
                  </a:lnTo>
                  <a:lnTo>
                    <a:pt x="1026" y="349"/>
                  </a:lnTo>
                  <a:lnTo>
                    <a:pt x="1037" y="340"/>
                  </a:lnTo>
                  <a:lnTo>
                    <a:pt x="1048" y="332"/>
                  </a:lnTo>
                  <a:lnTo>
                    <a:pt x="1059" y="325"/>
                  </a:lnTo>
                  <a:lnTo>
                    <a:pt x="1070" y="320"/>
                  </a:lnTo>
                  <a:lnTo>
                    <a:pt x="1076" y="318"/>
                  </a:lnTo>
                  <a:lnTo>
                    <a:pt x="1081" y="316"/>
                  </a:lnTo>
                  <a:lnTo>
                    <a:pt x="1087" y="315"/>
                  </a:lnTo>
                  <a:lnTo>
                    <a:pt x="1092" y="315"/>
                  </a:lnTo>
                  <a:lnTo>
                    <a:pt x="1099" y="315"/>
                  </a:lnTo>
                  <a:lnTo>
                    <a:pt x="1105" y="316"/>
                  </a:lnTo>
                  <a:lnTo>
                    <a:pt x="1110" y="318"/>
                  </a:lnTo>
                  <a:lnTo>
                    <a:pt x="1115" y="320"/>
                  </a:lnTo>
                  <a:lnTo>
                    <a:pt x="1120" y="322"/>
                  </a:lnTo>
                  <a:lnTo>
                    <a:pt x="1124" y="325"/>
                  </a:lnTo>
                  <a:lnTo>
                    <a:pt x="1127" y="329"/>
                  </a:lnTo>
                  <a:lnTo>
                    <a:pt x="1131" y="333"/>
                  </a:lnTo>
                  <a:lnTo>
                    <a:pt x="1133" y="337"/>
                  </a:lnTo>
                  <a:lnTo>
                    <a:pt x="1136" y="342"/>
                  </a:lnTo>
                  <a:lnTo>
                    <a:pt x="1137" y="348"/>
                  </a:lnTo>
                  <a:lnTo>
                    <a:pt x="1139" y="353"/>
                  </a:lnTo>
                  <a:lnTo>
                    <a:pt x="1140" y="359"/>
                  </a:lnTo>
                  <a:lnTo>
                    <a:pt x="1141" y="366"/>
                  </a:lnTo>
                  <a:lnTo>
                    <a:pt x="1141" y="373"/>
                  </a:lnTo>
                  <a:lnTo>
                    <a:pt x="1142" y="380"/>
                  </a:lnTo>
                  <a:lnTo>
                    <a:pt x="1142" y="813"/>
                  </a:lnTo>
                  <a:lnTo>
                    <a:pt x="1278" y="813"/>
                  </a:lnTo>
                  <a:lnTo>
                    <a:pt x="1278" y="365"/>
                  </a:lnTo>
                  <a:lnTo>
                    <a:pt x="1277" y="345"/>
                  </a:lnTo>
                  <a:lnTo>
                    <a:pt x="1277" y="336"/>
                  </a:lnTo>
                  <a:lnTo>
                    <a:pt x="1276" y="327"/>
                  </a:lnTo>
                  <a:lnTo>
                    <a:pt x="1273" y="310"/>
                  </a:lnTo>
                  <a:lnTo>
                    <a:pt x="1270" y="295"/>
                  </a:lnTo>
                  <a:lnTo>
                    <a:pt x="1267" y="288"/>
                  </a:lnTo>
                  <a:lnTo>
                    <a:pt x="1265" y="281"/>
                  </a:lnTo>
                  <a:lnTo>
                    <a:pt x="1262" y="275"/>
                  </a:lnTo>
                  <a:lnTo>
                    <a:pt x="1260" y="269"/>
                  </a:lnTo>
                  <a:lnTo>
                    <a:pt x="1257" y="263"/>
                  </a:lnTo>
                  <a:lnTo>
                    <a:pt x="1253" y="258"/>
                  </a:lnTo>
                  <a:lnTo>
                    <a:pt x="1250" y="253"/>
                  </a:lnTo>
                  <a:lnTo>
                    <a:pt x="1246" y="248"/>
                  </a:lnTo>
                  <a:lnTo>
                    <a:pt x="1237" y="240"/>
                  </a:lnTo>
                  <a:lnTo>
                    <a:pt x="1233" y="236"/>
                  </a:lnTo>
                  <a:lnTo>
                    <a:pt x="1228" y="233"/>
                  </a:lnTo>
                  <a:lnTo>
                    <a:pt x="1223" y="229"/>
                  </a:lnTo>
                  <a:lnTo>
                    <a:pt x="1217" y="227"/>
                  </a:lnTo>
                  <a:lnTo>
                    <a:pt x="1212" y="224"/>
                  </a:lnTo>
                  <a:lnTo>
                    <a:pt x="1206" y="222"/>
                  </a:lnTo>
                  <a:lnTo>
                    <a:pt x="1200" y="220"/>
                  </a:lnTo>
                  <a:lnTo>
                    <a:pt x="1194" y="218"/>
                  </a:lnTo>
                  <a:lnTo>
                    <a:pt x="1187" y="217"/>
                  </a:lnTo>
                  <a:lnTo>
                    <a:pt x="1181" y="216"/>
                  </a:lnTo>
                  <a:lnTo>
                    <a:pt x="1174" y="215"/>
                  </a:lnTo>
                  <a:lnTo>
                    <a:pt x="1166" y="214"/>
                  </a:lnTo>
                  <a:lnTo>
                    <a:pt x="1151" y="214"/>
                  </a:lnTo>
                  <a:lnTo>
                    <a:pt x="1141" y="214"/>
                  </a:lnTo>
                  <a:lnTo>
                    <a:pt x="1131" y="215"/>
                  </a:lnTo>
                  <a:lnTo>
                    <a:pt x="1121" y="217"/>
                  </a:lnTo>
                  <a:lnTo>
                    <a:pt x="1111" y="220"/>
                  </a:lnTo>
                  <a:lnTo>
                    <a:pt x="1101" y="223"/>
                  </a:lnTo>
                  <a:lnTo>
                    <a:pt x="1092" y="227"/>
                  </a:lnTo>
                  <a:lnTo>
                    <a:pt x="1082" y="231"/>
                  </a:lnTo>
                  <a:lnTo>
                    <a:pt x="1073" y="236"/>
                  </a:lnTo>
                  <a:lnTo>
                    <a:pt x="1063" y="242"/>
                  </a:lnTo>
                  <a:lnTo>
                    <a:pt x="1054" y="248"/>
                  </a:lnTo>
                  <a:lnTo>
                    <a:pt x="1045" y="254"/>
                  </a:lnTo>
                  <a:lnTo>
                    <a:pt x="1036" y="261"/>
                  </a:lnTo>
                  <a:lnTo>
                    <a:pt x="1027" y="268"/>
                  </a:lnTo>
                  <a:lnTo>
                    <a:pt x="1018" y="276"/>
                  </a:lnTo>
                  <a:lnTo>
                    <a:pt x="999" y="291"/>
                  </a:lnTo>
                  <a:lnTo>
                    <a:pt x="999" y="224"/>
                  </a:lnTo>
                  <a:lnTo>
                    <a:pt x="867" y="224"/>
                  </a:lnTo>
                  <a:lnTo>
                    <a:pt x="867" y="813"/>
                  </a:lnTo>
                  <a:lnTo>
                    <a:pt x="1003" y="813"/>
                  </a:lnTo>
                  <a:close/>
                  <a:moveTo>
                    <a:pt x="752" y="0"/>
                  </a:moveTo>
                  <a:lnTo>
                    <a:pt x="616" y="0"/>
                  </a:lnTo>
                  <a:lnTo>
                    <a:pt x="616" y="123"/>
                  </a:lnTo>
                  <a:lnTo>
                    <a:pt x="752" y="123"/>
                  </a:lnTo>
                  <a:lnTo>
                    <a:pt x="752" y="0"/>
                  </a:lnTo>
                  <a:close/>
                  <a:moveTo>
                    <a:pt x="616" y="813"/>
                  </a:moveTo>
                  <a:lnTo>
                    <a:pt x="752" y="813"/>
                  </a:lnTo>
                  <a:lnTo>
                    <a:pt x="752" y="224"/>
                  </a:lnTo>
                  <a:lnTo>
                    <a:pt x="616" y="224"/>
                  </a:lnTo>
                  <a:lnTo>
                    <a:pt x="616" y="813"/>
                  </a:lnTo>
                  <a:close/>
                  <a:moveTo>
                    <a:pt x="496" y="210"/>
                  </a:moveTo>
                  <a:lnTo>
                    <a:pt x="493" y="200"/>
                  </a:lnTo>
                  <a:lnTo>
                    <a:pt x="490" y="190"/>
                  </a:lnTo>
                  <a:lnTo>
                    <a:pt x="487" y="180"/>
                  </a:lnTo>
                  <a:lnTo>
                    <a:pt x="484" y="171"/>
                  </a:lnTo>
                  <a:lnTo>
                    <a:pt x="475" y="152"/>
                  </a:lnTo>
                  <a:lnTo>
                    <a:pt x="466" y="134"/>
                  </a:lnTo>
                  <a:lnTo>
                    <a:pt x="461" y="126"/>
                  </a:lnTo>
                  <a:lnTo>
                    <a:pt x="455" y="118"/>
                  </a:lnTo>
                  <a:lnTo>
                    <a:pt x="450" y="110"/>
                  </a:lnTo>
                  <a:lnTo>
                    <a:pt x="444" y="102"/>
                  </a:lnTo>
                  <a:lnTo>
                    <a:pt x="437" y="95"/>
                  </a:lnTo>
                  <a:lnTo>
                    <a:pt x="430" y="88"/>
                  </a:lnTo>
                  <a:lnTo>
                    <a:pt x="423" y="81"/>
                  </a:lnTo>
                  <a:lnTo>
                    <a:pt x="416" y="74"/>
                  </a:lnTo>
                  <a:lnTo>
                    <a:pt x="412" y="71"/>
                  </a:lnTo>
                  <a:lnTo>
                    <a:pt x="408" y="68"/>
                  </a:lnTo>
                  <a:lnTo>
                    <a:pt x="400" y="63"/>
                  </a:lnTo>
                  <a:lnTo>
                    <a:pt x="392" y="57"/>
                  </a:lnTo>
                  <a:lnTo>
                    <a:pt x="383" y="52"/>
                  </a:lnTo>
                  <a:lnTo>
                    <a:pt x="375" y="47"/>
                  </a:lnTo>
                  <a:lnTo>
                    <a:pt x="365" y="43"/>
                  </a:lnTo>
                  <a:lnTo>
                    <a:pt x="356" y="39"/>
                  </a:lnTo>
                  <a:lnTo>
                    <a:pt x="346" y="35"/>
                  </a:lnTo>
                  <a:lnTo>
                    <a:pt x="336" y="32"/>
                  </a:lnTo>
                  <a:lnTo>
                    <a:pt x="325" y="29"/>
                  </a:lnTo>
                  <a:lnTo>
                    <a:pt x="315" y="27"/>
                  </a:lnTo>
                  <a:lnTo>
                    <a:pt x="303" y="25"/>
                  </a:lnTo>
                  <a:lnTo>
                    <a:pt x="292" y="23"/>
                  </a:lnTo>
                  <a:lnTo>
                    <a:pt x="280" y="22"/>
                  </a:lnTo>
                  <a:lnTo>
                    <a:pt x="268" y="22"/>
                  </a:lnTo>
                  <a:lnTo>
                    <a:pt x="256" y="21"/>
                  </a:lnTo>
                  <a:lnTo>
                    <a:pt x="242" y="22"/>
                  </a:lnTo>
                  <a:lnTo>
                    <a:pt x="228" y="22"/>
                  </a:lnTo>
                  <a:lnTo>
                    <a:pt x="215" y="23"/>
                  </a:lnTo>
                  <a:lnTo>
                    <a:pt x="202" y="25"/>
                  </a:lnTo>
                  <a:lnTo>
                    <a:pt x="195" y="26"/>
                  </a:lnTo>
                  <a:lnTo>
                    <a:pt x="189" y="27"/>
                  </a:lnTo>
                  <a:lnTo>
                    <a:pt x="177" y="30"/>
                  </a:lnTo>
                  <a:lnTo>
                    <a:pt x="165" y="33"/>
                  </a:lnTo>
                  <a:lnTo>
                    <a:pt x="154" y="37"/>
                  </a:lnTo>
                  <a:lnTo>
                    <a:pt x="144" y="41"/>
                  </a:lnTo>
                  <a:lnTo>
                    <a:pt x="138" y="43"/>
                  </a:lnTo>
                  <a:lnTo>
                    <a:pt x="133" y="45"/>
                  </a:lnTo>
                  <a:lnTo>
                    <a:pt x="123" y="50"/>
                  </a:lnTo>
                  <a:lnTo>
                    <a:pt x="114" y="55"/>
                  </a:lnTo>
                  <a:lnTo>
                    <a:pt x="105" y="61"/>
                  </a:lnTo>
                  <a:lnTo>
                    <a:pt x="97" y="67"/>
                  </a:lnTo>
                  <a:lnTo>
                    <a:pt x="89" y="73"/>
                  </a:lnTo>
                  <a:lnTo>
                    <a:pt x="85" y="77"/>
                  </a:lnTo>
                  <a:lnTo>
                    <a:pt x="81" y="80"/>
                  </a:lnTo>
                  <a:lnTo>
                    <a:pt x="74" y="87"/>
                  </a:lnTo>
                  <a:lnTo>
                    <a:pt x="67" y="95"/>
                  </a:lnTo>
                  <a:lnTo>
                    <a:pt x="61" y="103"/>
                  </a:lnTo>
                  <a:lnTo>
                    <a:pt x="55" y="112"/>
                  </a:lnTo>
                  <a:lnTo>
                    <a:pt x="50" y="120"/>
                  </a:lnTo>
                  <a:lnTo>
                    <a:pt x="45" y="130"/>
                  </a:lnTo>
                  <a:lnTo>
                    <a:pt x="41" y="139"/>
                  </a:lnTo>
                  <a:lnTo>
                    <a:pt x="37" y="149"/>
                  </a:lnTo>
                  <a:lnTo>
                    <a:pt x="33" y="159"/>
                  </a:lnTo>
                  <a:lnTo>
                    <a:pt x="30" y="170"/>
                  </a:lnTo>
                  <a:lnTo>
                    <a:pt x="28" y="180"/>
                  </a:lnTo>
                  <a:lnTo>
                    <a:pt x="25" y="192"/>
                  </a:lnTo>
                  <a:lnTo>
                    <a:pt x="24" y="203"/>
                  </a:lnTo>
                  <a:lnTo>
                    <a:pt x="23" y="215"/>
                  </a:lnTo>
                  <a:lnTo>
                    <a:pt x="22" y="227"/>
                  </a:lnTo>
                  <a:lnTo>
                    <a:pt x="22" y="239"/>
                  </a:lnTo>
                  <a:lnTo>
                    <a:pt x="22" y="250"/>
                  </a:lnTo>
                  <a:lnTo>
                    <a:pt x="23" y="259"/>
                  </a:lnTo>
                  <a:lnTo>
                    <a:pt x="24" y="269"/>
                  </a:lnTo>
                  <a:lnTo>
                    <a:pt x="25" y="278"/>
                  </a:lnTo>
                  <a:lnTo>
                    <a:pt x="28" y="287"/>
                  </a:lnTo>
                  <a:lnTo>
                    <a:pt x="30" y="295"/>
                  </a:lnTo>
                  <a:lnTo>
                    <a:pt x="33" y="304"/>
                  </a:lnTo>
                  <a:lnTo>
                    <a:pt x="36" y="312"/>
                  </a:lnTo>
                  <a:lnTo>
                    <a:pt x="40" y="320"/>
                  </a:lnTo>
                  <a:lnTo>
                    <a:pt x="44" y="327"/>
                  </a:lnTo>
                  <a:lnTo>
                    <a:pt x="52" y="342"/>
                  </a:lnTo>
                  <a:lnTo>
                    <a:pt x="57" y="349"/>
                  </a:lnTo>
                  <a:lnTo>
                    <a:pt x="63" y="355"/>
                  </a:lnTo>
                  <a:lnTo>
                    <a:pt x="68" y="362"/>
                  </a:lnTo>
                  <a:lnTo>
                    <a:pt x="74" y="368"/>
                  </a:lnTo>
                  <a:lnTo>
                    <a:pt x="80" y="374"/>
                  </a:lnTo>
                  <a:lnTo>
                    <a:pt x="86" y="380"/>
                  </a:lnTo>
                  <a:lnTo>
                    <a:pt x="99" y="392"/>
                  </a:lnTo>
                  <a:lnTo>
                    <a:pt x="113" y="403"/>
                  </a:lnTo>
                  <a:lnTo>
                    <a:pt x="127" y="413"/>
                  </a:lnTo>
                  <a:lnTo>
                    <a:pt x="142" y="423"/>
                  </a:lnTo>
                  <a:lnTo>
                    <a:pt x="157" y="432"/>
                  </a:lnTo>
                  <a:lnTo>
                    <a:pt x="172" y="441"/>
                  </a:lnTo>
                  <a:lnTo>
                    <a:pt x="188" y="450"/>
                  </a:lnTo>
                  <a:lnTo>
                    <a:pt x="219" y="467"/>
                  </a:lnTo>
                  <a:lnTo>
                    <a:pt x="249" y="483"/>
                  </a:lnTo>
                  <a:lnTo>
                    <a:pt x="263" y="492"/>
                  </a:lnTo>
                  <a:lnTo>
                    <a:pt x="277" y="500"/>
                  </a:lnTo>
                  <a:lnTo>
                    <a:pt x="290" y="509"/>
                  </a:lnTo>
                  <a:lnTo>
                    <a:pt x="302" y="518"/>
                  </a:lnTo>
                  <a:lnTo>
                    <a:pt x="308" y="523"/>
                  </a:lnTo>
                  <a:lnTo>
                    <a:pt x="314" y="527"/>
                  </a:lnTo>
                  <a:lnTo>
                    <a:pt x="319" y="532"/>
                  </a:lnTo>
                  <a:lnTo>
                    <a:pt x="324" y="537"/>
                  </a:lnTo>
                  <a:lnTo>
                    <a:pt x="328" y="542"/>
                  </a:lnTo>
                  <a:lnTo>
                    <a:pt x="333" y="547"/>
                  </a:lnTo>
                  <a:lnTo>
                    <a:pt x="336" y="552"/>
                  </a:lnTo>
                  <a:lnTo>
                    <a:pt x="340" y="558"/>
                  </a:lnTo>
                  <a:lnTo>
                    <a:pt x="343" y="563"/>
                  </a:lnTo>
                  <a:lnTo>
                    <a:pt x="346" y="569"/>
                  </a:lnTo>
                  <a:lnTo>
                    <a:pt x="349" y="575"/>
                  </a:lnTo>
                  <a:lnTo>
                    <a:pt x="351" y="581"/>
                  </a:lnTo>
                  <a:lnTo>
                    <a:pt x="352" y="587"/>
                  </a:lnTo>
                  <a:lnTo>
                    <a:pt x="353" y="593"/>
                  </a:lnTo>
                  <a:lnTo>
                    <a:pt x="354" y="600"/>
                  </a:lnTo>
                  <a:lnTo>
                    <a:pt x="354" y="607"/>
                  </a:lnTo>
                  <a:lnTo>
                    <a:pt x="354" y="617"/>
                  </a:lnTo>
                  <a:lnTo>
                    <a:pt x="353" y="627"/>
                  </a:lnTo>
                  <a:lnTo>
                    <a:pt x="352" y="632"/>
                  </a:lnTo>
                  <a:lnTo>
                    <a:pt x="350" y="637"/>
                  </a:lnTo>
                  <a:lnTo>
                    <a:pt x="347" y="646"/>
                  </a:lnTo>
                  <a:lnTo>
                    <a:pt x="344" y="654"/>
                  </a:lnTo>
                  <a:lnTo>
                    <a:pt x="339" y="662"/>
                  </a:lnTo>
                  <a:lnTo>
                    <a:pt x="334" y="669"/>
                  </a:lnTo>
                  <a:lnTo>
                    <a:pt x="328" y="675"/>
                  </a:lnTo>
                  <a:lnTo>
                    <a:pt x="321" y="681"/>
                  </a:lnTo>
                  <a:lnTo>
                    <a:pt x="314" y="686"/>
                  </a:lnTo>
                  <a:lnTo>
                    <a:pt x="307" y="690"/>
                  </a:lnTo>
                  <a:lnTo>
                    <a:pt x="299" y="693"/>
                  </a:lnTo>
                  <a:lnTo>
                    <a:pt x="290" y="696"/>
                  </a:lnTo>
                  <a:lnTo>
                    <a:pt x="281" y="698"/>
                  </a:lnTo>
                  <a:lnTo>
                    <a:pt x="272" y="699"/>
                  </a:lnTo>
                  <a:lnTo>
                    <a:pt x="263" y="700"/>
                  </a:lnTo>
                  <a:lnTo>
                    <a:pt x="254" y="699"/>
                  </a:lnTo>
                  <a:lnTo>
                    <a:pt x="246" y="698"/>
                  </a:lnTo>
                  <a:lnTo>
                    <a:pt x="237" y="696"/>
                  </a:lnTo>
                  <a:lnTo>
                    <a:pt x="228" y="693"/>
                  </a:lnTo>
                  <a:lnTo>
                    <a:pt x="220" y="689"/>
                  </a:lnTo>
                  <a:lnTo>
                    <a:pt x="215" y="687"/>
                  </a:lnTo>
                  <a:lnTo>
                    <a:pt x="211" y="684"/>
                  </a:lnTo>
                  <a:lnTo>
                    <a:pt x="203" y="678"/>
                  </a:lnTo>
                  <a:lnTo>
                    <a:pt x="195" y="671"/>
                  </a:lnTo>
                  <a:lnTo>
                    <a:pt x="187" y="663"/>
                  </a:lnTo>
                  <a:lnTo>
                    <a:pt x="179" y="654"/>
                  </a:lnTo>
                  <a:lnTo>
                    <a:pt x="173" y="643"/>
                  </a:lnTo>
                  <a:lnTo>
                    <a:pt x="169" y="638"/>
                  </a:lnTo>
                  <a:lnTo>
                    <a:pt x="166" y="632"/>
                  </a:lnTo>
                  <a:lnTo>
                    <a:pt x="160" y="619"/>
                  </a:lnTo>
                  <a:lnTo>
                    <a:pt x="155" y="605"/>
                  </a:lnTo>
                  <a:lnTo>
                    <a:pt x="151" y="589"/>
                  </a:lnTo>
                  <a:lnTo>
                    <a:pt x="147" y="572"/>
                  </a:lnTo>
                  <a:lnTo>
                    <a:pt x="0" y="603"/>
                  </a:lnTo>
                  <a:lnTo>
                    <a:pt x="8" y="631"/>
                  </a:lnTo>
                  <a:lnTo>
                    <a:pt x="18" y="657"/>
                  </a:lnTo>
                  <a:lnTo>
                    <a:pt x="23" y="669"/>
                  </a:lnTo>
                  <a:lnTo>
                    <a:pt x="28" y="681"/>
                  </a:lnTo>
                  <a:lnTo>
                    <a:pt x="34" y="692"/>
                  </a:lnTo>
                  <a:lnTo>
                    <a:pt x="40" y="702"/>
                  </a:lnTo>
                  <a:lnTo>
                    <a:pt x="46" y="713"/>
                  </a:lnTo>
                  <a:lnTo>
                    <a:pt x="53" y="722"/>
                  </a:lnTo>
                  <a:lnTo>
                    <a:pt x="59" y="731"/>
                  </a:lnTo>
                  <a:lnTo>
                    <a:pt x="66" y="740"/>
                  </a:lnTo>
                  <a:lnTo>
                    <a:pt x="74" y="749"/>
                  </a:lnTo>
                  <a:lnTo>
                    <a:pt x="81" y="757"/>
                  </a:lnTo>
                  <a:lnTo>
                    <a:pt x="97" y="772"/>
                  </a:lnTo>
                  <a:lnTo>
                    <a:pt x="105" y="778"/>
                  </a:lnTo>
                  <a:lnTo>
                    <a:pt x="114" y="784"/>
                  </a:lnTo>
                  <a:lnTo>
                    <a:pt x="123" y="790"/>
                  </a:lnTo>
                  <a:lnTo>
                    <a:pt x="132" y="795"/>
                  </a:lnTo>
                  <a:lnTo>
                    <a:pt x="141" y="799"/>
                  </a:lnTo>
                  <a:lnTo>
                    <a:pt x="150" y="804"/>
                  </a:lnTo>
                  <a:lnTo>
                    <a:pt x="160" y="808"/>
                  </a:lnTo>
                  <a:lnTo>
                    <a:pt x="170" y="811"/>
                  </a:lnTo>
                  <a:lnTo>
                    <a:pt x="180" y="814"/>
                  </a:lnTo>
                  <a:lnTo>
                    <a:pt x="190" y="817"/>
                  </a:lnTo>
                  <a:lnTo>
                    <a:pt x="200" y="819"/>
                  </a:lnTo>
                  <a:lnTo>
                    <a:pt x="211" y="821"/>
                  </a:lnTo>
                  <a:lnTo>
                    <a:pt x="222" y="822"/>
                  </a:lnTo>
                  <a:lnTo>
                    <a:pt x="233" y="823"/>
                  </a:lnTo>
                  <a:lnTo>
                    <a:pt x="255" y="824"/>
                  </a:lnTo>
                  <a:lnTo>
                    <a:pt x="269" y="823"/>
                  </a:lnTo>
                  <a:lnTo>
                    <a:pt x="284" y="823"/>
                  </a:lnTo>
                  <a:lnTo>
                    <a:pt x="297" y="821"/>
                  </a:lnTo>
                  <a:lnTo>
                    <a:pt x="311" y="820"/>
                  </a:lnTo>
                  <a:lnTo>
                    <a:pt x="324" y="817"/>
                  </a:lnTo>
                  <a:lnTo>
                    <a:pt x="336" y="815"/>
                  </a:lnTo>
                  <a:lnTo>
                    <a:pt x="348" y="811"/>
                  </a:lnTo>
                  <a:lnTo>
                    <a:pt x="360" y="808"/>
                  </a:lnTo>
                  <a:lnTo>
                    <a:pt x="371" y="804"/>
                  </a:lnTo>
                  <a:lnTo>
                    <a:pt x="382" y="799"/>
                  </a:lnTo>
                  <a:lnTo>
                    <a:pt x="392" y="794"/>
                  </a:lnTo>
                  <a:lnTo>
                    <a:pt x="402" y="789"/>
                  </a:lnTo>
                  <a:lnTo>
                    <a:pt x="412" y="783"/>
                  </a:lnTo>
                  <a:lnTo>
                    <a:pt x="421" y="776"/>
                  </a:lnTo>
                  <a:lnTo>
                    <a:pt x="430" y="770"/>
                  </a:lnTo>
                  <a:lnTo>
                    <a:pt x="438" y="763"/>
                  </a:lnTo>
                  <a:lnTo>
                    <a:pt x="446" y="755"/>
                  </a:lnTo>
                  <a:lnTo>
                    <a:pt x="453" y="747"/>
                  </a:lnTo>
                  <a:lnTo>
                    <a:pt x="460" y="738"/>
                  </a:lnTo>
                  <a:lnTo>
                    <a:pt x="466" y="729"/>
                  </a:lnTo>
                  <a:lnTo>
                    <a:pt x="472" y="720"/>
                  </a:lnTo>
                  <a:lnTo>
                    <a:pt x="477" y="711"/>
                  </a:lnTo>
                  <a:lnTo>
                    <a:pt x="482" y="701"/>
                  </a:lnTo>
                  <a:lnTo>
                    <a:pt x="487" y="691"/>
                  </a:lnTo>
                  <a:lnTo>
                    <a:pt x="491" y="681"/>
                  </a:lnTo>
                  <a:lnTo>
                    <a:pt x="494" y="670"/>
                  </a:lnTo>
                  <a:lnTo>
                    <a:pt x="497" y="659"/>
                  </a:lnTo>
                  <a:lnTo>
                    <a:pt x="499" y="648"/>
                  </a:lnTo>
                  <a:lnTo>
                    <a:pt x="501" y="637"/>
                  </a:lnTo>
                  <a:lnTo>
                    <a:pt x="502" y="625"/>
                  </a:lnTo>
                  <a:lnTo>
                    <a:pt x="503" y="613"/>
                  </a:lnTo>
                  <a:lnTo>
                    <a:pt x="503" y="600"/>
                  </a:lnTo>
                  <a:lnTo>
                    <a:pt x="503" y="589"/>
                  </a:lnTo>
                  <a:lnTo>
                    <a:pt x="502" y="578"/>
                  </a:lnTo>
                  <a:lnTo>
                    <a:pt x="501" y="567"/>
                  </a:lnTo>
                  <a:lnTo>
                    <a:pt x="500" y="557"/>
                  </a:lnTo>
                  <a:lnTo>
                    <a:pt x="498" y="547"/>
                  </a:lnTo>
                  <a:lnTo>
                    <a:pt x="495" y="537"/>
                  </a:lnTo>
                  <a:lnTo>
                    <a:pt x="492" y="528"/>
                  </a:lnTo>
                  <a:lnTo>
                    <a:pt x="489" y="519"/>
                  </a:lnTo>
                  <a:lnTo>
                    <a:pt x="486" y="510"/>
                  </a:lnTo>
                  <a:lnTo>
                    <a:pt x="482" y="502"/>
                  </a:lnTo>
                  <a:lnTo>
                    <a:pt x="473" y="485"/>
                  </a:lnTo>
                  <a:lnTo>
                    <a:pt x="463" y="470"/>
                  </a:lnTo>
                  <a:lnTo>
                    <a:pt x="457" y="463"/>
                  </a:lnTo>
                  <a:lnTo>
                    <a:pt x="451" y="456"/>
                  </a:lnTo>
                  <a:lnTo>
                    <a:pt x="439" y="442"/>
                  </a:lnTo>
                  <a:lnTo>
                    <a:pt x="426" y="430"/>
                  </a:lnTo>
                  <a:lnTo>
                    <a:pt x="413" y="418"/>
                  </a:lnTo>
                  <a:lnTo>
                    <a:pt x="398" y="407"/>
                  </a:lnTo>
                  <a:lnTo>
                    <a:pt x="383" y="396"/>
                  </a:lnTo>
                  <a:lnTo>
                    <a:pt x="368" y="386"/>
                  </a:lnTo>
                  <a:lnTo>
                    <a:pt x="353" y="377"/>
                  </a:lnTo>
                  <a:lnTo>
                    <a:pt x="337" y="368"/>
                  </a:lnTo>
                  <a:lnTo>
                    <a:pt x="306" y="350"/>
                  </a:lnTo>
                  <a:lnTo>
                    <a:pt x="276" y="334"/>
                  </a:lnTo>
                  <a:lnTo>
                    <a:pt x="262" y="326"/>
                  </a:lnTo>
                  <a:lnTo>
                    <a:pt x="248" y="319"/>
                  </a:lnTo>
                  <a:lnTo>
                    <a:pt x="235" y="311"/>
                  </a:lnTo>
                  <a:lnTo>
                    <a:pt x="223" y="303"/>
                  </a:lnTo>
                  <a:lnTo>
                    <a:pt x="212" y="295"/>
                  </a:lnTo>
                  <a:lnTo>
                    <a:pt x="201" y="287"/>
                  </a:lnTo>
                  <a:lnTo>
                    <a:pt x="197" y="283"/>
                  </a:lnTo>
                  <a:lnTo>
                    <a:pt x="193" y="278"/>
                  </a:lnTo>
                  <a:lnTo>
                    <a:pt x="185" y="269"/>
                  </a:lnTo>
                  <a:lnTo>
                    <a:pt x="182" y="265"/>
                  </a:lnTo>
                  <a:lnTo>
                    <a:pt x="179" y="260"/>
                  </a:lnTo>
                  <a:lnTo>
                    <a:pt x="177" y="256"/>
                  </a:lnTo>
                  <a:lnTo>
                    <a:pt x="174" y="251"/>
                  </a:lnTo>
                  <a:lnTo>
                    <a:pt x="173" y="246"/>
                  </a:lnTo>
                  <a:lnTo>
                    <a:pt x="172" y="240"/>
                  </a:lnTo>
                  <a:lnTo>
                    <a:pt x="171" y="235"/>
                  </a:lnTo>
                  <a:lnTo>
                    <a:pt x="171" y="230"/>
                  </a:lnTo>
                  <a:lnTo>
                    <a:pt x="171" y="220"/>
                  </a:lnTo>
                  <a:lnTo>
                    <a:pt x="172" y="211"/>
                  </a:lnTo>
                  <a:lnTo>
                    <a:pt x="174" y="202"/>
                  </a:lnTo>
                  <a:lnTo>
                    <a:pt x="176" y="194"/>
                  </a:lnTo>
                  <a:lnTo>
                    <a:pt x="179" y="187"/>
                  </a:lnTo>
                  <a:lnTo>
                    <a:pt x="181" y="183"/>
                  </a:lnTo>
                  <a:lnTo>
                    <a:pt x="183" y="179"/>
                  </a:lnTo>
                  <a:lnTo>
                    <a:pt x="187" y="173"/>
                  </a:lnTo>
                  <a:lnTo>
                    <a:pt x="192" y="167"/>
                  </a:lnTo>
                  <a:lnTo>
                    <a:pt x="197" y="162"/>
                  </a:lnTo>
                  <a:lnTo>
                    <a:pt x="200" y="160"/>
                  </a:lnTo>
                  <a:lnTo>
                    <a:pt x="204" y="157"/>
                  </a:lnTo>
                  <a:lnTo>
                    <a:pt x="210" y="154"/>
                  </a:lnTo>
                  <a:lnTo>
                    <a:pt x="218" y="150"/>
                  </a:lnTo>
                  <a:lnTo>
                    <a:pt x="226" y="148"/>
                  </a:lnTo>
                  <a:lnTo>
                    <a:pt x="234" y="146"/>
                  </a:lnTo>
                  <a:lnTo>
                    <a:pt x="243" y="145"/>
                  </a:lnTo>
                  <a:lnTo>
                    <a:pt x="253" y="144"/>
                  </a:lnTo>
                  <a:lnTo>
                    <a:pt x="262" y="145"/>
                  </a:lnTo>
                  <a:lnTo>
                    <a:pt x="271" y="146"/>
                  </a:lnTo>
                  <a:lnTo>
                    <a:pt x="280" y="148"/>
                  </a:lnTo>
                  <a:lnTo>
                    <a:pt x="288" y="150"/>
                  </a:lnTo>
                  <a:lnTo>
                    <a:pt x="296" y="154"/>
                  </a:lnTo>
                  <a:lnTo>
                    <a:pt x="304" y="158"/>
                  </a:lnTo>
                  <a:lnTo>
                    <a:pt x="311" y="163"/>
                  </a:lnTo>
                  <a:lnTo>
                    <a:pt x="317" y="169"/>
                  </a:lnTo>
                  <a:lnTo>
                    <a:pt x="324" y="176"/>
                  </a:lnTo>
                  <a:lnTo>
                    <a:pt x="330" y="184"/>
                  </a:lnTo>
                  <a:lnTo>
                    <a:pt x="336" y="192"/>
                  </a:lnTo>
                  <a:lnTo>
                    <a:pt x="342" y="202"/>
                  </a:lnTo>
                  <a:lnTo>
                    <a:pt x="347" y="212"/>
                  </a:lnTo>
                  <a:lnTo>
                    <a:pt x="352" y="224"/>
                  </a:lnTo>
                  <a:lnTo>
                    <a:pt x="362" y="249"/>
                  </a:lnTo>
                  <a:lnTo>
                    <a:pt x="496" y="21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6"/>
            <p:cNvSpPr>
              <a:spLocks noChangeAspect="1" noEditPoints="1"/>
            </p:cNvSpPr>
            <p:nvPr userDrawn="1"/>
          </p:nvSpPr>
          <p:spPr bwMode="auto">
            <a:xfrm>
              <a:off x="5705485" y="3717032"/>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9289128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logan [en]">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44" name="Group 43"/>
          <p:cNvGrpSpPr>
            <a:grpSpLocks noChangeAspect="1"/>
          </p:cNvGrpSpPr>
          <p:nvPr/>
        </p:nvGrpSpPr>
        <p:grpSpPr>
          <a:xfrm>
            <a:off x="3964467" y="2325099"/>
            <a:ext cx="4261480" cy="2027057"/>
            <a:chOff x="3736670" y="2349500"/>
            <a:chExt cx="4735594" cy="2251765"/>
          </a:xfrm>
        </p:grpSpPr>
        <p:sp>
          <p:nvSpPr>
            <p:cNvPr id="21" name="Freeform 8"/>
            <p:cNvSpPr>
              <a:spLocks noChangeAspect="1" noEditPoints="1"/>
            </p:cNvSpPr>
            <p:nvPr userDrawn="1"/>
          </p:nvSpPr>
          <p:spPr bwMode="auto">
            <a:xfrm>
              <a:off x="3736670" y="2349500"/>
              <a:ext cx="4718660" cy="1242000"/>
            </a:xfrm>
            <a:custGeom>
              <a:avLst/>
              <a:gdLst>
                <a:gd name="T0" fmla="*/ 2650 w 3009"/>
                <a:gd name="T1" fmla="*/ 713 h 792"/>
                <a:gd name="T2" fmla="*/ 2548 w 3009"/>
                <a:gd name="T3" fmla="*/ 782 h 792"/>
                <a:gd name="T4" fmla="*/ 2455 w 3009"/>
                <a:gd name="T5" fmla="*/ 787 h 792"/>
                <a:gd name="T6" fmla="*/ 2404 w 3009"/>
                <a:gd name="T7" fmla="*/ 757 h 792"/>
                <a:gd name="T8" fmla="*/ 2374 w 3009"/>
                <a:gd name="T9" fmla="*/ 677 h 792"/>
                <a:gd name="T10" fmla="*/ 2509 w 3009"/>
                <a:gd name="T11" fmla="*/ 645 h 792"/>
                <a:gd name="T12" fmla="*/ 2534 w 3009"/>
                <a:gd name="T13" fmla="*/ 684 h 792"/>
                <a:gd name="T14" fmla="*/ 2590 w 3009"/>
                <a:gd name="T15" fmla="*/ 679 h 792"/>
                <a:gd name="T16" fmla="*/ 2001 w 3009"/>
                <a:gd name="T17" fmla="*/ 619 h 792"/>
                <a:gd name="T18" fmla="*/ 2033 w 3009"/>
                <a:gd name="T19" fmla="*/ 662 h 792"/>
                <a:gd name="T20" fmla="*/ 2104 w 3009"/>
                <a:gd name="T21" fmla="*/ 669 h 792"/>
                <a:gd name="T22" fmla="*/ 2153 w 3009"/>
                <a:gd name="T23" fmla="*/ 633 h 792"/>
                <a:gd name="T24" fmla="*/ 2153 w 3009"/>
                <a:gd name="T25" fmla="*/ 340 h 792"/>
                <a:gd name="T26" fmla="*/ 2112 w 3009"/>
                <a:gd name="T27" fmla="*/ 305 h 792"/>
                <a:gd name="T28" fmla="*/ 2039 w 3009"/>
                <a:gd name="T29" fmla="*/ 307 h 792"/>
                <a:gd name="T30" fmla="*/ 2001 w 3009"/>
                <a:gd name="T31" fmla="*/ 353 h 792"/>
                <a:gd name="T32" fmla="*/ 1869 w 3009"/>
                <a:gd name="T33" fmla="*/ 338 h 792"/>
                <a:gd name="T34" fmla="*/ 1907 w 3009"/>
                <a:gd name="T35" fmla="*/ 249 h 792"/>
                <a:gd name="T36" fmla="*/ 1978 w 3009"/>
                <a:gd name="T37" fmla="*/ 198 h 792"/>
                <a:gd name="T38" fmla="*/ 2092 w 3009"/>
                <a:gd name="T39" fmla="*/ 182 h 792"/>
                <a:gd name="T40" fmla="*/ 2189 w 3009"/>
                <a:gd name="T41" fmla="*/ 202 h 792"/>
                <a:gd name="T42" fmla="*/ 2257 w 3009"/>
                <a:gd name="T43" fmla="*/ 257 h 792"/>
                <a:gd name="T44" fmla="*/ 2292 w 3009"/>
                <a:gd name="T45" fmla="*/ 350 h 792"/>
                <a:gd name="T46" fmla="*/ 2292 w 3009"/>
                <a:gd name="T47" fmla="*/ 622 h 792"/>
                <a:gd name="T48" fmla="*/ 2257 w 3009"/>
                <a:gd name="T49" fmla="*/ 715 h 792"/>
                <a:gd name="T50" fmla="*/ 2189 w 3009"/>
                <a:gd name="T51" fmla="*/ 771 h 792"/>
                <a:gd name="T52" fmla="*/ 2079 w 3009"/>
                <a:gd name="T53" fmla="*/ 792 h 792"/>
                <a:gd name="T54" fmla="*/ 1978 w 3009"/>
                <a:gd name="T55" fmla="*/ 775 h 792"/>
                <a:gd name="T56" fmla="*/ 1907 w 3009"/>
                <a:gd name="T57" fmla="*/ 723 h 792"/>
                <a:gd name="T58" fmla="*/ 1869 w 3009"/>
                <a:gd name="T59" fmla="*/ 635 h 792"/>
                <a:gd name="T60" fmla="*/ 1920 w 3009"/>
                <a:gd name="T61" fmla="*/ 0 h 792"/>
                <a:gd name="T62" fmla="*/ 867 w 3009"/>
                <a:gd name="T63" fmla="*/ 192 h 792"/>
                <a:gd name="T64" fmla="*/ 1050 w 3009"/>
                <a:gd name="T65" fmla="*/ 210 h 792"/>
                <a:gd name="T66" fmla="*/ 1130 w 3009"/>
                <a:gd name="T67" fmla="*/ 182 h 792"/>
                <a:gd name="T68" fmla="*/ 1055 w 3009"/>
                <a:gd name="T69" fmla="*/ 315 h 792"/>
                <a:gd name="T70" fmla="*/ 1010 w 3009"/>
                <a:gd name="T71" fmla="*/ 349 h 792"/>
                <a:gd name="T72" fmla="*/ 517 w 3009"/>
                <a:gd name="T73" fmla="*/ 611 h 792"/>
                <a:gd name="T74" fmla="*/ 544 w 3009"/>
                <a:gd name="T75" fmla="*/ 658 h 792"/>
                <a:gd name="T76" fmla="*/ 613 w 3009"/>
                <a:gd name="T77" fmla="*/ 671 h 792"/>
                <a:gd name="T78" fmla="*/ 667 w 3009"/>
                <a:gd name="T79" fmla="*/ 639 h 792"/>
                <a:gd name="T80" fmla="*/ 673 w 3009"/>
                <a:gd name="T81" fmla="*/ 346 h 792"/>
                <a:gd name="T82" fmla="*/ 636 w 3009"/>
                <a:gd name="T83" fmla="*/ 307 h 792"/>
                <a:gd name="T84" fmla="*/ 564 w 3009"/>
                <a:gd name="T85" fmla="*/ 305 h 792"/>
                <a:gd name="T86" fmla="*/ 520 w 3009"/>
                <a:gd name="T87" fmla="*/ 346 h 792"/>
                <a:gd name="T88" fmla="*/ 384 w 3009"/>
                <a:gd name="T89" fmla="*/ 350 h 792"/>
                <a:gd name="T90" fmla="*/ 418 w 3009"/>
                <a:gd name="T91" fmla="*/ 257 h 792"/>
                <a:gd name="T92" fmla="*/ 486 w 3009"/>
                <a:gd name="T93" fmla="*/ 202 h 792"/>
                <a:gd name="T94" fmla="*/ 596 w 3009"/>
                <a:gd name="T95" fmla="*/ 182 h 792"/>
                <a:gd name="T96" fmla="*/ 697 w 3009"/>
                <a:gd name="T97" fmla="*/ 198 h 792"/>
                <a:gd name="T98" fmla="*/ 769 w 3009"/>
                <a:gd name="T99" fmla="*/ 249 h 792"/>
                <a:gd name="T100" fmla="*/ 807 w 3009"/>
                <a:gd name="T101" fmla="*/ 338 h 792"/>
                <a:gd name="T102" fmla="*/ 811 w 3009"/>
                <a:gd name="T103" fmla="*/ 610 h 792"/>
                <a:gd name="T104" fmla="*/ 781 w 3009"/>
                <a:gd name="T105" fmla="*/ 707 h 792"/>
                <a:gd name="T106" fmla="*/ 716 w 3009"/>
                <a:gd name="T107" fmla="*/ 767 h 792"/>
                <a:gd name="T108" fmla="*/ 609 w 3009"/>
                <a:gd name="T109" fmla="*/ 791 h 792"/>
                <a:gd name="T110" fmla="*/ 505 w 3009"/>
                <a:gd name="T111" fmla="*/ 779 h 792"/>
                <a:gd name="T112" fmla="*/ 431 w 3009"/>
                <a:gd name="T113" fmla="*/ 732 h 792"/>
                <a:gd name="T114" fmla="*/ 389 w 3009"/>
                <a:gd name="T115" fmla="*/ 646 h 792"/>
                <a:gd name="T116" fmla="*/ 0 w 3009"/>
                <a:gd name="T117" fmla="*/ 0 h 792"/>
                <a:gd name="T118" fmla="*/ 0 w 3009"/>
                <a:gd name="T119" fmla="*/ 781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09" h="792">
                  <a:moveTo>
                    <a:pt x="2855" y="781"/>
                  </a:moveTo>
                  <a:lnTo>
                    <a:pt x="2855" y="626"/>
                  </a:lnTo>
                  <a:lnTo>
                    <a:pt x="3009" y="626"/>
                  </a:lnTo>
                  <a:lnTo>
                    <a:pt x="3009" y="781"/>
                  </a:lnTo>
                  <a:lnTo>
                    <a:pt x="2855" y="781"/>
                  </a:lnTo>
                  <a:close/>
                  <a:moveTo>
                    <a:pt x="2782" y="192"/>
                  </a:moveTo>
                  <a:lnTo>
                    <a:pt x="2782" y="781"/>
                  </a:lnTo>
                  <a:lnTo>
                    <a:pt x="2650" y="781"/>
                  </a:lnTo>
                  <a:lnTo>
                    <a:pt x="2650" y="713"/>
                  </a:lnTo>
                  <a:lnTo>
                    <a:pt x="2632" y="730"/>
                  </a:lnTo>
                  <a:lnTo>
                    <a:pt x="2613" y="744"/>
                  </a:lnTo>
                  <a:lnTo>
                    <a:pt x="2604" y="751"/>
                  </a:lnTo>
                  <a:lnTo>
                    <a:pt x="2595" y="757"/>
                  </a:lnTo>
                  <a:lnTo>
                    <a:pt x="2586" y="763"/>
                  </a:lnTo>
                  <a:lnTo>
                    <a:pt x="2577" y="769"/>
                  </a:lnTo>
                  <a:lnTo>
                    <a:pt x="2567" y="774"/>
                  </a:lnTo>
                  <a:lnTo>
                    <a:pt x="2558" y="778"/>
                  </a:lnTo>
                  <a:lnTo>
                    <a:pt x="2548" y="782"/>
                  </a:lnTo>
                  <a:lnTo>
                    <a:pt x="2538" y="786"/>
                  </a:lnTo>
                  <a:lnTo>
                    <a:pt x="2529" y="788"/>
                  </a:lnTo>
                  <a:lnTo>
                    <a:pt x="2519" y="790"/>
                  </a:lnTo>
                  <a:lnTo>
                    <a:pt x="2508" y="791"/>
                  </a:lnTo>
                  <a:lnTo>
                    <a:pt x="2498" y="792"/>
                  </a:lnTo>
                  <a:lnTo>
                    <a:pt x="2483" y="791"/>
                  </a:lnTo>
                  <a:lnTo>
                    <a:pt x="2476" y="791"/>
                  </a:lnTo>
                  <a:lnTo>
                    <a:pt x="2469" y="790"/>
                  </a:lnTo>
                  <a:lnTo>
                    <a:pt x="2455" y="787"/>
                  </a:lnTo>
                  <a:lnTo>
                    <a:pt x="2449" y="785"/>
                  </a:lnTo>
                  <a:lnTo>
                    <a:pt x="2443" y="783"/>
                  </a:lnTo>
                  <a:lnTo>
                    <a:pt x="2432" y="779"/>
                  </a:lnTo>
                  <a:lnTo>
                    <a:pt x="2427" y="776"/>
                  </a:lnTo>
                  <a:lnTo>
                    <a:pt x="2421" y="773"/>
                  </a:lnTo>
                  <a:lnTo>
                    <a:pt x="2417" y="769"/>
                  </a:lnTo>
                  <a:lnTo>
                    <a:pt x="2412" y="765"/>
                  </a:lnTo>
                  <a:lnTo>
                    <a:pt x="2408" y="761"/>
                  </a:lnTo>
                  <a:lnTo>
                    <a:pt x="2404" y="757"/>
                  </a:lnTo>
                  <a:lnTo>
                    <a:pt x="2400" y="752"/>
                  </a:lnTo>
                  <a:lnTo>
                    <a:pt x="2396" y="747"/>
                  </a:lnTo>
                  <a:lnTo>
                    <a:pt x="2393" y="742"/>
                  </a:lnTo>
                  <a:lnTo>
                    <a:pt x="2390" y="736"/>
                  </a:lnTo>
                  <a:lnTo>
                    <a:pt x="2384" y="723"/>
                  </a:lnTo>
                  <a:lnTo>
                    <a:pt x="2382" y="716"/>
                  </a:lnTo>
                  <a:lnTo>
                    <a:pt x="2380" y="709"/>
                  </a:lnTo>
                  <a:lnTo>
                    <a:pt x="2376" y="694"/>
                  </a:lnTo>
                  <a:lnTo>
                    <a:pt x="2374" y="677"/>
                  </a:lnTo>
                  <a:lnTo>
                    <a:pt x="2373" y="668"/>
                  </a:lnTo>
                  <a:lnTo>
                    <a:pt x="2372" y="659"/>
                  </a:lnTo>
                  <a:lnTo>
                    <a:pt x="2372" y="639"/>
                  </a:lnTo>
                  <a:lnTo>
                    <a:pt x="2372" y="192"/>
                  </a:lnTo>
                  <a:lnTo>
                    <a:pt x="2508" y="192"/>
                  </a:lnTo>
                  <a:lnTo>
                    <a:pt x="2508" y="624"/>
                  </a:lnTo>
                  <a:lnTo>
                    <a:pt x="2508" y="631"/>
                  </a:lnTo>
                  <a:lnTo>
                    <a:pt x="2508" y="638"/>
                  </a:lnTo>
                  <a:lnTo>
                    <a:pt x="2509" y="645"/>
                  </a:lnTo>
                  <a:lnTo>
                    <a:pt x="2510" y="651"/>
                  </a:lnTo>
                  <a:lnTo>
                    <a:pt x="2512" y="657"/>
                  </a:lnTo>
                  <a:lnTo>
                    <a:pt x="2514" y="662"/>
                  </a:lnTo>
                  <a:lnTo>
                    <a:pt x="2516" y="667"/>
                  </a:lnTo>
                  <a:lnTo>
                    <a:pt x="2519" y="671"/>
                  </a:lnTo>
                  <a:lnTo>
                    <a:pt x="2522" y="675"/>
                  </a:lnTo>
                  <a:lnTo>
                    <a:pt x="2525" y="679"/>
                  </a:lnTo>
                  <a:lnTo>
                    <a:pt x="2530" y="682"/>
                  </a:lnTo>
                  <a:lnTo>
                    <a:pt x="2534" y="684"/>
                  </a:lnTo>
                  <a:lnTo>
                    <a:pt x="2539" y="686"/>
                  </a:lnTo>
                  <a:lnTo>
                    <a:pt x="2545" y="688"/>
                  </a:lnTo>
                  <a:lnTo>
                    <a:pt x="2551" y="689"/>
                  </a:lnTo>
                  <a:lnTo>
                    <a:pt x="2557" y="689"/>
                  </a:lnTo>
                  <a:lnTo>
                    <a:pt x="2563" y="689"/>
                  </a:lnTo>
                  <a:lnTo>
                    <a:pt x="2568" y="688"/>
                  </a:lnTo>
                  <a:lnTo>
                    <a:pt x="2573" y="686"/>
                  </a:lnTo>
                  <a:lnTo>
                    <a:pt x="2579" y="684"/>
                  </a:lnTo>
                  <a:lnTo>
                    <a:pt x="2590" y="679"/>
                  </a:lnTo>
                  <a:lnTo>
                    <a:pt x="2601" y="672"/>
                  </a:lnTo>
                  <a:lnTo>
                    <a:pt x="2612" y="664"/>
                  </a:lnTo>
                  <a:lnTo>
                    <a:pt x="2624" y="655"/>
                  </a:lnTo>
                  <a:lnTo>
                    <a:pt x="2646" y="636"/>
                  </a:lnTo>
                  <a:lnTo>
                    <a:pt x="2646" y="192"/>
                  </a:lnTo>
                  <a:lnTo>
                    <a:pt x="2782" y="192"/>
                  </a:lnTo>
                  <a:close/>
                  <a:moveTo>
                    <a:pt x="1999" y="603"/>
                  </a:moveTo>
                  <a:lnTo>
                    <a:pt x="1999" y="611"/>
                  </a:lnTo>
                  <a:lnTo>
                    <a:pt x="2001" y="619"/>
                  </a:lnTo>
                  <a:lnTo>
                    <a:pt x="2002" y="626"/>
                  </a:lnTo>
                  <a:lnTo>
                    <a:pt x="2005" y="633"/>
                  </a:lnTo>
                  <a:lnTo>
                    <a:pt x="2008" y="639"/>
                  </a:lnTo>
                  <a:lnTo>
                    <a:pt x="2012" y="645"/>
                  </a:lnTo>
                  <a:lnTo>
                    <a:pt x="2016" y="650"/>
                  </a:lnTo>
                  <a:lnTo>
                    <a:pt x="2019" y="652"/>
                  </a:lnTo>
                  <a:lnTo>
                    <a:pt x="2021" y="654"/>
                  </a:lnTo>
                  <a:lnTo>
                    <a:pt x="2027" y="658"/>
                  </a:lnTo>
                  <a:lnTo>
                    <a:pt x="2033" y="662"/>
                  </a:lnTo>
                  <a:lnTo>
                    <a:pt x="2039" y="665"/>
                  </a:lnTo>
                  <a:lnTo>
                    <a:pt x="2046" y="667"/>
                  </a:lnTo>
                  <a:lnTo>
                    <a:pt x="2054" y="669"/>
                  </a:lnTo>
                  <a:lnTo>
                    <a:pt x="2062" y="671"/>
                  </a:lnTo>
                  <a:lnTo>
                    <a:pt x="2070" y="672"/>
                  </a:lnTo>
                  <a:lnTo>
                    <a:pt x="2079" y="672"/>
                  </a:lnTo>
                  <a:lnTo>
                    <a:pt x="2088" y="672"/>
                  </a:lnTo>
                  <a:lnTo>
                    <a:pt x="2096" y="671"/>
                  </a:lnTo>
                  <a:lnTo>
                    <a:pt x="2104" y="669"/>
                  </a:lnTo>
                  <a:lnTo>
                    <a:pt x="2112" y="667"/>
                  </a:lnTo>
                  <a:lnTo>
                    <a:pt x="2119" y="665"/>
                  </a:lnTo>
                  <a:lnTo>
                    <a:pt x="2125" y="662"/>
                  </a:lnTo>
                  <a:lnTo>
                    <a:pt x="2131" y="658"/>
                  </a:lnTo>
                  <a:lnTo>
                    <a:pt x="2137" y="654"/>
                  </a:lnTo>
                  <a:lnTo>
                    <a:pt x="2142" y="650"/>
                  </a:lnTo>
                  <a:lnTo>
                    <a:pt x="2146" y="645"/>
                  </a:lnTo>
                  <a:lnTo>
                    <a:pt x="2150" y="639"/>
                  </a:lnTo>
                  <a:lnTo>
                    <a:pt x="2153" y="633"/>
                  </a:lnTo>
                  <a:lnTo>
                    <a:pt x="2156" y="626"/>
                  </a:lnTo>
                  <a:lnTo>
                    <a:pt x="2157" y="619"/>
                  </a:lnTo>
                  <a:lnTo>
                    <a:pt x="2159" y="611"/>
                  </a:lnTo>
                  <a:lnTo>
                    <a:pt x="2159" y="603"/>
                  </a:lnTo>
                  <a:lnTo>
                    <a:pt x="2159" y="369"/>
                  </a:lnTo>
                  <a:lnTo>
                    <a:pt x="2159" y="361"/>
                  </a:lnTo>
                  <a:lnTo>
                    <a:pt x="2157" y="353"/>
                  </a:lnTo>
                  <a:lnTo>
                    <a:pt x="2156" y="346"/>
                  </a:lnTo>
                  <a:lnTo>
                    <a:pt x="2153" y="340"/>
                  </a:lnTo>
                  <a:lnTo>
                    <a:pt x="2150" y="333"/>
                  </a:lnTo>
                  <a:lnTo>
                    <a:pt x="2146" y="328"/>
                  </a:lnTo>
                  <a:lnTo>
                    <a:pt x="2142" y="322"/>
                  </a:lnTo>
                  <a:lnTo>
                    <a:pt x="2139" y="320"/>
                  </a:lnTo>
                  <a:lnTo>
                    <a:pt x="2137" y="318"/>
                  </a:lnTo>
                  <a:lnTo>
                    <a:pt x="2131" y="314"/>
                  </a:lnTo>
                  <a:lnTo>
                    <a:pt x="2125" y="310"/>
                  </a:lnTo>
                  <a:lnTo>
                    <a:pt x="2119" y="307"/>
                  </a:lnTo>
                  <a:lnTo>
                    <a:pt x="2112" y="305"/>
                  </a:lnTo>
                  <a:lnTo>
                    <a:pt x="2104" y="303"/>
                  </a:lnTo>
                  <a:lnTo>
                    <a:pt x="2096" y="301"/>
                  </a:lnTo>
                  <a:lnTo>
                    <a:pt x="2088" y="301"/>
                  </a:lnTo>
                  <a:lnTo>
                    <a:pt x="2079" y="300"/>
                  </a:lnTo>
                  <a:lnTo>
                    <a:pt x="2070" y="301"/>
                  </a:lnTo>
                  <a:lnTo>
                    <a:pt x="2062" y="301"/>
                  </a:lnTo>
                  <a:lnTo>
                    <a:pt x="2054" y="303"/>
                  </a:lnTo>
                  <a:lnTo>
                    <a:pt x="2046" y="305"/>
                  </a:lnTo>
                  <a:lnTo>
                    <a:pt x="2039" y="307"/>
                  </a:lnTo>
                  <a:lnTo>
                    <a:pt x="2033" y="310"/>
                  </a:lnTo>
                  <a:lnTo>
                    <a:pt x="2027" y="314"/>
                  </a:lnTo>
                  <a:lnTo>
                    <a:pt x="2021" y="318"/>
                  </a:lnTo>
                  <a:lnTo>
                    <a:pt x="2016" y="322"/>
                  </a:lnTo>
                  <a:lnTo>
                    <a:pt x="2012" y="328"/>
                  </a:lnTo>
                  <a:lnTo>
                    <a:pt x="2008" y="333"/>
                  </a:lnTo>
                  <a:lnTo>
                    <a:pt x="2005" y="340"/>
                  </a:lnTo>
                  <a:lnTo>
                    <a:pt x="2002" y="346"/>
                  </a:lnTo>
                  <a:lnTo>
                    <a:pt x="2001" y="353"/>
                  </a:lnTo>
                  <a:lnTo>
                    <a:pt x="1999" y="361"/>
                  </a:lnTo>
                  <a:lnTo>
                    <a:pt x="1999" y="369"/>
                  </a:lnTo>
                  <a:lnTo>
                    <a:pt x="1999" y="603"/>
                  </a:lnTo>
                  <a:close/>
                  <a:moveTo>
                    <a:pt x="1863" y="404"/>
                  </a:moveTo>
                  <a:lnTo>
                    <a:pt x="1863" y="390"/>
                  </a:lnTo>
                  <a:lnTo>
                    <a:pt x="1864" y="376"/>
                  </a:lnTo>
                  <a:lnTo>
                    <a:pt x="1865" y="363"/>
                  </a:lnTo>
                  <a:lnTo>
                    <a:pt x="1867" y="350"/>
                  </a:lnTo>
                  <a:lnTo>
                    <a:pt x="1869" y="338"/>
                  </a:lnTo>
                  <a:lnTo>
                    <a:pt x="1871" y="326"/>
                  </a:lnTo>
                  <a:lnTo>
                    <a:pt x="1874" y="314"/>
                  </a:lnTo>
                  <a:lnTo>
                    <a:pt x="1878" y="304"/>
                  </a:lnTo>
                  <a:lnTo>
                    <a:pt x="1881" y="293"/>
                  </a:lnTo>
                  <a:lnTo>
                    <a:pt x="1886" y="283"/>
                  </a:lnTo>
                  <a:lnTo>
                    <a:pt x="1890" y="274"/>
                  </a:lnTo>
                  <a:lnTo>
                    <a:pt x="1895" y="265"/>
                  </a:lnTo>
                  <a:lnTo>
                    <a:pt x="1901" y="257"/>
                  </a:lnTo>
                  <a:lnTo>
                    <a:pt x="1907" y="249"/>
                  </a:lnTo>
                  <a:lnTo>
                    <a:pt x="1913" y="241"/>
                  </a:lnTo>
                  <a:lnTo>
                    <a:pt x="1920" y="234"/>
                  </a:lnTo>
                  <a:lnTo>
                    <a:pt x="1927" y="228"/>
                  </a:lnTo>
                  <a:lnTo>
                    <a:pt x="1935" y="222"/>
                  </a:lnTo>
                  <a:lnTo>
                    <a:pt x="1943" y="216"/>
                  </a:lnTo>
                  <a:lnTo>
                    <a:pt x="1951" y="211"/>
                  </a:lnTo>
                  <a:lnTo>
                    <a:pt x="1960" y="206"/>
                  </a:lnTo>
                  <a:lnTo>
                    <a:pt x="1969" y="202"/>
                  </a:lnTo>
                  <a:lnTo>
                    <a:pt x="1978" y="198"/>
                  </a:lnTo>
                  <a:lnTo>
                    <a:pt x="1988" y="194"/>
                  </a:lnTo>
                  <a:lnTo>
                    <a:pt x="1998" y="191"/>
                  </a:lnTo>
                  <a:lnTo>
                    <a:pt x="2009" y="189"/>
                  </a:lnTo>
                  <a:lnTo>
                    <a:pt x="2019" y="187"/>
                  </a:lnTo>
                  <a:lnTo>
                    <a:pt x="2031" y="185"/>
                  </a:lnTo>
                  <a:lnTo>
                    <a:pt x="2054" y="182"/>
                  </a:lnTo>
                  <a:lnTo>
                    <a:pt x="2066" y="182"/>
                  </a:lnTo>
                  <a:lnTo>
                    <a:pt x="2079" y="182"/>
                  </a:lnTo>
                  <a:lnTo>
                    <a:pt x="2092" y="182"/>
                  </a:lnTo>
                  <a:lnTo>
                    <a:pt x="2104" y="182"/>
                  </a:lnTo>
                  <a:lnTo>
                    <a:pt x="2116" y="183"/>
                  </a:lnTo>
                  <a:lnTo>
                    <a:pt x="2127" y="185"/>
                  </a:lnTo>
                  <a:lnTo>
                    <a:pt x="2139" y="187"/>
                  </a:lnTo>
                  <a:lnTo>
                    <a:pt x="2149" y="189"/>
                  </a:lnTo>
                  <a:lnTo>
                    <a:pt x="2160" y="191"/>
                  </a:lnTo>
                  <a:lnTo>
                    <a:pt x="2170" y="194"/>
                  </a:lnTo>
                  <a:lnTo>
                    <a:pt x="2180" y="198"/>
                  </a:lnTo>
                  <a:lnTo>
                    <a:pt x="2189" y="202"/>
                  </a:lnTo>
                  <a:lnTo>
                    <a:pt x="2198" y="206"/>
                  </a:lnTo>
                  <a:lnTo>
                    <a:pt x="2207" y="211"/>
                  </a:lnTo>
                  <a:lnTo>
                    <a:pt x="2215" y="216"/>
                  </a:lnTo>
                  <a:lnTo>
                    <a:pt x="2223" y="222"/>
                  </a:lnTo>
                  <a:lnTo>
                    <a:pt x="2231" y="228"/>
                  </a:lnTo>
                  <a:lnTo>
                    <a:pt x="2238" y="234"/>
                  </a:lnTo>
                  <a:lnTo>
                    <a:pt x="2245" y="241"/>
                  </a:lnTo>
                  <a:lnTo>
                    <a:pt x="2251" y="249"/>
                  </a:lnTo>
                  <a:lnTo>
                    <a:pt x="2257" y="257"/>
                  </a:lnTo>
                  <a:lnTo>
                    <a:pt x="2263" y="265"/>
                  </a:lnTo>
                  <a:lnTo>
                    <a:pt x="2268" y="274"/>
                  </a:lnTo>
                  <a:lnTo>
                    <a:pt x="2273" y="283"/>
                  </a:lnTo>
                  <a:lnTo>
                    <a:pt x="2278" y="293"/>
                  </a:lnTo>
                  <a:lnTo>
                    <a:pt x="2281" y="304"/>
                  </a:lnTo>
                  <a:lnTo>
                    <a:pt x="2285" y="314"/>
                  </a:lnTo>
                  <a:lnTo>
                    <a:pt x="2288" y="326"/>
                  </a:lnTo>
                  <a:lnTo>
                    <a:pt x="2290" y="338"/>
                  </a:lnTo>
                  <a:lnTo>
                    <a:pt x="2292" y="350"/>
                  </a:lnTo>
                  <a:lnTo>
                    <a:pt x="2294" y="363"/>
                  </a:lnTo>
                  <a:lnTo>
                    <a:pt x="2295" y="376"/>
                  </a:lnTo>
                  <a:lnTo>
                    <a:pt x="2296" y="390"/>
                  </a:lnTo>
                  <a:lnTo>
                    <a:pt x="2296" y="404"/>
                  </a:lnTo>
                  <a:lnTo>
                    <a:pt x="2296" y="568"/>
                  </a:lnTo>
                  <a:lnTo>
                    <a:pt x="2296" y="582"/>
                  </a:lnTo>
                  <a:lnTo>
                    <a:pt x="2295" y="596"/>
                  </a:lnTo>
                  <a:lnTo>
                    <a:pt x="2294" y="610"/>
                  </a:lnTo>
                  <a:lnTo>
                    <a:pt x="2292" y="622"/>
                  </a:lnTo>
                  <a:lnTo>
                    <a:pt x="2290" y="635"/>
                  </a:lnTo>
                  <a:lnTo>
                    <a:pt x="2288" y="646"/>
                  </a:lnTo>
                  <a:lnTo>
                    <a:pt x="2285" y="658"/>
                  </a:lnTo>
                  <a:lnTo>
                    <a:pt x="2281" y="669"/>
                  </a:lnTo>
                  <a:lnTo>
                    <a:pt x="2278" y="679"/>
                  </a:lnTo>
                  <a:lnTo>
                    <a:pt x="2273" y="689"/>
                  </a:lnTo>
                  <a:lnTo>
                    <a:pt x="2268" y="698"/>
                  </a:lnTo>
                  <a:lnTo>
                    <a:pt x="2263" y="707"/>
                  </a:lnTo>
                  <a:lnTo>
                    <a:pt x="2257" y="715"/>
                  </a:lnTo>
                  <a:lnTo>
                    <a:pt x="2251" y="723"/>
                  </a:lnTo>
                  <a:lnTo>
                    <a:pt x="2245" y="732"/>
                  </a:lnTo>
                  <a:lnTo>
                    <a:pt x="2238" y="739"/>
                  </a:lnTo>
                  <a:lnTo>
                    <a:pt x="2231" y="745"/>
                  </a:lnTo>
                  <a:lnTo>
                    <a:pt x="2223" y="751"/>
                  </a:lnTo>
                  <a:lnTo>
                    <a:pt x="2215" y="757"/>
                  </a:lnTo>
                  <a:lnTo>
                    <a:pt x="2207" y="762"/>
                  </a:lnTo>
                  <a:lnTo>
                    <a:pt x="2198" y="767"/>
                  </a:lnTo>
                  <a:lnTo>
                    <a:pt x="2189" y="771"/>
                  </a:lnTo>
                  <a:lnTo>
                    <a:pt x="2180" y="775"/>
                  </a:lnTo>
                  <a:lnTo>
                    <a:pt x="2170" y="779"/>
                  </a:lnTo>
                  <a:lnTo>
                    <a:pt x="2160" y="782"/>
                  </a:lnTo>
                  <a:lnTo>
                    <a:pt x="2149" y="784"/>
                  </a:lnTo>
                  <a:lnTo>
                    <a:pt x="2139" y="787"/>
                  </a:lnTo>
                  <a:lnTo>
                    <a:pt x="2127" y="788"/>
                  </a:lnTo>
                  <a:lnTo>
                    <a:pt x="2104" y="791"/>
                  </a:lnTo>
                  <a:lnTo>
                    <a:pt x="2092" y="791"/>
                  </a:lnTo>
                  <a:lnTo>
                    <a:pt x="2079" y="792"/>
                  </a:lnTo>
                  <a:lnTo>
                    <a:pt x="2066" y="791"/>
                  </a:lnTo>
                  <a:lnTo>
                    <a:pt x="2054" y="791"/>
                  </a:lnTo>
                  <a:lnTo>
                    <a:pt x="2042" y="790"/>
                  </a:lnTo>
                  <a:lnTo>
                    <a:pt x="2031" y="788"/>
                  </a:lnTo>
                  <a:lnTo>
                    <a:pt x="2019" y="787"/>
                  </a:lnTo>
                  <a:lnTo>
                    <a:pt x="2009" y="784"/>
                  </a:lnTo>
                  <a:lnTo>
                    <a:pt x="1998" y="782"/>
                  </a:lnTo>
                  <a:lnTo>
                    <a:pt x="1988" y="779"/>
                  </a:lnTo>
                  <a:lnTo>
                    <a:pt x="1978" y="775"/>
                  </a:lnTo>
                  <a:lnTo>
                    <a:pt x="1969" y="771"/>
                  </a:lnTo>
                  <a:lnTo>
                    <a:pt x="1960" y="767"/>
                  </a:lnTo>
                  <a:lnTo>
                    <a:pt x="1951" y="762"/>
                  </a:lnTo>
                  <a:lnTo>
                    <a:pt x="1943" y="757"/>
                  </a:lnTo>
                  <a:lnTo>
                    <a:pt x="1935" y="751"/>
                  </a:lnTo>
                  <a:lnTo>
                    <a:pt x="1927" y="745"/>
                  </a:lnTo>
                  <a:lnTo>
                    <a:pt x="1920" y="739"/>
                  </a:lnTo>
                  <a:lnTo>
                    <a:pt x="1913" y="732"/>
                  </a:lnTo>
                  <a:lnTo>
                    <a:pt x="1907" y="723"/>
                  </a:lnTo>
                  <a:lnTo>
                    <a:pt x="1901" y="715"/>
                  </a:lnTo>
                  <a:lnTo>
                    <a:pt x="1895" y="707"/>
                  </a:lnTo>
                  <a:lnTo>
                    <a:pt x="1890" y="698"/>
                  </a:lnTo>
                  <a:lnTo>
                    <a:pt x="1886" y="689"/>
                  </a:lnTo>
                  <a:lnTo>
                    <a:pt x="1881" y="679"/>
                  </a:lnTo>
                  <a:lnTo>
                    <a:pt x="1878" y="669"/>
                  </a:lnTo>
                  <a:lnTo>
                    <a:pt x="1874" y="658"/>
                  </a:lnTo>
                  <a:lnTo>
                    <a:pt x="1871" y="646"/>
                  </a:lnTo>
                  <a:lnTo>
                    <a:pt x="1869" y="635"/>
                  </a:lnTo>
                  <a:lnTo>
                    <a:pt x="1867" y="622"/>
                  </a:lnTo>
                  <a:lnTo>
                    <a:pt x="1865" y="610"/>
                  </a:lnTo>
                  <a:lnTo>
                    <a:pt x="1864" y="596"/>
                  </a:lnTo>
                  <a:lnTo>
                    <a:pt x="1863" y="582"/>
                  </a:lnTo>
                  <a:lnTo>
                    <a:pt x="1863" y="568"/>
                  </a:lnTo>
                  <a:lnTo>
                    <a:pt x="1863" y="404"/>
                  </a:lnTo>
                  <a:close/>
                  <a:moveTo>
                    <a:pt x="1635" y="314"/>
                  </a:moveTo>
                  <a:lnTo>
                    <a:pt x="1761" y="0"/>
                  </a:lnTo>
                  <a:lnTo>
                    <a:pt x="1920" y="0"/>
                  </a:lnTo>
                  <a:lnTo>
                    <a:pt x="1707" y="464"/>
                  </a:lnTo>
                  <a:lnTo>
                    <a:pt x="1707" y="781"/>
                  </a:lnTo>
                  <a:lnTo>
                    <a:pt x="1558" y="781"/>
                  </a:lnTo>
                  <a:lnTo>
                    <a:pt x="1558" y="464"/>
                  </a:lnTo>
                  <a:lnTo>
                    <a:pt x="1346" y="0"/>
                  </a:lnTo>
                  <a:lnTo>
                    <a:pt x="1504" y="0"/>
                  </a:lnTo>
                  <a:lnTo>
                    <a:pt x="1635" y="314"/>
                  </a:lnTo>
                  <a:close/>
                  <a:moveTo>
                    <a:pt x="867" y="781"/>
                  </a:moveTo>
                  <a:lnTo>
                    <a:pt x="867" y="192"/>
                  </a:lnTo>
                  <a:lnTo>
                    <a:pt x="1000" y="192"/>
                  </a:lnTo>
                  <a:lnTo>
                    <a:pt x="1000" y="270"/>
                  </a:lnTo>
                  <a:lnTo>
                    <a:pt x="1006" y="259"/>
                  </a:lnTo>
                  <a:lnTo>
                    <a:pt x="1013" y="250"/>
                  </a:lnTo>
                  <a:lnTo>
                    <a:pt x="1020" y="240"/>
                  </a:lnTo>
                  <a:lnTo>
                    <a:pt x="1027" y="232"/>
                  </a:lnTo>
                  <a:lnTo>
                    <a:pt x="1034" y="224"/>
                  </a:lnTo>
                  <a:lnTo>
                    <a:pt x="1042" y="216"/>
                  </a:lnTo>
                  <a:lnTo>
                    <a:pt x="1050" y="210"/>
                  </a:lnTo>
                  <a:lnTo>
                    <a:pt x="1058" y="204"/>
                  </a:lnTo>
                  <a:lnTo>
                    <a:pt x="1067" y="199"/>
                  </a:lnTo>
                  <a:lnTo>
                    <a:pt x="1072" y="196"/>
                  </a:lnTo>
                  <a:lnTo>
                    <a:pt x="1076" y="194"/>
                  </a:lnTo>
                  <a:lnTo>
                    <a:pt x="1086" y="190"/>
                  </a:lnTo>
                  <a:lnTo>
                    <a:pt x="1096" y="187"/>
                  </a:lnTo>
                  <a:lnTo>
                    <a:pt x="1107" y="185"/>
                  </a:lnTo>
                  <a:lnTo>
                    <a:pt x="1118" y="183"/>
                  </a:lnTo>
                  <a:lnTo>
                    <a:pt x="1130" y="182"/>
                  </a:lnTo>
                  <a:lnTo>
                    <a:pt x="1143" y="182"/>
                  </a:lnTo>
                  <a:lnTo>
                    <a:pt x="1143" y="328"/>
                  </a:lnTo>
                  <a:lnTo>
                    <a:pt x="1125" y="323"/>
                  </a:lnTo>
                  <a:lnTo>
                    <a:pt x="1107" y="318"/>
                  </a:lnTo>
                  <a:lnTo>
                    <a:pt x="1088" y="315"/>
                  </a:lnTo>
                  <a:lnTo>
                    <a:pt x="1079" y="314"/>
                  </a:lnTo>
                  <a:lnTo>
                    <a:pt x="1070" y="313"/>
                  </a:lnTo>
                  <a:lnTo>
                    <a:pt x="1062" y="314"/>
                  </a:lnTo>
                  <a:lnTo>
                    <a:pt x="1055" y="315"/>
                  </a:lnTo>
                  <a:lnTo>
                    <a:pt x="1048" y="317"/>
                  </a:lnTo>
                  <a:lnTo>
                    <a:pt x="1041" y="319"/>
                  </a:lnTo>
                  <a:lnTo>
                    <a:pt x="1035" y="322"/>
                  </a:lnTo>
                  <a:lnTo>
                    <a:pt x="1030" y="326"/>
                  </a:lnTo>
                  <a:lnTo>
                    <a:pt x="1025" y="330"/>
                  </a:lnTo>
                  <a:lnTo>
                    <a:pt x="1020" y="334"/>
                  </a:lnTo>
                  <a:lnTo>
                    <a:pt x="1016" y="339"/>
                  </a:lnTo>
                  <a:lnTo>
                    <a:pt x="1013" y="344"/>
                  </a:lnTo>
                  <a:lnTo>
                    <a:pt x="1010" y="349"/>
                  </a:lnTo>
                  <a:lnTo>
                    <a:pt x="1008" y="355"/>
                  </a:lnTo>
                  <a:lnTo>
                    <a:pt x="1006" y="360"/>
                  </a:lnTo>
                  <a:lnTo>
                    <a:pt x="1004" y="366"/>
                  </a:lnTo>
                  <a:lnTo>
                    <a:pt x="1004" y="372"/>
                  </a:lnTo>
                  <a:lnTo>
                    <a:pt x="1003" y="378"/>
                  </a:lnTo>
                  <a:lnTo>
                    <a:pt x="1003" y="781"/>
                  </a:lnTo>
                  <a:lnTo>
                    <a:pt x="867" y="781"/>
                  </a:lnTo>
                  <a:close/>
                  <a:moveTo>
                    <a:pt x="516" y="603"/>
                  </a:moveTo>
                  <a:lnTo>
                    <a:pt x="517" y="611"/>
                  </a:lnTo>
                  <a:lnTo>
                    <a:pt x="518" y="619"/>
                  </a:lnTo>
                  <a:lnTo>
                    <a:pt x="520" y="626"/>
                  </a:lnTo>
                  <a:lnTo>
                    <a:pt x="522" y="633"/>
                  </a:lnTo>
                  <a:lnTo>
                    <a:pt x="525" y="639"/>
                  </a:lnTo>
                  <a:lnTo>
                    <a:pt x="529" y="645"/>
                  </a:lnTo>
                  <a:lnTo>
                    <a:pt x="534" y="650"/>
                  </a:lnTo>
                  <a:lnTo>
                    <a:pt x="536" y="652"/>
                  </a:lnTo>
                  <a:lnTo>
                    <a:pt x="538" y="654"/>
                  </a:lnTo>
                  <a:lnTo>
                    <a:pt x="544" y="658"/>
                  </a:lnTo>
                  <a:lnTo>
                    <a:pt x="550" y="662"/>
                  </a:lnTo>
                  <a:lnTo>
                    <a:pt x="557" y="665"/>
                  </a:lnTo>
                  <a:lnTo>
                    <a:pt x="564" y="667"/>
                  </a:lnTo>
                  <a:lnTo>
                    <a:pt x="571" y="669"/>
                  </a:lnTo>
                  <a:lnTo>
                    <a:pt x="579" y="671"/>
                  </a:lnTo>
                  <a:lnTo>
                    <a:pt x="588" y="672"/>
                  </a:lnTo>
                  <a:lnTo>
                    <a:pt x="596" y="672"/>
                  </a:lnTo>
                  <a:lnTo>
                    <a:pt x="605" y="672"/>
                  </a:lnTo>
                  <a:lnTo>
                    <a:pt x="613" y="671"/>
                  </a:lnTo>
                  <a:lnTo>
                    <a:pt x="621" y="669"/>
                  </a:lnTo>
                  <a:lnTo>
                    <a:pt x="629" y="667"/>
                  </a:lnTo>
                  <a:lnTo>
                    <a:pt x="636" y="665"/>
                  </a:lnTo>
                  <a:lnTo>
                    <a:pt x="642" y="662"/>
                  </a:lnTo>
                  <a:lnTo>
                    <a:pt x="649" y="658"/>
                  </a:lnTo>
                  <a:lnTo>
                    <a:pt x="654" y="654"/>
                  </a:lnTo>
                  <a:lnTo>
                    <a:pt x="659" y="650"/>
                  </a:lnTo>
                  <a:lnTo>
                    <a:pt x="663" y="645"/>
                  </a:lnTo>
                  <a:lnTo>
                    <a:pt x="667" y="639"/>
                  </a:lnTo>
                  <a:lnTo>
                    <a:pt x="670" y="633"/>
                  </a:lnTo>
                  <a:lnTo>
                    <a:pt x="673" y="626"/>
                  </a:lnTo>
                  <a:lnTo>
                    <a:pt x="675" y="619"/>
                  </a:lnTo>
                  <a:lnTo>
                    <a:pt x="676" y="611"/>
                  </a:lnTo>
                  <a:lnTo>
                    <a:pt x="676" y="603"/>
                  </a:lnTo>
                  <a:lnTo>
                    <a:pt x="676" y="369"/>
                  </a:lnTo>
                  <a:lnTo>
                    <a:pt x="676" y="361"/>
                  </a:lnTo>
                  <a:lnTo>
                    <a:pt x="675" y="353"/>
                  </a:lnTo>
                  <a:lnTo>
                    <a:pt x="673" y="346"/>
                  </a:lnTo>
                  <a:lnTo>
                    <a:pt x="670" y="340"/>
                  </a:lnTo>
                  <a:lnTo>
                    <a:pt x="667" y="333"/>
                  </a:lnTo>
                  <a:lnTo>
                    <a:pt x="663" y="328"/>
                  </a:lnTo>
                  <a:lnTo>
                    <a:pt x="659" y="322"/>
                  </a:lnTo>
                  <a:lnTo>
                    <a:pt x="657" y="320"/>
                  </a:lnTo>
                  <a:lnTo>
                    <a:pt x="654" y="318"/>
                  </a:lnTo>
                  <a:lnTo>
                    <a:pt x="649" y="314"/>
                  </a:lnTo>
                  <a:lnTo>
                    <a:pt x="642" y="310"/>
                  </a:lnTo>
                  <a:lnTo>
                    <a:pt x="636" y="307"/>
                  </a:lnTo>
                  <a:lnTo>
                    <a:pt x="629" y="305"/>
                  </a:lnTo>
                  <a:lnTo>
                    <a:pt x="621" y="303"/>
                  </a:lnTo>
                  <a:lnTo>
                    <a:pt x="613" y="301"/>
                  </a:lnTo>
                  <a:lnTo>
                    <a:pt x="605" y="301"/>
                  </a:lnTo>
                  <a:lnTo>
                    <a:pt x="596" y="300"/>
                  </a:lnTo>
                  <a:lnTo>
                    <a:pt x="588" y="301"/>
                  </a:lnTo>
                  <a:lnTo>
                    <a:pt x="579" y="301"/>
                  </a:lnTo>
                  <a:lnTo>
                    <a:pt x="571" y="303"/>
                  </a:lnTo>
                  <a:lnTo>
                    <a:pt x="564" y="305"/>
                  </a:lnTo>
                  <a:lnTo>
                    <a:pt x="557" y="307"/>
                  </a:lnTo>
                  <a:lnTo>
                    <a:pt x="550" y="310"/>
                  </a:lnTo>
                  <a:lnTo>
                    <a:pt x="544" y="314"/>
                  </a:lnTo>
                  <a:lnTo>
                    <a:pt x="538" y="318"/>
                  </a:lnTo>
                  <a:lnTo>
                    <a:pt x="534" y="322"/>
                  </a:lnTo>
                  <a:lnTo>
                    <a:pt x="529" y="328"/>
                  </a:lnTo>
                  <a:lnTo>
                    <a:pt x="525" y="333"/>
                  </a:lnTo>
                  <a:lnTo>
                    <a:pt x="522" y="340"/>
                  </a:lnTo>
                  <a:lnTo>
                    <a:pt x="520" y="346"/>
                  </a:lnTo>
                  <a:lnTo>
                    <a:pt x="518" y="353"/>
                  </a:lnTo>
                  <a:lnTo>
                    <a:pt x="517" y="361"/>
                  </a:lnTo>
                  <a:lnTo>
                    <a:pt x="516" y="369"/>
                  </a:lnTo>
                  <a:lnTo>
                    <a:pt x="516" y="603"/>
                  </a:lnTo>
                  <a:close/>
                  <a:moveTo>
                    <a:pt x="380" y="404"/>
                  </a:moveTo>
                  <a:lnTo>
                    <a:pt x="381" y="390"/>
                  </a:lnTo>
                  <a:lnTo>
                    <a:pt x="381" y="376"/>
                  </a:lnTo>
                  <a:lnTo>
                    <a:pt x="382" y="363"/>
                  </a:lnTo>
                  <a:lnTo>
                    <a:pt x="384" y="350"/>
                  </a:lnTo>
                  <a:lnTo>
                    <a:pt x="386" y="338"/>
                  </a:lnTo>
                  <a:lnTo>
                    <a:pt x="389" y="326"/>
                  </a:lnTo>
                  <a:lnTo>
                    <a:pt x="392" y="314"/>
                  </a:lnTo>
                  <a:lnTo>
                    <a:pt x="395" y="304"/>
                  </a:lnTo>
                  <a:lnTo>
                    <a:pt x="399" y="293"/>
                  </a:lnTo>
                  <a:lnTo>
                    <a:pt x="403" y="283"/>
                  </a:lnTo>
                  <a:lnTo>
                    <a:pt x="408" y="274"/>
                  </a:lnTo>
                  <a:lnTo>
                    <a:pt x="413" y="265"/>
                  </a:lnTo>
                  <a:lnTo>
                    <a:pt x="418" y="257"/>
                  </a:lnTo>
                  <a:lnTo>
                    <a:pt x="424" y="249"/>
                  </a:lnTo>
                  <a:lnTo>
                    <a:pt x="431" y="241"/>
                  </a:lnTo>
                  <a:lnTo>
                    <a:pt x="437" y="234"/>
                  </a:lnTo>
                  <a:lnTo>
                    <a:pt x="444" y="228"/>
                  </a:lnTo>
                  <a:lnTo>
                    <a:pt x="452" y="222"/>
                  </a:lnTo>
                  <a:lnTo>
                    <a:pt x="460" y="216"/>
                  </a:lnTo>
                  <a:lnTo>
                    <a:pt x="468" y="211"/>
                  </a:lnTo>
                  <a:lnTo>
                    <a:pt x="477" y="206"/>
                  </a:lnTo>
                  <a:lnTo>
                    <a:pt x="486" y="202"/>
                  </a:lnTo>
                  <a:lnTo>
                    <a:pt x="495" y="198"/>
                  </a:lnTo>
                  <a:lnTo>
                    <a:pt x="505" y="194"/>
                  </a:lnTo>
                  <a:lnTo>
                    <a:pt x="515" y="191"/>
                  </a:lnTo>
                  <a:lnTo>
                    <a:pt x="526" y="189"/>
                  </a:lnTo>
                  <a:lnTo>
                    <a:pt x="537" y="187"/>
                  </a:lnTo>
                  <a:lnTo>
                    <a:pt x="548" y="185"/>
                  </a:lnTo>
                  <a:lnTo>
                    <a:pt x="571" y="182"/>
                  </a:lnTo>
                  <a:lnTo>
                    <a:pt x="584" y="182"/>
                  </a:lnTo>
                  <a:lnTo>
                    <a:pt x="596" y="182"/>
                  </a:lnTo>
                  <a:lnTo>
                    <a:pt x="609" y="182"/>
                  </a:lnTo>
                  <a:lnTo>
                    <a:pt x="621" y="182"/>
                  </a:lnTo>
                  <a:lnTo>
                    <a:pt x="633" y="183"/>
                  </a:lnTo>
                  <a:lnTo>
                    <a:pt x="645" y="185"/>
                  </a:lnTo>
                  <a:lnTo>
                    <a:pt x="656" y="187"/>
                  </a:lnTo>
                  <a:lnTo>
                    <a:pt x="667" y="189"/>
                  </a:lnTo>
                  <a:lnTo>
                    <a:pt x="677" y="191"/>
                  </a:lnTo>
                  <a:lnTo>
                    <a:pt x="687" y="194"/>
                  </a:lnTo>
                  <a:lnTo>
                    <a:pt x="697" y="198"/>
                  </a:lnTo>
                  <a:lnTo>
                    <a:pt x="707" y="202"/>
                  </a:lnTo>
                  <a:lnTo>
                    <a:pt x="716" y="206"/>
                  </a:lnTo>
                  <a:lnTo>
                    <a:pt x="724" y="211"/>
                  </a:lnTo>
                  <a:lnTo>
                    <a:pt x="733" y="216"/>
                  </a:lnTo>
                  <a:lnTo>
                    <a:pt x="741" y="222"/>
                  </a:lnTo>
                  <a:lnTo>
                    <a:pt x="748" y="228"/>
                  </a:lnTo>
                  <a:lnTo>
                    <a:pt x="755" y="234"/>
                  </a:lnTo>
                  <a:lnTo>
                    <a:pt x="763" y="241"/>
                  </a:lnTo>
                  <a:lnTo>
                    <a:pt x="769" y="249"/>
                  </a:lnTo>
                  <a:lnTo>
                    <a:pt x="775" y="257"/>
                  </a:lnTo>
                  <a:lnTo>
                    <a:pt x="781" y="265"/>
                  </a:lnTo>
                  <a:lnTo>
                    <a:pt x="786" y="274"/>
                  </a:lnTo>
                  <a:lnTo>
                    <a:pt x="791" y="283"/>
                  </a:lnTo>
                  <a:lnTo>
                    <a:pt x="795" y="293"/>
                  </a:lnTo>
                  <a:lnTo>
                    <a:pt x="799" y="304"/>
                  </a:lnTo>
                  <a:lnTo>
                    <a:pt x="802" y="314"/>
                  </a:lnTo>
                  <a:lnTo>
                    <a:pt x="805" y="326"/>
                  </a:lnTo>
                  <a:lnTo>
                    <a:pt x="807" y="338"/>
                  </a:lnTo>
                  <a:lnTo>
                    <a:pt x="810" y="350"/>
                  </a:lnTo>
                  <a:lnTo>
                    <a:pt x="811" y="363"/>
                  </a:lnTo>
                  <a:lnTo>
                    <a:pt x="812" y="376"/>
                  </a:lnTo>
                  <a:lnTo>
                    <a:pt x="813" y="390"/>
                  </a:lnTo>
                  <a:lnTo>
                    <a:pt x="813" y="404"/>
                  </a:lnTo>
                  <a:lnTo>
                    <a:pt x="813" y="568"/>
                  </a:lnTo>
                  <a:lnTo>
                    <a:pt x="813" y="582"/>
                  </a:lnTo>
                  <a:lnTo>
                    <a:pt x="812" y="596"/>
                  </a:lnTo>
                  <a:lnTo>
                    <a:pt x="811" y="610"/>
                  </a:lnTo>
                  <a:lnTo>
                    <a:pt x="810" y="622"/>
                  </a:lnTo>
                  <a:lnTo>
                    <a:pt x="807" y="635"/>
                  </a:lnTo>
                  <a:lnTo>
                    <a:pt x="805" y="646"/>
                  </a:lnTo>
                  <a:lnTo>
                    <a:pt x="802" y="658"/>
                  </a:lnTo>
                  <a:lnTo>
                    <a:pt x="799" y="669"/>
                  </a:lnTo>
                  <a:lnTo>
                    <a:pt x="795" y="679"/>
                  </a:lnTo>
                  <a:lnTo>
                    <a:pt x="791" y="689"/>
                  </a:lnTo>
                  <a:lnTo>
                    <a:pt x="786" y="698"/>
                  </a:lnTo>
                  <a:lnTo>
                    <a:pt x="781" y="707"/>
                  </a:lnTo>
                  <a:lnTo>
                    <a:pt x="775" y="715"/>
                  </a:lnTo>
                  <a:lnTo>
                    <a:pt x="769" y="723"/>
                  </a:lnTo>
                  <a:lnTo>
                    <a:pt x="763" y="732"/>
                  </a:lnTo>
                  <a:lnTo>
                    <a:pt x="755" y="739"/>
                  </a:lnTo>
                  <a:lnTo>
                    <a:pt x="748" y="745"/>
                  </a:lnTo>
                  <a:lnTo>
                    <a:pt x="741" y="751"/>
                  </a:lnTo>
                  <a:lnTo>
                    <a:pt x="733" y="757"/>
                  </a:lnTo>
                  <a:lnTo>
                    <a:pt x="724" y="762"/>
                  </a:lnTo>
                  <a:lnTo>
                    <a:pt x="716" y="767"/>
                  </a:lnTo>
                  <a:lnTo>
                    <a:pt x="707" y="771"/>
                  </a:lnTo>
                  <a:lnTo>
                    <a:pt x="697" y="775"/>
                  </a:lnTo>
                  <a:lnTo>
                    <a:pt x="687" y="779"/>
                  </a:lnTo>
                  <a:lnTo>
                    <a:pt x="677" y="782"/>
                  </a:lnTo>
                  <a:lnTo>
                    <a:pt x="667" y="784"/>
                  </a:lnTo>
                  <a:lnTo>
                    <a:pt x="656" y="787"/>
                  </a:lnTo>
                  <a:lnTo>
                    <a:pt x="645" y="788"/>
                  </a:lnTo>
                  <a:lnTo>
                    <a:pt x="621" y="791"/>
                  </a:lnTo>
                  <a:lnTo>
                    <a:pt x="609" y="791"/>
                  </a:lnTo>
                  <a:lnTo>
                    <a:pt x="596" y="792"/>
                  </a:lnTo>
                  <a:lnTo>
                    <a:pt x="584" y="791"/>
                  </a:lnTo>
                  <a:lnTo>
                    <a:pt x="571" y="791"/>
                  </a:lnTo>
                  <a:lnTo>
                    <a:pt x="560" y="790"/>
                  </a:lnTo>
                  <a:lnTo>
                    <a:pt x="548" y="788"/>
                  </a:lnTo>
                  <a:lnTo>
                    <a:pt x="537" y="787"/>
                  </a:lnTo>
                  <a:lnTo>
                    <a:pt x="526" y="784"/>
                  </a:lnTo>
                  <a:lnTo>
                    <a:pt x="515" y="782"/>
                  </a:lnTo>
                  <a:lnTo>
                    <a:pt x="505" y="779"/>
                  </a:lnTo>
                  <a:lnTo>
                    <a:pt x="495" y="775"/>
                  </a:lnTo>
                  <a:lnTo>
                    <a:pt x="486" y="771"/>
                  </a:lnTo>
                  <a:lnTo>
                    <a:pt x="477" y="767"/>
                  </a:lnTo>
                  <a:lnTo>
                    <a:pt x="468" y="762"/>
                  </a:lnTo>
                  <a:lnTo>
                    <a:pt x="460" y="757"/>
                  </a:lnTo>
                  <a:lnTo>
                    <a:pt x="452" y="751"/>
                  </a:lnTo>
                  <a:lnTo>
                    <a:pt x="444" y="745"/>
                  </a:lnTo>
                  <a:lnTo>
                    <a:pt x="437" y="739"/>
                  </a:lnTo>
                  <a:lnTo>
                    <a:pt x="431" y="732"/>
                  </a:lnTo>
                  <a:lnTo>
                    <a:pt x="424" y="723"/>
                  </a:lnTo>
                  <a:lnTo>
                    <a:pt x="418" y="715"/>
                  </a:lnTo>
                  <a:lnTo>
                    <a:pt x="413" y="707"/>
                  </a:lnTo>
                  <a:lnTo>
                    <a:pt x="408" y="698"/>
                  </a:lnTo>
                  <a:lnTo>
                    <a:pt x="403" y="689"/>
                  </a:lnTo>
                  <a:lnTo>
                    <a:pt x="399" y="679"/>
                  </a:lnTo>
                  <a:lnTo>
                    <a:pt x="395" y="669"/>
                  </a:lnTo>
                  <a:lnTo>
                    <a:pt x="392" y="658"/>
                  </a:lnTo>
                  <a:lnTo>
                    <a:pt x="389" y="646"/>
                  </a:lnTo>
                  <a:lnTo>
                    <a:pt x="386" y="635"/>
                  </a:lnTo>
                  <a:lnTo>
                    <a:pt x="384" y="622"/>
                  </a:lnTo>
                  <a:lnTo>
                    <a:pt x="382" y="610"/>
                  </a:lnTo>
                  <a:lnTo>
                    <a:pt x="381" y="596"/>
                  </a:lnTo>
                  <a:lnTo>
                    <a:pt x="381" y="582"/>
                  </a:lnTo>
                  <a:lnTo>
                    <a:pt x="380" y="568"/>
                  </a:lnTo>
                  <a:lnTo>
                    <a:pt x="380" y="404"/>
                  </a:lnTo>
                  <a:close/>
                  <a:moveTo>
                    <a:pt x="0" y="781"/>
                  </a:moveTo>
                  <a:lnTo>
                    <a:pt x="0" y="0"/>
                  </a:lnTo>
                  <a:lnTo>
                    <a:pt x="389" y="0"/>
                  </a:lnTo>
                  <a:lnTo>
                    <a:pt x="389" y="132"/>
                  </a:lnTo>
                  <a:lnTo>
                    <a:pt x="149" y="132"/>
                  </a:lnTo>
                  <a:lnTo>
                    <a:pt x="149" y="311"/>
                  </a:lnTo>
                  <a:lnTo>
                    <a:pt x="337" y="311"/>
                  </a:lnTo>
                  <a:lnTo>
                    <a:pt x="337" y="443"/>
                  </a:lnTo>
                  <a:lnTo>
                    <a:pt x="149" y="443"/>
                  </a:lnTo>
                  <a:lnTo>
                    <a:pt x="149" y="781"/>
                  </a:lnTo>
                  <a:lnTo>
                    <a:pt x="0" y="78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5642842" y="3737169"/>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1215896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103275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Slogan [se]">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42" name="Group 41"/>
          <p:cNvGrpSpPr>
            <a:grpSpLocks noChangeAspect="1"/>
          </p:cNvGrpSpPr>
          <p:nvPr/>
        </p:nvGrpSpPr>
        <p:grpSpPr>
          <a:xfrm>
            <a:off x="4087098" y="2280122"/>
            <a:ext cx="4016218" cy="2374916"/>
            <a:chOff x="3840163" y="2278046"/>
            <a:chExt cx="4463045" cy="2638183"/>
          </a:xfrm>
        </p:grpSpPr>
        <p:sp>
          <p:nvSpPr>
            <p:cNvPr id="6" name="Freeform 6"/>
            <p:cNvSpPr>
              <a:spLocks noChangeAspect="1" noEditPoints="1"/>
            </p:cNvSpPr>
            <p:nvPr userDrawn="1"/>
          </p:nvSpPr>
          <p:spPr bwMode="auto">
            <a:xfrm>
              <a:off x="5473786" y="4052133"/>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3840163" y="2278046"/>
              <a:ext cx="4462379" cy="1602000"/>
            </a:xfrm>
            <a:custGeom>
              <a:avLst/>
              <a:gdLst>
                <a:gd name="T0" fmla="*/ 2509 w 2844"/>
                <a:gd name="T1" fmla="*/ 871 h 1021"/>
                <a:gd name="T2" fmla="*/ 2477 w 2844"/>
                <a:gd name="T3" fmla="*/ 921 h 1021"/>
                <a:gd name="T4" fmla="*/ 2316 w 2844"/>
                <a:gd name="T5" fmla="*/ 920 h 1021"/>
                <a:gd name="T6" fmla="*/ 2289 w 2844"/>
                <a:gd name="T7" fmla="*/ 866 h 1021"/>
                <a:gd name="T8" fmla="*/ 2582 w 2844"/>
                <a:gd name="T9" fmla="*/ 232 h 1021"/>
                <a:gd name="T10" fmla="*/ 2479 w 2844"/>
                <a:gd name="T11" fmla="*/ 242 h 1021"/>
                <a:gd name="T12" fmla="*/ 2323 w 2844"/>
                <a:gd name="T13" fmla="*/ 219 h 1021"/>
                <a:gd name="T14" fmla="*/ 2212 w 2844"/>
                <a:gd name="T15" fmla="*/ 285 h 1021"/>
                <a:gd name="T16" fmla="*/ 2174 w 2844"/>
                <a:gd name="T17" fmla="*/ 424 h 1021"/>
                <a:gd name="T18" fmla="*/ 2225 w 2844"/>
                <a:gd name="T19" fmla="*/ 609 h 1021"/>
                <a:gd name="T20" fmla="*/ 2185 w 2844"/>
                <a:gd name="T21" fmla="*/ 714 h 1021"/>
                <a:gd name="T22" fmla="*/ 2209 w 2844"/>
                <a:gd name="T23" fmla="*/ 801 h 1021"/>
                <a:gd name="T24" fmla="*/ 2159 w 2844"/>
                <a:gd name="T25" fmla="*/ 891 h 1021"/>
                <a:gd name="T26" fmla="*/ 2177 w 2844"/>
                <a:gd name="T27" fmla="*/ 968 h 1021"/>
                <a:gd name="T28" fmla="*/ 2353 w 2844"/>
                <a:gd name="T29" fmla="*/ 1021 h 1021"/>
                <a:gd name="T30" fmla="*/ 2593 w 2844"/>
                <a:gd name="T31" fmla="*/ 970 h 1021"/>
                <a:gd name="T32" fmla="*/ 2640 w 2844"/>
                <a:gd name="T33" fmla="*/ 863 h 1021"/>
                <a:gd name="T34" fmla="*/ 2593 w 2844"/>
                <a:gd name="T35" fmla="*/ 770 h 1021"/>
                <a:gd name="T36" fmla="*/ 2378 w 2844"/>
                <a:gd name="T37" fmla="*/ 729 h 1021"/>
                <a:gd name="T38" fmla="*/ 2299 w 2844"/>
                <a:gd name="T39" fmla="*/ 699 h 1021"/>
                <a:gd name="T40" fmla="*/ 2365 w 2844"/>
                <a:gd name="T41" fmla="*/ 672 h 1021"/>
                <a:gd name="T42" fmla="*/ 2508 w 2844"/>
                <a:gd name="T43" fmla="*/ 632 h 1021"/>
                <a:gd name="T44" fmla="*/ 2571 w 2844"/>
                <a:gd name="T45" fmla="*/ 505 h 1021"/>
                <a:gd name="T46" fmla="*/ 2583 w 2844"/>
                <a:gd name="T47" fmla="*/ 329 h 1021"/>
                <a:gd name="T48" fmla="*/ 2440 w 2844"/>
                <a:gd name="T49" fmla="*/ 512 h 1021"/>
                <a:gd name="T50" fmla="*/ 2379 w 2844"/>
                <a:gd name="T51" fmla="*/ 562 h 1021"/>
                <a:gd name="T52" fmla="*/ 2308 w 2844"/>
                <a:gd name="T53" fmla="*/ 500 h 1021"/>
                <a:gd name="T54" fmla="*/ 2327 w 2844"/>
                <a:gd name="T55" fmla="*/ 344 h 1021"/>
                <a:gd name="T56" fmla="*/ 2412 w 2844"/>
                <a:gd name="T57" fmla="*/ 336 h 1021"/>
                <a:gd name="T58" fmla="*/ 2446 w 2844"/>
                <a:gd name="T59" fmla="*/ 438 h 1021"/>
                <a:gd name="T60" fmla="*/ 1737 w 2844"/>
                <a:gd name="T61" fmla="*/ 279 h 1021"/>
                <a:gd name="T62" fmla="*/ 1572 w 2844"/>
                <a:gd name="T63" fmla="*/ 216 h 1021"/>
                <a:gd name="T64" fmla="*/ 1478 w 2844"/>
                <a:gd name="T65" fmla="*/ 290 h 1021"/>
                <a:gd name="T66" fmla="*/ 1452 w 2844"/>
                <a:gd name="T67" fmla="*/ 590 h 1021"/>
                <a:gd name="T68" fmla="*/ 1491 w 2844"/>
                <a:gd name="T69" fmla="*/ 771 h 1021"/>
                <a:gd name="T70" fmla="*/ 1591 w 2844"/>
                <a:gd name="T71" fmla="*/ 824 h 1021"/>
                <a:gd name="T72" fmla="*/ 1728 w 2844"/>
                <a:gd name="T73" fmla="*/ 763 h 1021"/>
                <a:gd name="T74" fmla="*/ 1697 w 2844"/>
                <a:gd name="T75" fmla="*/ 712 h 1021"/>
                <a:gd name="T76" fmla="*/ 1612 w 2844"/>
                <a:gd name="T77" fmla="*/ 703 h 1021"/>
                <a:gd name="T78" fmla="*/ 1589 w 2844"/>
                <a:gd name="T79" fmla="*/ 417 h 1021"/>
                <a:gd name="T80" fmla="*/ 1648 w 2844"/>
                <a:gd name="T81" fmla="*/ 316 h 1021"/>
                <a:gd name="T82" fmla="*/ 1047 w 2844"/>
                <a:gd name="T83" fmla="*/ 813 h 1021"/>
                <a:gd name="T84" fmla="*/ 1091 w 2844"/>
                <a:gd name="T85" fmla="*/ 349 h 1021"/>
                <a:gd name="T86" fmla="*/ 1129 w 2844"/>
                <a:gd name="T87" fmla="*/ 223 h 1021"/>
                <a:gd name="T88" fmla="*/ 1043 w 2844"/>
                <a:gd name="T89" fmla="*/ 225 h 1021"/>
                <a:gd name="T90" fmla="*/ 576 w 2844"/>
                <a:gd name="T91" fmla="*/ 347 h 1021"/>
                <a:gd name="T92" fmla="*/ 681 w 2844"/>
                <a:gd name="T93" fmla="*/ 347 h 1021"/>
                <a:gd name="T94" fmla="*/ 703 w 2844"/>
                <a:gd name="T95" fmla="*/ 665 h 1021"/>
                <a:gd name="T96" fmla="*/ 620 w 2844"/>
                <a:gd name="T97" fmla="*/ 704 h 1021"/>
                <a:gd name="T98" fmla="*/ 549 w 2844"/>
                <a:gd name="T99" fmla="*/ 644 h 1021"/>
                <a:gd name="T100" fmla="*/ 440 w 2844"/>
                <a:gd name="T101" fmla="*/ 731 h 1021"/>
                <a:gd name="T102" fmla="*/ 548 w 2844"/>
                <a:gd name="T103" fmla="*/ 814 h 1021"/>
                <a:gd name="T104" fmla="*/ 721 w 2844"/>
                <a:gd name="T105" fmla="*/ 811 h 1021"/>
                <a:gd name="T106" fmla="*/ 823 w 2844"/>
                <a:gd name="T107" fmla="*/ 721 h 1021"/>
                <a:gd name="T108" fmla="*/ 844 w 2844"/>
                <a:gd name="T109" fmla="*/ 395 h 1021"/>
                <a:gd name="T110" fmla="*/ 782 w 2844"/>
                <a:gd name="T111" fmla="*/ 261 h 1021"/>
                <a:gd name="T112" fmla="*/ 629 w 2844"/>
                <a:gd name="T113" fmla="*/ 214 h 1021"/>
                <a:gd name="T114" fmla="*/ 484 w 2844"/>
                <a:gd name="T115" fmla="*/ 255 h 1021"/>
                <a:gd name="T116" fmla="*/ 416 w 2844"/>
                <a:gd name="T117" fmla="*/ 383 h 1021"/>
                <a:gd name="T118" fmla="*/ 461 w 2844"/>
                <a:gd name="T119" fmla="*/ 22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44" h="1021">
                  <a:moveTo>
                    <a:pt x="2844" y="659"/>
                  </a:moveTo>
                  <a:lnTo>
                    <a:pt x="2690" y="659"/>
                  </a:lnTo>
                  <a:lnTo>
                    <a:pt x="2690" y="813"/>
                  </a:lnTo>
                  <a:lnTo>
                    <a:pt x="2844" y="813"/>
                  </a:lnTo>
                  <a:lnTo>
                    <a:pt x="2844" y="659"/>
                  </a:lnTo>
                  <a:close/>
                  <a:moveTo>
                    <a:pt x="2461" y="853"/>
                  </a:moveTo>
                  <a:lnTo>
                    <a:pt x="2475" y="854"/>
                  </a:lnTo>
                  <a:lnTo>
                    <a:pt x="2486" y="856"/>
                  </a:lnTo>
                  <a:lnTo>
                    <a:pt x="2495" y="859"/>
                  </a:lnTo>
                  <a:lnTo>
                    <a:pt x="2502" y="862"/>
                  </a:lnTo>
                  <a:lnTo>
                    <a:pt x="2504" y="864"/>
                  </a:lnTo>
                  <a:lnTo>
                    <a:pt x="2506" y="866"/>
                  </a:lnTo>
                  <a:lnTo>
                    <a:pt x="2508" y="869"/>
                  </a:lnTo>
                  <a:lnTo>
                    <a:pt x="2509" y="871"/>
                  </a:lnTo>
                  <a:lnTo>
                    <a:pt x="2510" y="874"/>
                  </a:lnTo>
                  <a:lnTo>
                    <a:pt x="2511" y="877"/>
                  </a:lnTo>
                  <a:lnTo>
                    <a:pt x="2511" y="884"/>
                  </a:lnTo>
                  <a:lnTo>
                    <a:pt x="2511" y="889"/>
                  </a:lnTo>
                  <a:lnTo>
                    <a:pt x="2509" y="895"/>
                  </a:lnTo>
                  <a:lnTo>
                    <a:pt x="2508" y="897"/>
                  </a:lnTo>
                  <a:lnTo>
                    <a:pt x="2507" y="899"/>
                  </a:lnTo>
                  <a:lnTo>
                    <a:pt x="2504" y="904"/>
                  </a:lnTo>
                  <a:lnTo>
                    <a:pt x="2500" y="908"/>
                  </a:lnTo>
                  <a:lnTo>
                    <a:pt x="2496" y="912"/>
                  </a:lnTo>
                  <a:lnTo>
                    <a:pt x="2490" y="915"/>
                  </a:lnTo>
                  <a:lnTo>
                    <a:pt x="2487" y="917"/>
                  </a:lnTo>
                  <a:lnTo>
                    <a:pt x="2484" y="918"/>
                  </a:lnTo>
                  <a:lnTo>
                    <a:pt x="2477" y="921"/>
                  </a:lnTo>
                  <a:lnTo>
                    <a:pt x="2469" y="924"/>
                  </a:lnTo>
                  <a:lnTo>
                    <a:pt x="2461" y="926"/>
                  </a:lnTo>
                  <a:lnTo>
                    <a:pt x="2452" y="927"/>
                  </a:lnTo>
                  <a:lnTo>
                    <a:pt x="2442" y="929"/>
                  </a:lnTo>
                  <a:lnTo>
                    <a:pt x="2431" y="930"/>
                  </a:lnTo>
                  <a:lnTo>
                    <a:pt x="2420" y="930"/>
                  </a:lnTo>
                  <a:lnTo>
                    <a:pt x="2408" y="930"/>
                  </a:lnTo>
                  <a:lnTo>
                    <a:pt x="2380" y="930"/>
                  </a:lnTo>
                  <a:lnTo>
                    <a:pt x="2367" y="929"/>
                  </a:lnTo>
                  <a:lnTo>
                    <a:pt x="2355" y="928"/>
                  </a:lnTo>
                  <a:lnTo>
                    <a:pt x="2344" y="926"/>
                  </a:lnTo>
                  <a:lnTo>
                    <a:pt x="2334" y="925"/>
                  </a:lnTo>
                  <a:lnTo>
                    <a:pt x="2325" y="922"/>
                  </a:lnTo>
                  <a:lnTo>
                    <a:pt x="2316" y="920"/>
                  </a:lnTo>
                  <a:lnTo>
                    <a:pt x="2309" y="917"/>
                  </a:lnTo>
                  <a:lnTo>
                    <a:pt x="2302" y="914"/>
                  </a:lnTo>
                  <a:lnTo>
                    <a:pt x="2297" y="911"/>
                  </a:lnTo>
                  <a:lnTo>
                    <a:pt x="2294" y="909"/>
                  </a:lnTo>
                  <a:lnTo>
                    <a:pt x="2292" y="907"/>
                  </a:lnTo>
                  <a:lnTo>
                    <a:pt x="2289" y="902"/>
                  </a:lnTo>
                  <a:lnTo>
                    <a:pt x="2286" y="898"/>
                  </a:lnTo>
                  <a:lnTo>
                    <a:pt x="2285" y="895"/>
                  </a:lnTo>
                  <a:lnTo>
                    <a:pt x="2285" y="893"/>
                  </a:lnTo>
                  <a:lnTo>
                    <a:pt x="2284" y="887"/>
                  </a:lnTo>
                  <a:lnTo>
                    <a:pt x="2284" y="883"/>
                  </a:lnTo>
                  <a:lnTo>
                    <a:pt x="2285" y="879"/>
                  </a:lnTo>
                  <a:lnTo>
                    <a:pt x="2287" y="873"/>
                  </a:lnTo>
                  <a:lnTo>
                    <a:pt x="2289" y="866"/>
                  </a:lnTo>
                  <a:lnTo>
                    <a:pt x="2293" y="861"/>
                  </a:lnTo>
                  <a:lnTo>
                    <a:pt x="2297" y="855"/>
                  </a:lnTo>
                  <a:lnTo>
                    <a:pt x="2302" y="850"/>
                  </a:lnTo>
                  <a:lnTo>
                    <a:pt x="2312" y="840"/>
                  </a:lnTo>
                  <a:lnTo>
                    <a:pt x="2461" y="853"/>
                  </a:lnTo>
                  <a:close/>
                  <a:moveTo>
                    <a:pt x="2647" y="214"/>
                  </a:moveTo>
                  <a:lnTo>
                    <a:pt x="2638" y="215"/>
                  </a:lnTo>
                  <a:lnTo>
                    <a:pt x="2629" y="215"/>
                  </a:lnTo>
                  <a:lnTo>
                    <a:pt x="2620" y="217"/>
                  </a:lnTo>
                  <a:lnTo>
                    <a:pt x="2612" y="219"/>
                  </a:lnTo>
                  <a:lnTo>
                    <a:pt x="2604" y="221"/>
                  </a:lnTo>
                  <a:lnTo>
                    <a:pt x="2596" y="224"/>
                  </a:lnTo>
                  <a:lnTo>
                    <a:pt x="2589" y="228"/>
                  </a:lnTo>
                  <a:lnTo>
                    <a:pt x="2582" y="232"/>
                  </a:lnTo>
                  <a:lnTo>
                    <a:pt x="2575" y="237"/>
                  </a:lnTo>
                  <a:lnTo>
                    <a:pt x="2568" y="242"/>
                  </a:lnTo>
                  <a:lnTo>
                    <a:pt x="2561" y="247"/>
                  </a:lnTo>
                  <a:lnTo>
                    <a:pt x="2554" y="254"/>
                  </a:lnTo>
                  <a:lnTo>
                    <a:pt x="2548" y="260"/>
                  </a:lnTo>
                  <a:lnTo>
                    <a:pt x="2541" y="267"/>
                  </a:lnTo>
                  <a:lnTo>
                    <a:pt x="2528" y="282"/>
                  </a:lnTo>
                  <a:lnTo>
                    <a:pt x="2521" y="275"/>
                  </a:lnTo>
                  <a:lnTo>
                    <a:pt x="2518" y="271"/>
                  </a:lnTo>
                  <a:lnTo>
                    <a:pt x="2514" y="267"/>
                  </a:lnTo>
                  <a:lnTo>
                    <a:pt x="2506" y="260"/>
                  </a:lnTo>
                  <a:lnTo>
                    <a:pt x="2498" y="254"/>
                  </a:lnTo>
                  <a:lnTo>
                    <a:pt x="2489" y="248"/>
                  </a:lnTo>
                  <a:lnTo>
                    <a:pt x="2479" y="242"/>
                  </a:lnTo>
                  <a:lnTo>
                    <a:pt x="2470" y="237"/>
                  </a:lnTo>
                  <a:lnTo>
                    <a:pt x="2460" y="233"/>
                  </a:lnTo>
                  <a:lnTo>
                    <a:pt x="2449" y="228"/>
                  </a:lnTo>
                  <a:lnTo>
                    <a:pt x="2439" y="225"/>
                  </a:lnTo>
                  <a:lnTo>
                    <a:pt x="2428" y="222"/>
                  </a:lnTo>
                  <a:lnTo>
                    <a:pt x="2418" y="219"/>
                  </a:lnTo>
                  <a:lnTo>
                    <a:pt x="2407" y="217"/>
                  </a:lnTo>
                  <a:lnTo>
                    <a:pt x="2396" y="216"/>
                  </a:lnTo>
                  <a:lnTo>
                    <a:pt x="2385" y="215"/>
                  </a:lnTo>
                  <a:lnTo>
                    <a:pt x="2375" y="214"/>
                  </a:lnTo>
                  <a:lnTo>
                    <a:pt x="2361" y="215"/>
                  </a:lnTo>
                  <a:lnTo>
                    <a:pt x="2347" y="215"/>
                  </a:lnTo>
                  <a:lnTo>
                    <a:pt x="2335" y="217"/>
                  </a:lnTo>
                  <a:lnTo>
                    <a:pt x="2323" y="219"/>
                  </a:lnTo>
                  <a:lnTo>
                    <a:pt x="2311" y="221"/>
                  </a:lnTo>
                  <a:lnTo>
                    <a:pt x="2305" y="222"/>
                  </a:lnTo>
                  <a:lnTo>
                    <a:pt x="2300" y="224"/>
                  </a:lnTo>
                  <a:lnTo>
                    <a:pt x="2289" y="227"/>
                  </a:lnTo>
                  <a:lnTo>
                    <a:pt x="2279" y="231"/>
                  </a:lnTo>
                  <a:lnTo>
                    <a:pt x="2270" y="235"/>
                  </a:lnTo>
                  <a:lnTo>
                    <a:pt x="2261" y="240"/>
                  </a:lnTo>
                  <a:lnTo>
                    <a:pt x="2252" y="245"/>
                  </a:lnTo>
                  <a:lnTo>
                    <a:pt x="2244" y="251"/>
                  </a:lnTo>
                  <a:lnTo>
                    <a:pt x="2237" y="257"/>
                  </a:lnTo>
                  <a:lnTo>
                    <a:pt x="2230" y="264"/>
                  </a:lnTo>
                  <a:lnTo>
                    <a:pt x="2223" y="270"/>
                  </a:lnTo>
                  <a:lnTo>
                    <a:pt x="2217" y="278"/>
                  </a:lnTo>
                  <a:lnTo>
                    <a:pt x="2212" y="285"/>
                  </a:lnTo>
                  <a:lnTo>
                    <a:pt x="2207" y="293"/>
                  </a:lnTo>
                  <a:lnTo>
                    <a:pt x="2202" y="302"/>
                  </a:lnTo>
                  <a:lnTo>
                    <a:pt x="2197" y="310"/>
                  </a:lnTo>
                  <a:lnTo>
                    <a:pt x="2193" y="319"/>
                  </a:lnTo>
                  <a:lnTo>
                    <a:pt x="2190" y="328"/>
                  </a:lnTo>
                  <a:lnTo>
                    <a:pt x="2187" y="338"/>
                  </a:lnTo>
                  <a:lnTo>
                    <a:pt x="2184" y="348"/>
                  </a:lnTo>
                  <a:lnTo>
                    <a:pt x="2182" y="358"/>
                  </a:lnTo>
                  <a:lnTo>
                    <a:pt x="2179" y="368"/>
                  </a:lnTo>
                  <a:lnTo>
                    <a:pt x="2178" y="379"/>
                  </a:lnTo>
                  <a:lnTo>
                    <a:pt x="2176" y="390"/>
                  </a:lnTo>
                  <a:lnTo>
                    <a:pt x="2175" y="401"/>
                  </a:lnTo>
                  <a:lnTo>
                    <a:pt x="2175" y="412"/>
                  </a:lnTo>
                  <a:lnTo>
                    <a:pt x="2174" y="424"/>
                  </a:lnTo>
                  <a:lnTo>
                    <a:pt x="2174" y="436"/>
                  </a:lnTo>
                  <a:lnTo>
                    <a:pt x="2174" y="454"/>
                  </a:lnTo>
                  <a:lnTo>
                    <a:pt x="2175" y="471"/>
                  </a:lnTo>
                  <a:lnTo>
                    <a:pt x="2177" y="487"/>
                  </a:lnTo>
                  <a:lnTo>
                    <a:pt x="2179" y="503"/>
                  </a:lnTo>
                  <a:lnTo>
                    <a:pt x="2181" y="518"/>
                  </a:lnTo>
                  <a:lnTo>
                    <a:pt x="2185" y="532"/>
                  </a:lnTo>
                  <a:lnTo>
                    <a:pt x="2189" y="546"/>
                  </a:lnTo>
                  <a:lnTo>
                    <a:pt x="2194" y="558"/>
                  </a:lnTo>
                  <a:lnTo>
                    <a:pt x="2199" y="571"/>
                  </a:lnTo>
                  <a:lnTo>
                    <a:pt x="2206" y="582"/>
                  </a:lnTo>
                  <a:lnTo>
                    <a:pt x="2213" y="593"/>
                  </a:lnTo>
                  <a:lnTo>
                    <a:pt x="2221" y="604"/>
                  </a:lnTo>
                  <a:lnTo>
                    <a:pt x="2225" y="609"/>
                  </a:lnTo>
                  <a:lnTo>
                    <a:pt x="2230" y="613"/>
                  </a:lnTo>
                  <a:lnTo>
                    <a:pt x="2240" y="623"/>
                  </a:lnTo>
                  <a:lnTo>
                    <a:pt x="2251" y="632"/>
                  </a:lnTo>
                  <a:lnTo>
                    <a:pt x="2263" y="640"/>
                  </a:lnTo>
                  <a:lnTo>
                    <a:pt x="2249" y="648"/>
                  </a:lnTo>
                  <a:lnTo>
                    <a:pt x="2236" y="657"/>
                  </a:lnTo>
                  <a:lnTo>
                    <a:pt x="2229" y="662"/>
                  </a:lnTo>
                  <a:lnTo>
                    <a:pt x="2222" y="668"/>
                  </a:lnTo>
                  <a:lnTo>
                    <a:pt x="2209" y="679"/>
                  </a:lnTo>
                  <a:lnTo>
                    <a:pt x="2203" y="686"/>
                  </a:lnTo>
                  <a:lnTo>
                    <a:pt x="2198" y="692"/>
                  </a:lnTo>
                  <a:lnTo>
                    <a:pt x="2193" y="699"/>
                  </a:lnTo>
                  <a:lnTo>
                    <a:pt x="2189" y="706"/>
                  </a:lnTo>
                  <a:lnTo>
                    <a:pt x="2185" y="714"/>
                  </a:lnTo>
                  <a:lnTo>
                    <a:pt x="2183" y="721"/>
                  </a:lnTo>
                  <a:lnTo>
                    <a:pt x="2181" y="730"/>
                  </a:lnTo>
                  <a:lnTo>
                    <a:pt x="2180" y="738"/>
                  </a:lnTo>
                  <a:lnTo>
                    <a:pt x="2181" y="745"/>
                  </a:lnTo>
                  <a:lnTo>
                    <a:pt x="2182" y="752"/>
                  </a:lnTo>
                  <a:lnTo>
                    <a:pt x="2183" y="758"/>
                  </a:lnTo>
                  <a:lnTo>
                    <a:pt x="2185" y="764"/>
                  </a:lnTo>
                  <a:lnTo>
                    <a:pt x="2187" y="770"/>
                  </a:lnTo>
                  <a:lnTo>
                    <a:pt x="2190" y="776"/>
                  </a:lnTo>
                  <a:lnTo>
                    <a:pt x="2193" y="781"/>
                  </a:lnTo>
                  <a:lnTo>
                    <a:pt x="2196" y="787"/>
                  </a:lnTo>
                  <a:lnTo>
                    <a:pt x="2200" y="792"/>
                  </a:lnTo>
                  <a:lnTo>
                    <a:pt x="2205" y="796"/>
                  </a:lnTo>
                  <a:lnTo>
                    <a:pt x="2209" y="801"/>
                  </a:lnTo>
                  <a:lnTo>
                    <a:pt x="2214" y="805"/>
                  </a:lnTo>
                  <a:lnTo>
                    <a:pt x="2219" y="810"/>
                  </a:lnTo>
                  <a:lnTo>
                    <a:pt x="2225" y="814"/>
                  </a:lnTo>
                  <a:lnTo>
                    <a:pt x="2231" y="818"/>
                  </a:lnTo>
                  <a:lnTo>
                    <a:pt x="2237" y="822"/>
                  </a:lnTo>
                  <a:lnTo>
                    <a:pt x="2210" y="839"/>
                  </a:lnTo>
                  <a:lnTo>
                    <a:pt x="2196" y="849"/>
                  </a:lnTo>
                  <a:lnTo>
                    <a:pt x="2190" y="854"/>
                  </a:lnTo>
                  <a:lnTo>
                    <a:pt x="2183" y="859"/>
                  </a:lnTo>
                  <a:lnTo>
                    <a:pt x="2177" y="865"/>
                  </a:lnTo>
                  <a:lnTo>
                    <a:pt x="2172" y="871"/>
                  </a:lnTo>
                  <a:lnTo>
                    <a:pt x="2167" y="877"/>
                  </a:lnTo>
                  <a:lnTo>
                    <a:pt x="2163" y="884"/>
                  </a:lnTo>
                  <a:lnTo>
                    <a:pt x="2159" y="891"/>
                  </a:lnTo>
                  <a:lnTo>
                    <a:pt x="2158" y="895"/>
                  </a:lnTo>
                  <a:lnTo>
                    <a:pt x="2157" y="898"/>
                  </a:lnTo>
                  <a:lnTo>
                    <a:pt x="2155" y="906"/>
                  </a:lnTo>
                  <a:lnTo>
                    <a:pt x="2155" y="914"/>
                  </a:lnTo>
                  <a:lnTo>
                    <a:pt x="2155" y="920"/>
                  </a:lnTo>
                  <a:lnTo>
                    <a:pt x="2155" y="926"/>
                  </a:lnTo>
                  <a:lnTo>
                    <a:pt x="2157" y="932"/>
                  </a:lnTo>
                  <a:lnTo>
                    <a:pt x="2158" y="938"/>
                  </a:lnTo>
                  <a:lnTo>
                    <a:pt x="2160" y="943"/>
                  </a:lnTo>
                  <a:lnTo>
                    <a:pt x="2163" y="948"/>
                  </a:lnTo>
                  <a:lnTo>
                    <a:pt x="2166" y="954"/>
                  </a:lnTo>
                  <a:lnTo>
                    <a:pt x="2169" y="959"/>
                  </a:lnTo>
                  <a:lnTo>
                    <a:pt x="2173" y="963"/>
                  </a:lnTo>
                  <a:lnTo>
                    <a:pt x="2177" y="968"/>
                  </a:lnTo>
                  <a:lnTo>
                    <a:pt x="2182" y="973"/>
                  </a:lnTo>
                  <a:lnTo>
                    <a:pt x="2187" y="977"/>
                  </a:lnTo>
                  <a:lnTo>
                    <a:pt x="2193" y="981"/>
                  </a:lnTo>
                  <a:lnTo>
                    <a:pt x="2199" y="985"/>
                  </a:lnTo>
                  <a:lnTo>
                    <a:pt x="2213" y="992"/>
                  </a:lnTo>
                  <a:lnTo>
                    <a:pt x="2228" y="999"/>
                  </a:lnTo>
                  <a:lnTo>
                    <a:pt x="2245" y="1005"/>
                  </a:lnTo>
                  <a:lnTo>
                    <a:pt x="2263" y="1009"/>
                  </a:lnTo>
                  <a:lnTo>
                    <a:pt x="2283" y="1014"/>
                  </a:lnTo>
                  <a:lnTo>
                    <a:pt x="2305" y="1017"/>
                  </a:lnTo>
                  <a:lnTo>
                    <a:pt x="2316" y="1018"/>
                  </a:lnTo>
                  <a:lnTo>
                    <a:pt x="2328" y="1019"/>
                  </a:lnTo>
                  <a:lnTo>
                    <a:pt x="2340" y="1020"/>
                  </a:lnTo>
                  <a:lnTo>
                    <a:pt x="2353" y="1021"/>
                  </a:lnTo>
                  <a:lnTo>
                    <a:pt x="2379" y="1021"/>
                  </a:lnTo>
                  <a:lnTo>
                    <a:pt x="2408" y="1020"/>
                  </a:lnTo>
                  <a:lnTo>
                    <a:pt x="2422" y="1020"/>
                  </a:lnTo>
                  <a:lnTo>
                    <a:pt x="2436" y="1019"/>
                  </a:lnTo>
                  <a:lnTo>
                    <a:pt x="2462" y="1016"/>
                  </a:lnTo>
                  <a:lnTo>
                    <a:pt x="2487" y="1012"/>
                  </a:lnTo>
                  <a:lnTo>
                    <a:pt x="2510" y="1007"/>
                  </a:lnTo>
                  <a:lnTo>
                    <a:pt x="2531" y="1001"/>
                  </a:lnTo>
                  <a:lnTo>
                    <a:pt x="2541" y="997"/>
                  </a:lnTo>
                  <a:lnTo>
                    <a:pt x="2551" y="993"/>
                  </a:lnTo>
                  <a:lnTo>
                    <a:pt x="2569" y="985"/>
                  </a:lnTo>
                  <a:lnTo>
                    <a:pt x="2577" y="980"/>
                  </a:lnTo>
                  <a:lnTo>
                    <a:pt x="2585" y="975"/>
                  </a:lnTo>
                  <a:lnTo>
                    <a:pt x="2593" y="970"/>
                  </a:lnTo>
                  <a:lnTo>
                    <a:pt x="2599" y="964"/>
                  </a:lnTo>
                  <a:lnTo>
                    <a:pt x="2606" y="958"/>
                  </a:lnTo>
                  <a:lnTo>
                    <a:pt x="2612" y="952"/>
                  </a:lnTo>
                  <a:lnTo>
                    <a:pt x="2617" y="945"/>
                  </a:lnTo>
                  <a:lnTo>
                    <a:pt x="2622" y="939"/>
                  </a:lnTo>
                  <a:lnTo>
                    <a:pt x="2626" y="931"/>
                  </a:lnTo>
                  <a:lnTo>
                    <a:pt x="2630" y="924"/>
                  </a:lnTo>
                  <a:lnTo>
                    <a:pt x="2633" y="916"/>
                  </a:lnTo>
                  <a:lnTo>
                    <a:pt x="2636" y="908"/>
                  </a:lnTo>
                  <a:lnTo>
                    <a:pt x="2638" y="900"/>
                  </a:lnTo>
                  <a:lnTo>
                    <a:pt x="2639" y="891"/>
                  </a:lnTo>
                  <a:lnTo>
                    <a:pt x="2640" y="882"/>
                  </a:lnTo>
                  <a:lnTo>
                    <a:pt x="2641" y="873"/>
                  </a:lnTo>
                  <a:lnTo>
                    <a:pt x="2640" y="863"/>
                  </a:lnTo>
                  <a:lnTo>
                    <a:pt x="2640" y="854"/>
                  </a:lnTo>
                  <a:lnTo>
                    <a:pt x="2638" y="845"/>
                  </a:lnTo>
                  <a:lnTo>
                    <a:pt x="2637" y="837"/>
                  </a:lnTo>
                  <a:lnTo>
                    <a:pt x="2635" y="829"/>
                  </a:lnTo>
                  <a:lnTo>
                    <a:pt x="2632" y="820"/>
                  </a:lnTo>
                  <a:lnTo>
                    <a:pt x="2629" y="813"/>
                  </a:lnTo>
                  <a:lnTo>
                    <a:pt x="2626" y="807"/>
                  </a:lnTo>
                  <a:lnTo>
                    <a:pt x="2622" y="800"/>
                  </a:lnTo>
                  <a:lnTo>
                    <a:pt x="2618" y="794"/>
                  </a:lnTo>
                  <a:lnTo>
                    <a:pt x="2614" y="789"/>
                  </a:lnTo>
                  <a:lnTo>
                    <a:pt x="2609" y="783"/>
                  </a:lnTo>
                  <a:lnTo>
                    <a:pt x="2604" y="778"/>
                  </a:lnTo>
                  <a:lnTo>
                    <a:pt x="2599" y="774"/>
                  </a:lnTo>
                  <a:lnTo>
                    <a:pt x="2593" y="770"/>
                  </a:lnTo>
                  <a:lnTo>
                    <a:pt x="2587" y="766"/>
                  </a:lnTo>
                  <a:lnTo>
                    <a:pt x="2581" y="762"/>
                  </a:lnTo>
                  <a:lnTo>
                    <a:pt x="2575" y="759"/>
                  </a:lnTo>
                  <a:lnTo>
                    <a:pt x="2568" y="755"/>
                  </a:lnTo>
                  <a:lnTo>
                    <a:pt x="2561" y="753"/>
                  </a:lnTo>
                  <a:lnTo>
                    <a:pt x="2547" y="747"/>
                  </a:lnTo>
                  <a:lnTo>
                    <a:pt x="2533" y="743"/>
                  </a:lnTo>
                  <a:lnTo>
                    <a:pt x="2517" y="740"/>
                  </a:lnTo>
                  <a:lnTo>
                    <a:pt x="2502" y="737"/>
                  </a:lnTo>
                  <a:lnTo>
                    <a:pt x="2470" y="733"/>
                  </a:lnTo>
                  <a:lnTo>
                    <a:pt x="2454" y="732"/>
                  </a:lnTo>
                  <a:lnTo>
                    <a:pt x="2438" y="731"/>
                  </a:lnTo>
                  <a:lnTo>
                    <a:pt x="2407" y="730"/>
                  </a:lnTo>
                  <a:lnTo>
                    <a:pt x="2378" y="729"/>
                  </a:lnTo>
                  <a:lnTo>
                    <a:pt x="2353" y="727"/>
                  </a:lnTo>
                  <a:lnTo>
                    <a:pt x="2341" y="726"/>
                  </a:lnTo>
                  <a:lnTo>
                    <a:pt x="2331" y="724"/>
                  </a:lnTo>
                  <a:lnTo>
                    <a:pt x="2322" y="722"/>
                  </a:lnTo>
                  <a:lnTo>
                    <a:pt x="2318" y="721"/>
                  </a:lnTo>
                  <a:lnTo>
                    <a:pt x="2314" y="719"/>
                  </a:lnTo>
                  <a:lnTo>
                    <a:pt x="2311" y="717"/>
                  </a:lnTo>
                  <a:lnTo>
                    <a:pt x="2308" y="715"/>
                  </a:lnTo>
                  <a:lnTo>
                    <a:pt x="2305" y="713"/>
                  </a:lnTo>
                  <a:lnTo>
                    <a:pt x="2303" y="711"/>
                  </a:lnTo>
                  <a:lnTo>
                    <a:pt x="2301" y="708"/>
                  </a:lnTo>
                  <a:lnTo>
                    <a:pt x="2300" y="706"/>
                  </a:lnTo>
                  <a:lnTo>
                    <a:pt x="2300" y="703"/>
                  </a:lnTo>
                  <a:lnTo>
                    <a:pt x="2299" y="699"/>
                  </a:lnTo>
                  <a:lnTo>
                    <a:pt x="2299" y="697"/>
                  </a:lnTo>
                  <a:lnTo>
                    <a:pt x="2300" y="694"/>
                  </a:lnTo>
                  <a:lnTo>
                    <a:pt x="2301" y="692"/>
                  </a:lnTo>
                  <a:lnTo>
                    <a:pt x="2302" y="689"/>
                  </a:lnTo>
                  <a:lnTo>
                    <a:pt x="2305" y="685"/>
                  </a:lnTo>
                  <a:lnTo>
                    <a:pt x="2308" y="681"/>
                  </a:lnTo>
                  <a:lnTo>
                    <a:pt x="2316" y="673"/>
                  </a:lnTo>
                  <a:lnTo>
                    <a:pt x="2320" y="669"/>
                  </a:lnTo>
                  <a:lnTo>
                    <a:pt x="2323" y="665"/>
                  </a:lnTo>
                  <a:lnTo>
                    <a:pt x="2331" y="667"/>
                  </a:lnTo>
                  <a:lnTo>
                    <a:pt x="2338" y="669"/>
                  </a:lnTo>
                  <a:lnTo>
                    <a:pt x="2352" y="671"/>
                  </a:lnTo>
                  <a:lnTo>
                    <a:pt x="2358" y="672"/>
                  </a:lnTo>
                  <a:lnTo>
                    <a:pt x="2365" y="672"/>
                  </a:lnTo>
                  <a:lnTo>
                    <a:pt x="2379" y="672"/>
                  </a:lnTo>
                  <a:lnTo>
                    <a:pt x="2392" y="672"/>
                  </a:lnTo>
                  <a:lnTo>
                    <a:pt x="2403" y="671"/>
                  </a:lnTo>
                  <a:lnTo>
                    <a:pt x="2415" y="670"/>
                  </a:lnTo>
                  <a:lnTo>
                    <a:pt x="2426" y="668"/>
                  </a:lnTo>
                  <a:lnTo>
                    <a:pt x="2437" y="666"/>
                  </a:lnTo>
                  <a:lnTo>
                    <a:pt x="2447" y="664"/>
                  </a:lnTo>
                  <a:lnTo>
                    <a:pt x="2457" y="660"/>
                  </a:lnTo>
                  <a:lnTo>
                    <a:pt x="2466" y="657"/>
                  </a:lnTo>
                  <a:lnTo>
                    <a:pt x="2475" y="653"/>
                  </a:lnTo>
                  <a:lnTo>
                    <a:pt x="2484" y="648"/>
                  </a:lnTo>
                  <a:lnTo>
                    <a:pt x="2492" y="643"/>
                  </a:lnTo>
                  <a:lnTo>
                    <a:pt x="2500" y="638"/>
                  </a:lnTo>
                  <a:lnTo>
                    <a:pt x="2508" y="632"/>
                  </a:lnTo>
                  <a:lnTo>
                    <a:pt x="2515" y="626"/>
                  </a:lnTo>
                  <a:lnTo>
                    <a:pt x="2521" y="619"/>
                  </a:lnTo>
                  <a:lnTo>
                    <a:pt x="2528" y="612"/>
                  </a:lnTo>
                  <a:lnTo>
                    <a:pt x="2534" y="604"/>
                  </a:lnTo>
                  <a:lnTo>
                    <a:pt x="2539" y="596"/>
                  </a:lnTo>
                  <a:lnTo>
                    <a:pt x="2544" y="588"/>
                  </a:lnTo>
                  <a:lnTo>
                    <a:pt x="2549" y="579"/>
                  </a:lnTo>
                  <a:lnTo>
                    <a:pt x="2553" y="570"/>
                  </a:lnTo>
                  <a:lnTo>
                    <a:pt x="2557" y="560"/>
                  </a:lnTo>
                  <a:lnTo>
                    <a:pt x="2561" y="550"/>
                  </a:lnTo>
                  <a:lnTo>
                    <a:pt x="2564" y="539"/>
                  </a:lnTo>
                  <a:lnTo>
                    <a:pt x="2567" y="528"/>
                  </a:lnTo>
                  <a:lnTo>
                    <a:pt x="2569" y="517"/>
                  </a:lnTo>
                  <a:lnTo>
                    <a:pt x="2571" y="505"/>
                  </a:lnTo>
                  <a:lnTo>
                    <a:pt x="2573" y="493"/>
                  </a:lnTo>
                  <a:lnTo>
                    <a:pt x="2574" y="481"/>
                  </a:lnTo>
                  <a:lnTo>
                    <a:pt x="2575" y="468"/>
                  </a:lnTo>
                  <a:lnTo>
                    <a:pt x="2576" y="455"/>
                  </a:lnTo>
                  <a:lnTo>
                    <a:pt x="2576" y="441"/>
                  </a:lnTo>
                  <a:lnTo>
                    <a:pt x="2575" y="428"/>
                  </a:lnTo>
                  <a:lnTo>
                    <a:pt x="2574" y="415"/>
                  </a:lnTo>
                  <a:lnTo>
                    <a:pt x="2573" y="403"/>
                  </a:lnTo>
                  <a:lnTo>
                    <a:pt x="2570" y="391"/>
                  </a:lnTo>
                  <a:lnTo>
                    <a:pt x="2568" y="378"/>
                  </a:lnTo>
                  <a:lnTo>
                    <a:pt x="2565" y="365"/>
                  </a:lnTo>
                  <a:lnTo>
                    <a:pt x="2558" y="337"/>
                  </a:lnTo>
                  <a:lnTo>
                    <a:pt x="2571" y="333"/>
                  </a:lnTo>
                  <a:lnTo>
                    <a:pt x="2583" y="329"/>
                  </a:lnTo>
                  <a:lnTo>
                    <a:pt x="2594" y="326"/>
                  </a:lnTo>
                  <a:lnTo>
                    <a:pt x="2600" y="325"/>
                  </a:lnTo>
                  <a:lnTo>
                    <a:pt x="2605" y="324"/>
                  </a:lnTo>
                  <a:lnTo>
                    <a:pt x="2609" y="325"/>
                  </a:lnTo>
                  <a:lnTo>
                    <a:pt x="2615" y="326"/>
                  </a:lnTo>
                  <a:lnTo>
                    <a:pt x="2626" y="328"/>
                  </a:lnTo>
                  <a:lnTo>
                    <a:pt x="2647" y="333"/>
                  </a:lnTo>
                  <a:lnTo>
                    <a:pt x="2647" y="214"/>
                  </a:lnTo>
                  <a:close/>
                  <a:moveTo>
                    <a:pt x="2446" y="438"/>
                  </a:moveTo>
                  <a:lnTo>
                    <a:pt x="2446" y="456"/>
                  </a:lnTo>
                  <a:lnTo>
                    <a:pt x="2445" y="473"/>
                  </a:lnTo>
                  <a:lnTo>
                    <a:pt x="2444" y="487"/>
                  </a:lnTo>
                  <a:lnTo>
                    <a:pt x="2442" y="501"/>
                  </a:lnTo>
                  <a:lnTo>
                    <a:pt x="2440" y="512"/>
                  </a:lnTo>
                  <a:lnTo>
                    <a:pt x="2438" y="517"/>
                  </a:lnTo>
                  <a:lnTo>
                    <a:pt x="2437" y="522"/>
                  </a:lnTo>
                  <a:lnTo>
                    <a:pt x="2433" y="531"/>
                  </a:lnTo>
                  <a:lnTo>
                    <a:pt x="2429" y="538"/>
                  </a:lnTo>
                  <a:lnTo>
                    <a:pt x="2424" y="545"/>
                  </a:lnTo>
                  <a:lnTo>
                    <a:pt x="2419" y="550"/>
                  </a:lnTo>
                  <a:lnTo>
                    <a:pt x="2416" y="552"/>
                  </a:lnTo>
                  <a:lnTo>
                    <a:pt x="2412" y="554"/>
                  </a:lnTo>
                  <a:lnTo>
                    <a:pt x="2405" y="557"/>
                  </a:lnTo>
                  <a:lnTo>
                    <a:pt x="2401" y="558"/>
                  </a:lnTo>
                  <a:lnTo>
                    <a:pt x="2397" y="559"/>
                  </a:lnTo>
                  <a:lnTo>
                    <a:pt x="2393" y="560"/>
                  </a:lnTo>
                  <a:lnTo>
                    <a:pt x="2388" y="561"/>
                  </a:lnTo>
                  <a:lnTo>
                    <a:pt x="2379" y="562"/>
                  </a:lnTo>
                  <a:lnTo>
                    <a:pt x="2368" y="562"/>
                  </a:lnTo>
                  <a:lnTo>
                    <a:pt x="2361" y="562"/>
                  </a:lnTo>
                  <a:lnTo>
                    <a:pt x="2354" y="560"/>
                  </a:lnTo>
                  <a:lnTo>
                    <a:pt x="2347" y="558"/>
                  </a:lnTo>
                  <a:lnTo>
                    <a:pt x="2344" y="557"/>
                  </a:lnTo>
                  <a:lnTo>
                    <a:pt x="2341" y="555"/>
                  </a:lnTo>
                  <a:lnTo>
                    <a:pt x="2335" y="551"/>
                  </a:lnTo>
                  <a:lnTo>
                    <a:pt x="2330" y="547"/>
                  </a:lnTo>
                  <a:lnTo>
                    <a:pt x="2325" y="541"/>
                  </a:lnTo>
                  <a:lnTo>
                    <a:pt x="2321" y="535"/>
                  </a:lnTo>
                  <a:lnTo>
                    <a:pt x="2317" y="527"/>
                  </a:lnTo>
                  <a:lnTo>
                    <a:pt x="2313" y="519"/>
                  </a:lnTo>
                  <a:lnTo>
                    <a:pt x="2310" y="510"/>
                  </a:lnTo>
                  <a:lnTo>
                    <a:pt x="2308" y="500"/>
                  </a:lnTo>
                  <a:lnTo>
                    <a:pt x="2306" y="489"/>
                  </a:lnTo>
                  <a:lnTo>
                    <a:pt x="2305" y="478"/>
                  </a:lnTo>
                  <a:lnTo>
                    <a:pt x="2304" y="465"/>
                  </a:lnTo>
                  <a:lnTo>
                    <a:pt x="2304" y="452"/>
                  </a:lnTo>
                  <a:lnTo>
                    <a:pt x="2304" y="435"/>
                  </a:lnTo>
                  <a:lnTo>
                    <a:pt x="2305" y="420"/>
                  </a:lnTo>
                  <a:lnTo>
                    <a:pt x="2306" y="406"/>
                  </a:lnTo>
                  <a:lnTo>
                    <a:pt x="2307" y="393"/>
                  </a:lnTo>
                  <a:lnTo>
                    <a:pt x="2310" y="382"/>
                  </a:lnTo>
                  <a:lnTo>
                    <a:pt x="2312" y="371"/>
                  </a:lnTo>
                  <a:lnTo>
                    <a:pt x="2316" y="362"/>
                  </a:lnTo>
                  <a:lnTo>
                    <a:pt x="2320" y="354"/>
                  </a:lnTo>
                  <a:lnTo>
                    <a:pt x="2324" y="347"/>
                  </a:lnTo>
                  <a:lnTo>
                    <a:pt x="2327" y="344"/>
                  </a:lnTo>
                  <a:lnTo>
                    <a:pt x="2330" y="341"/>
                  </a:lnTo>
                  <a:lnTo>
                    <a:pt x="2335" y="336"/>
                  </a:lnTo>
                  <a:lnTo>
                    <a:pt x="2342" y="331"/>
                  </a:lnTo>
                  <a:lnTo>
                    <a:pt x="2345" y="330"/>
                  </a:lnTo>
                  <a:lnTo>
                    <a:pt x="2349" y="328"/>
                  </a:lnTo>
                  <a:lnTo>
                    <a:pt x="2353" y="327"/>
                  </a:lnTo>
                  <a:lnTo>
                    <a:pt x="2357" y="326"/>
                  </a:lnTo>
                  <a:lnTo>
                    <a:pt x="2366" y="325"/>
                  </a:lnTo>
                  <a:lnTo>
                    <a:pt x="2375" y="324"/>
                  </a:lnTo>
                  <a:lnTo>
                    <a:pt x="2383" y="325"/>
                  </a:lnTo>
                  <a:lnTo>
                    <a:pt x="2392" y="326"/>
                  </a:lnTo>
                  <a:lnTo>
                    <a:pt x="2399" y="328"/>
                  </a:lnTo>
                  <a:lnTo>
                    <a:pt x="2406" y="332"/>
                  </a:lnTo>
                  <a:lnTo>
                    <a:pt x="2412" y="336"/>
                  </a:lnTo>
                  <a:lnTo>
                    <a:pt x="2415" y="338"/>
                  </a:lnTo>
                  <a:lnTo>
                    <a:pt x="2418" y="340"/>
                  </a:lnTo>
                  <a:lnTo>
                    <a:pt x="2424" y="346"/>
                  </a:lnTo>
                  <a:lnTo>
                    <a:pt x="2426" y="349"/>
                  </a:lnTo>
                  <a:lnTo>
                    <a:pt x="2428" y="353"/>
                  </a:lnTo>
                  <a:lnTo>
                    <a:pt x="2432" y="360"/>
                  </a:lnTo>
                  <a:lnTo>
                    <a:pt x="2436" y="369"/>
                  </a:lnTo>
                  <a:lnTo>
                    <a:pt x="2438" y="373"/>
                  </a:lnTo>
                  <a:lnTo>
                    <a:pt x="2439" y="378"/>
                  </a:lnTo>
                  <a:lnTo>
                    <a:pt x="2442" y="388"/>
                  </a:lnTo>
                  <a:lnTo>
                    <a:pt x="2444" y="399"/>
                  </a:lnTo>
                  <a:lnTo>
                    <a:pt x="2445" y="411"/>
                  </a:lnTo>
                  <a:lnTo>
                    <a:pt x="2446" y="424"/>
                  </a:lnTo>
                  <a:lnTo>
                    <a:pt x="2446" y="438"/>
                  </a:lnTo>
                  <a:close/>
                  <a:moveTo>
                    <a:pt x="2102" y="0"/>
                  </a:moveTo>
                  <a:lnTo>
                    <a:pt x="1966" y="0"/>
                  </a:lnTo>
                  <a:lnTo>
                    <a:pt x="1966" y="124"/>
                  </a:lnTo>
                  <a:lnTo>
                    <a:pt x="2102" y="124"/>
                  </a:lnTo>
                  <a:lnTo>
                    <a:pt x="2102" y="0"/>
                  </a:lnTo>
                  <a:close/>
                  <a:moveTo>
                    <a:pt x="1966" y="813"/>
                  </a:moveTo>
                  <a:lnTo>
                    <a:pt x="2102" y="813"/>
                  </a:lnTo>
                  <a:lnTo>
                    <a:pt x="2102" y="225"/>
                  </a:lnTo>
                  <a:lnTo>
                    <a:pt x="1966" y="225"/>
                  </a:lnTo>
                  <a:lnTo>
                    <a:pt x="1966" y="813"/>
                  </a:lnTo>
                  <a:close/>
                  <a:moveTo>
                    <a:pt x="1873" y="813"/>
                  </a:moveTo>
                  <a:lnTo>
                    <a:pt x="1873" y="33"/>
                  </a:lnTo>
                  <a:lnTo>
                    <a:pt x="1737" y="33"/>
                  </a:lnTo>
                  <a:lnTo>
                    <a:pt x="1737" y="279"/>
                  </a:lnTo>
                  <a:lnTo>
                    <a:pt x="1714" y="263"/>
                  </a:lnTo>
                  <a:lnTo>
                    <a:pt x="1693" y="249"/>
                  </a:lnTo>
                  <a:lnTo>
                    <a:pt x="1684" y="243"/>
                  </a:lnTo>
                  <a:lnTo>
                    <a:pt x="1675" y="238"/>
                  </a:lnTo>
                  <a:lnTo>
                    <a:pt x="1658" y="229"/>
                  </a:lnTo>
                  <a:lnTo>
                    <a:pt x="1650" y="225"/>
                  </a:lnTo>
                  <a:lnTo>
                    <a:pt x="1643" y="222"/>
                  </a:lnTo>
                  <a:lnTo>
                    <a:pt x="1628" y="218"/>
                  </a:lnTo>
                  <a:lnTo>
                    <a:pt x="1621" y="216"/>
                  </a:lnTo>
                  <a:lnTo>
                    <a:pt x="1614" y="215"/>
                  </a:lnTo>
                  <a:lnTo>
                    <a:pt x="1601" y="214"/>
                  </a:lnTo>
                  <a:lnTo>
                    <a:pt x="1591" y="215"/>
                  </a:lnTo>
                  <a:lnTo>
                    <a:pt x="1581" y="215"/>
                  </a:lnTo>
                  <a:lnTo>
                    <a:pt x="1572" y="216"/>
                  </a:lnTo>
                  <a:lnTo>
                    <a:pt x="1564" y="218"/>
                  </a:lnTo>
                  <a:lnTo>
                    <a:pt x="1555" y="220"/>
                  </a:lnTo>
                  <a:lnTo>
                    <a:pt x="1548" y="223"/>
                  </a:lnTo>
                  <a:lnTo>
                    <a:pt x="1540" y="226"/>
                  </a:lnTo>
                  <a:lnTo>
                    <a:pt x="1533" y="230"/>
                  </a:lnTo>
                  <a:lnTo>
                    <a:pt x="1526" y="234"/>
                  </a:lnTo>
                  <a:lnTo>
                    <a:pt x="1519" y="238"/>
                  </a:lnTo>
                  <a:lnTo>
                    <a:pt x="1513" y="243"/>
                  </a:lnTo>
                  <a:lnTo>
                    <a:pt x="1507" y="248"/>
                  </a:lnTo>
                  <a:lnTo>
                    <a:pt x="1501" y="254"/>
                  </a:lnTo>
                  <a:lnTo>
                    <a:pt x="1496" y="260"/>
                  </a:lnTo>
                  <a:lnTo>
                    <a:pt x="1491" y="267"/>
                  </a:lnTo>
                  <a:lnTo>
                    <a:pt x="1486" y="274"/>
                  </a:lnTo>
                  <a:lnTo>
                    <a:pt x="1478" y="290"/>
                  </a:lnTo>
                  <a:lnTo>
                    <a:pt x="1474" y="298"/>
                  </a:lnTo>
                  <a:lnTo>
                    <a:pt x="1471" y="307"/>
                  </a:lnTo>
                  <a:lnTo>
                    <a:pt x="1468" y="317"/>
                  </a:lnTo>
                  <a:lnTo>
                    <a:pt x="1465" y="327"/>
                  </a:lnTo>
                  <a:lnTo>
                    <a:pt x="1462" y="337"/>
                  </a:lnTo>
                  <a:lnTo>
                    <a:pt x="1460" y="347"/>
                  </a:lnTo>
                  <a:lnTo>
                    <a:pt x="1458" y="358"/>
                  </a:lnTo>
                  <a:lnTo>
                    <a:pt x="1456" y="370"/>
                  </a:lnTo>
                  <a:lnTo>
                    <a:pt x="1455" y="382"/>
                  </a:lnTo>
                  <a:lnTo>
                    <a:pt x="1454" y="394"/>
                  </a:lnTo>
                  <a:lnTo>
                    <a:pt x="1453" y="407"/>
                  </a:lnTo>
                  <a:lnTo>
                    <a:pt x="1452" y="420"/>
                  </a:lnTo>
                  <a:lnTo>
                    <a:pt x="1452" y="448"/>
                  </a:lnTo>
                  <a:lnTo>
                    <a:pt x="1452" y="590"/>
                  </a:lnTo>
                  <a:lnTo>
                    <a:pt x="1452" y="618"/>
                  </a:lnTo>
                  <a:lnTo>
                    <a:pt x="1453" y="631"/>
                  </a:lnTo>
                  <a:lnTo>
                    <a:pt x="1454" y="644"/>
                  </a:lnTo>
                  <a:lnTo>
                    <a:pt x="1456" y="668"/>
                  </a:lnTo>
                  <a:lnTo>
                    <a:pt x="1458" y="679"/>
                  </a:lnTo>
                  <a:lnTo>
                    <a:pt x="1460" y="690"/>
                  </a:lnTo>
                  <a:lnTo>
                    <a:pt x="1465" y="711"/>
                  </a:lnTo>
                  <a:lnTo>
                    <a:pt x="1468" y="721"/>
                  </a:lnTo>
                  <a:lnTo>
                    <a:pt x="1471" y="730"/>
                  </a:lnTo>
                  <a:lnTo>
                    <a:pt x="1474" y="739"/>
                  </a:lnTo>
                  <a:lnTo>
                    <a:pt x="1478" y="748"/>
                  </a:lnTo>
                  <a:lnTo>
                    <a:pt x="1482" y="756"/>
                  </a:lnTo>
                  <a:lnTo>
                    <a:pt x="1486" y="764"/>
                  </a:lnTo>
                  <a:lnTo>
                    <a:pt x="1491" y="771"/>
                  </a:lnTo>
                  <a:lnTo>
                    <a:pt x="1496" y="777"/>
                  </a:lnTo>
                  <a:lnTo>
                    <a:pt x="1501" y="784"/>
                  </a:lnTo>
                  <a:lnTo>
                    <a:pt x="1507" y="790"/>
                  </a:lnTo>
                  <a:lnTo>
                    <a:pt x="1513" y="795"/>
                  </a:lnTo>
                  <a:lnTo>
                    <a:pt x="1519" y="800"/>
                  </a:lnTo>
                  <a:lnTo>
                    <a:pt x="1526" y="804"/>
                  </a:lnTo>
                  <a:lnTo>
                    <a:pt x="1533" y="808"/>
                  </a:lnTo>
                  <a:lnTo>
                    <a:pt x="1540" y="812"/>
                  </a:lnTo>
                  <a:lnTo>
                    <a:pt x="1548" y="815"/>
                  </a:lnTo>
                  <a:lnTo>
                    <a:pt x="1555" y="818"/>
                  </a:lnTo>
                  <a:lnTo>
                    <a:pt x="1564" y="820"/>
                  </a:lnTo>
                  <a:lnTo>
                    <a:pt x="1572" y="822"/>
                  </a:lnTo>
                  <a:lnTo>
                    <a:pt x="1581" y="824"/>
                  </a:lnTo>
                  <a:lnTo>
                    <a:pt x="1591" y="824"/>
                  </a:lnTo>
                  <a:lnTo>
                    <a:pt x="1601" y="824"/>
                  </a:lnTo>
                  <a:lnTo>
                    <a:pt x="1612" y="824"/>
                  </a:lnTo>
                  <a:lnTo>
                    <a:pt x="1623" y="822"/>
                  </a:lnTo>
                  <a:lnTo>
                    <a:pt x="1634" y="819"/>
                  </a:lnTo>
                  <a:lnTo>
                    <a:pt x="1645" y="816"/>
                  </a:lnTo>
                  <a:lnTo>
                    <a:pt x="1656" y="812"/>
                  </a:lnTo>
                  <a:lnTo>
                    <a:pt x="1667" y="807"/>
                  </a:lnTo>
                  <a:lnTo>
                    <a:pt x="1677" y="802"/>
                  </a:lnTo>
                  <a:lnTo>
                    <a:pt x="1687" y="796"/>
                  </a:lnTo>
                  <a:lnTo>
                    <a:pt x="1696" y="790"/>
                  </a:lnTo>
                  <a:lnTo>
                    <a:pt x="1705" y="783"/>
                  </a:lnTo>
                  <a:lnTo>
                    <a:pt x="1713" y="777"/>
                  </a:lnTo>
                  <a:lnTo>
                    <a:pt x="1721" y="770"/>
                  </a:lnTo>
                  <a:lnTo>
                    <a:pt x="1728" y="763"/>
                  </a:lnTo>
                  <a:lnTo>
                    <a:pt x="1735" y="755"/>
                  </a:lnTo>
                  <a:lnTo>
                    <a:pt x="1740" y="748"/>
                  </a:lnTo>
                  <a:lnTo>
                    <a:pt x="1745" y="741"/>
                  </a:lnTo>
                  <a:lnTo>
                    <a:pt x="1747" y="741"/>
                  </a:lnTo>
                  <a:lnTo>
                    <a:pt x="1747" y="813"/>
                  </a:lnTo>
                  <a:lnTo>
                    <a:pt x="1873" y="813"/>
                  </a:lnTo>
                  <a:close/>
                  <a:moveTo>
                    <a:pt x="1737" y="680"/>
                  </a:moveTo>
                  <a:lnTo>
                    <a:pt x="1727" y="690"/>
                  </a:lnTo>
                  <a:lnTo>
                    <a:pt x="1722" y="695"/>
                  </a:lnTo>
                  <a:lnTo>
                    <a:pt x="1717" y="699"/>
                  </a:lnTo>
                  <a:lnTo>
                    <a:pt x="1712" y="703"/>
                  </a:lnTo>
                  <a:lnTo>
                    <a:pt x="1707" y="706"/>
                  </a:lnTo>
                  <a:lnTo>
                    <a:pt x="1702" y="709"/>
                  </a:lnTo>
                  <a:lnTo>
                    <a:pt x="1697" y="712"/>
                  </a:lnTo>
                  <a:lnTo>
                    <a:pt x="1687" y="716"/>
                  </a:lnTo>
                  <a:lnTo>
                    <a:pt x="1676" y="719"/>
                  </a:lnTo>
                  <a:lnTo>
                    <a:pt x="1671" y="721"/>
                  </a:lnTo>
                  <a:lnTo>
                    <a:pt x="1666" y="721"/>
                  </a:lnTo>
                  <a:lnTo>
                    <a:pt x="1660" y="722"/>
                  </a:lnTo>
                  <a:lnTo>
                    <a:pt x="1655" y="722"/>
                  </a:lnTo>
                  <a:lnTo>
                    <a:pt x="1648" y="722"/>
                  </a:lnTo>
                  <a:lnTo>
                    <a:pt x="1641" y="721"/>
                  </a:lnTo>
                  <a:lnTo>
                    <a:pt x="1635" y="719"/>
                  </a:lnTo>
                  <a:lnTo>
                    <a:pt x="1629" y="716"/>
                  </a:lnTo>
                  <a:lnTo>
                    <a:pt x="1623" y="713"/>
                  </a:lnTo>
                  <a:lnTo>
                    <a:pt x="1620" y="711"/>
                  </a:lnTo>
                  <a:lnTo>
                    <a:pt x="1617" y="708"/>
                  </a:lnTo>
                  <a:lnTo>
                    <a:pt x="1612" y="703"/>
                  </a:lnTo>
                  <a:lnTo>
                    <a:pt x="1607" y="695"/>
                  </a:lnTo>
                  <a:lnTo>
                    <a:pt x="1605" y="691"/>
                  </a:lnTo>
                  <a:lnTo>
                    <a:pt x="1603" y="687"/>
                  </a:lnTo>
                  <a:lnTo>
                    <a:pt x="1601" y="682"/>
                  </a:lnTo>
                  <a:lnTo>
                    <a:pt x="1599" y="677"/>
                  </a:lnTo>
                  <a:lnTo>
                    <a:pt x="1596" y="666"/>
                  </a:lnTo>
                  <a:lnTo>
                    <a:pt x="1593" y="653"/>
                  </a:lnTo>
                  <a:lnTo>
                    <a:pt x="1591" y="638"/>
                  </a:lnTo>
                  <a:lnTo>
                    <a:pt x="1589" y="621"/>
                  </a:lnTo>
                  <a:lnTo>
                    <a:pt x="1588" y="602"/>
                  </a:lnTo>
                  <a:lnTo>
                    <a:pt x="1588" y="582"/>
                  </a:lnTo>
                  <a:lnTo>
                    <a:pt x="1588" y="456"/>
                  </a:lnTo>
                  <a:lnTo>
                    <a:pt x="1588" y="435"/>
                  </a:lnTo>
                  <a:lnTo>
                    <a:pt x="1589" y="417"/>
                  </a:lnTo>
                  <a:lnTo>
                    <a:pt x="1591" y="400"/>
                  </a:lnTo>
                  <a:lnTo>
                    <a:pt x="1593" y="385"/>
                  </a:lnTo>
                  <a:lnTo>
                    <a:pt x="1596" y="372"/>
                  </a:lnTo>
                  <a:lnTo>
                    <a:pt x="1599" y="361"/>
                  </a:lnTo>
                  <a:lnTo>
                    <a:pt x="1603" y="351"/>
                  </a:lnTo>
                  <a:lnTo>
                    <a:pt x="1607" y="342"/>
                  </a:lnTo>
                  <a:lnTo>
                    <a:pt x="1610" y="339"/>
                  </a:lnTo>
                  <a:lnTo>
                    <a:pt x="1612" y="335"/>
                  </a:lnTo>
                  <a:lnTo>
                    <a:pt x="1617" y="330"/>
                  </a:lnTo>
                  <a:lnTo>
                    <a:pt x="1623" y="325"/>
                  </a:lnTo>
                  <a:lnTo>
                    <a:pt x="1629" y="321"/>
                  </a:lnTo>
                  <a:lnTo>
                    <a:pt x="1635" y="319"/>
                  </a:lnTo>
                  <a:lnTo>
                    <a:pt x="1641" y="317"/>
                  </a:lnTo>
                  <a:lnTo>
                    <a:pt x="1648" y="316"/>
                  </a:lnTo>
                  <a:lnTo>
                    <a:pt x="1655" y="316"/>
                  </a:lnTo>
                  <a:lnTo>
                    <a:pt x="1666" y="316"/>
                  </a:lnTo>
                  <a:lnTo>
                    <a:pt x="1676" y="318"/>
                  </a:lnTo>
                  <a:lnTo>
                    <a:pt x="1682" y="320"/>
                  </a:lnTo>
                  <a:lnTo>
                    <a:pt x="1687" y="322"/>
                  </a:lnTo>
                  <a:lnTo>
                    <a:pt x="1692" y="324"/>
                  </a:lnTo>
                  <a:lnTo>
                    <a:pt x="1697" y="326"/>
                  </a:lnTo>
                  <a:lnTo>
                    <a:pt x="1707" y="332"/>
                  </a:lnTo>
                  <a:lnTo>
                    <a:pt x="1717" y="339"/>
                  </a:lnTo>
                  <a:lnTo>
                    <a:pt x="1727" y="348"/>
                  </a:lnTo>
                  <a:lnTo>
                    <a:pt x="1732" y="353"/>
                  </a:lnTo>
                  <a:lnTo>
                    <a:pt x="1737" y="358"/>
                  </a:lnTo>
                  <a:lnTo>
                    <a:pt x="1737" y="680"/>
                  </a:lnTo>
                  <a:close/>
                  <a:moveTo>
                    <a:pt x="1047" y="813"/>
                  </a:moveTo>
                  <a:lnTo>
                    <a:pt x="1047" y="411"/>
                  </a:lnTo>
                  <a:lnTo>
                    <a:pt x="1047" y="405"/>
                  </a:lnTo>
                  <a:lnTo>
                    <a:pt x="1048" y="399"/>
                  </a:lnTo>
                  <a:lnTo>
                    <a:pt x="1049" y="393"/>
                  </a:lnTo>
                  <a:lnTo>
                    <a:pt x="1051" y="388"/>
                  </a:lnTo>
                  <a:lnTo>
                    <a:pt x="1053" y="382"/>
                  </a:lnTo>
                  <a:lnTo>
                    <a:pt x="1056" y="377"/>
                  </a:lnTo>
                  <a:lnTo>
                    <a:pt x="1059" y="372"/>
                  </a:lnTo>
                  <a:lnTo>
                    <a:pt x="1063" y="367"/>
                  </a:lnTo>
                  <a:lnTo>
                    <a:pt x="1068" y="362"/>
                  </a:lnTo>
                  <a:lnTo>
                    <a:pt x="1073" y="358"/>
                  </a:lnTo>
                  <a:lnTo>
                    <a:pt x="1078" y="355"/>
                  </a:lnTo>
                  <a:lnTo>
                    <a:pt x="1084" y="352"/>
                  </a:lnTo>
                  <a:lnTo>
                    <a:pt x="1091" y="349"/>
                  </a:lnTo>
                  <a:lnTo>
                    <a:pt x="1098" y="348"/>
                  </a:lnTo>
                  <a:lnTo>
                    <a:pt x="1105" y="346"/>
                  </a:lnTo>
                  <a:lnTo>
                    <a:pt x="1114" y="346"/>
                  </a:lnTo>
                  <a:lnTo>
                    <a:pt x="1123" y="346"/>
                  </a:lnTo>
                  <a:lnTo>
                    <a:pt x="1132" y="348"/>
                  </a:lnTo>
                  <a:lnTo>
                    <a:pt x="1150" y="351"/>
                  </a:lnTo>
                  <a:lnTo>
                    <a:pt x="1168" y="356"/>
                  </a:lnTo>
                  <a:lnTo>
                    <a:pt x="1186" y="361"/>
                  </a:lnTo>
                  <a:lnTo>
                    <a:pt x="1186" y="214"/>
                  </a:lnTo>
                  <a:lnTo>
                    <a:pt x="1173" y="215"/>
                  </a:lnTo>
                  <a:lnTo>
                    <a:pt x="1162" y="216"/>
                  </a:lnTo>
                  <a:lnTo>
                    <a:pt x="1150" y="218"/>
                  </a:lnTo>
                  <a:lnTo>
                    <a:pt x="1140" y="220"/>
                  </a:lnTo>
                  <a:lnTo>
                    <a:pt x="1129" y="223"/>
                  </a:lnTo>
                  <a:lnTo>
                    <a:pt x="1120" y="227"/>
                  </a:lnTo>
                  <a:lnTo>
                    <a:pt x="1111" y="232"/>
                  </a:lnTo>
                  <a:lnTo>
                    <a:pt x="1106" y="234"/>
                  </a:lnTo>
                  <a:lnTo>
                    <a:pt x="1102" y="237"/>
                  </a:lnTo>
                  <a:lnTo>
                    <a:pt x="1094" y="243"/>
                  </a:lnTo>
                  <a:lnTo>
                    <a:pt x="1086" y="249"/>
                  </a:lnTo>
                  <a:lnTo>
                    <a:pt x="1078" y="257"/>
                  </a:lnTo>
                  <a:lnTo>
                    <a:pt x="1071" y="264"/>
                  </a:lnTo>
                  <a:lnTo>
                    <a:pt x="1064" y="273"/>
                  </a:lnTo>
                  <a:lnTo>
                    <a:pt x="1058" y="282"/>
                  </a:lnTo>
                  <a:lnTo>
                    <a:pt x="1051" y="292"/>
                  </a:lnTo>
                  <a:lnTo>
                    <a:pt x="1045" y="303"/>
                  </a:lnTo>
                  <a:lnTo>
                    <a:pt x="1043" y="303"/>
                  </a:lnTo>
                  <a:lnTo>
                    <a:pt x="1043" y="225"/>
                  </a:lnTo>
                  <a:lnTo>
                    <a:pt x="910" y="225"/>
                  </a:lnTo>
                  <a:lnTo>
                    <a:pt x="910" y="813"/>
                  </a:lnTo>
                  <a:lnTo>
                    <a:pt x="1047" y="813"/>
                  </a:lnTo>
                  <a:close/>
                  <a:moveTo>
                    <a:pt x="549" y="402"/>
                  </a:moveTo>
                  <a:lnTo>
                    <a:pt x="549" y="394"/>
                  </a:lnTo>
                  <a:lnTo>
                    <a:pt x="550" y="386"/>
                  </a:lnTo>
                  <a:lnTo>
                    <a:pt x="552" y="379"/>
                  </a:lnTo>
                  <a:lnTo>
                    <a:pt x="555" y="372"/>
                  </a:lnTo>
                  <a:lnTo>
                    <a:pt x="558" y="366"/>
                  </a:lnTo>
                  <a:lnTo>
                    <a:pt x="562" y="360"/>
                  </a:lnTo>
                  <a:lnTo>
                    <a:pt x="566" y="355"/>
                  </a:lnTo>
                  <a:lnTo>
                    <a:pt x="568" y="353"/>
                  </a:lnTo>
                  <a:lnTo>
                    <a:pt x="571" y="351"/>
                  </a:lnTo>
                  <a:lnTo>
                    <a:pt x="576" y="347"/>
                  </a:lnTo>
                  <a:lnTo>
                    <a:pt x="582" y="343"/>
                  </a:lnTo>
                  <a:lnTo>
                    <a:pt x="589" y="340"/>
                  </a:lnTo>
                  <a:lnTo>
                    <a:pt x="596" y="338"/>
                  </a:lnTo>
                  <a:lnTo>
                    <a:pt x="604" y="336"/>
                  </a:lnTo>
                  <a:lnTo>
                    <a:pt x="612" y="334"/>
                  </a:lnTo>
                  <a:lnTo>
                    <a:pt x="620" y="333"/>
                  </a:lnTo>
                  <a:lnTo>
                    <a:pt x="629" y="333"/>
                  </a:lnTo>
                  <a:lnTo>
                    <a:pt x="637" y="333"/>
                  </a:lnTo>
                  <a:lnTo>
                    <a:pt x="646" y="334"/>
                  </a:lnTo>
                  <a:lnTo>
                    <a:pt x="654" y="336"/>
                  </a:lnTo>
                  <a:lnTo>
                    <a:pt x="661" y="338"/>
                  </a:lnTo>
                  <a:lnTo>
                    <a:pt x="668" y="340"/>
                  </a:lnTo>
                  <a:lnTo>
                    <a:pt x="675" y="343"/>
                  </a:lnTo>
                  <a:lnTo>
                    <a:pt x="681" y="347"/>
                  </a:lnTo>
                  <a:lnTo>
                    <a:pt x="686" y="351"/>
                  </a:lnTo>
                  <a:lnTo>
                    <a:pt x="691" y="355"/>
                  </a:lnTo>
                  <a:lnTo>
                    <a:pt x="696" y="360"/>
                  </a:lnTo>
                  <a:lnTo>
                    <a:pt x="700" y="366"/>
                  </a:lnTo>
                  <a:lnTo>
                    <a:pt x="703" y="372"/>
                  </a:lnTo>
                  <a:lnTo>
                    <a:pt x="705" y="379"/>
                  </a:lnTo>
                  <a:lnTo>
                    <a:pt x="707" y="386"/>
                  </a:lnTo>
                  <a:lnTo>
                    <a:pt x="708" y="394"/>
                  </a:lnTo>
                  <a:lnTo>
                    <a:pt x="709" y="402"/>
                  </a:lnTo>
                  <a:lnTo>
                    <a:pt x="709" y="636"/>
                  </a:lnTo>
                  <a:lnTo>
                    <a:pt x="708" y="644"/>
                  </a:lnTo>
                  <a:lnTo>
                    <a:pt x="707" y="652"/>
                  </a:lnTo>
                  <a:lnTo>
                    <a:pt x="705" y="659"/>
                  </a:lnTo>
                  <a:lnTo>
                    <a:pt x="703" y="665"/>
                  </a:lnTo>
                  <a:lnTo>
                    <a:pt x="700" y="672"/>
                  </a:lnTo>
                  <a:lnTo>
                    <a:pt x="696" y="677"/>
                  </a:lnTo>
                  <a:lnTo>
                    <a:pt x="691" y="683"/>
                  </a:lnTo>
                  <a:lnTo>
                    <a:pt x="689" y="685"/>
                  </a:lnTo>
                  <a:lnTo>
                    <a:pt x="686" y="687"/>
                  </a:lnTo>
                  <a:lnTo>
                    <a:pt x="681" y="691"/>
                  </a:lnTo>
                  <a:lnTo>
                    <a:pt x="675" y="695"/>
                  </a:lnTo>
                  <a:lnTo>
                    <a:pt x="668" y="698"/>
                  </a:lnTo>
                  <a:lnTo>
                    <a:pt x="661" y="700"/>
                  </a:lnTo>
                  <a:lnTo>
                    <a:pt x="654" y="702"/>
                  </a:lnTo>
                  <a:lnTo>
                    <a:pt x="646" y="704"/>
                  </a:lnTo>
                  <a:lnTo>
                    <a:pt x="637" y="704"/>
                  </a:lnTo>
                  <a:lnTo>
                    <a:pt x="629" y="705"/>
                  </a:lnTo>
                  <a:lnTo>
                    <a:pt x="620" y="704"/>
                  </a:lnTo>
                  <a:lnTo>
                    <a:pt x="612" y="704"/>
                  </a:lnTo>
                  <a:lnTo>
                    <a:pt x="604" y="702"/>
                  </a:lnTo>
                  <a:lnTo>
                    <a:pt x="596" y="700"/>
                  </a:lnTo>
                  <a:lnTo>
                    <a:pt x="589" y="698"/>
                  </a:lnTo>
                  <a:lnTo>
                    <a:pt x="582" y="695"/>
                  </a:lnTo>
                  <a:lnTo>
                    <a:pt x="576" y="691"/>
                  </a:lnTo>
                  <a:lnTo>
                    <a:pt x="571" y="687"/>
                  </a:lnTo>
                  <a:lnTo>
                    <a:pt x="566" y="683"/>
                  </a:lnTo>
                  <a:lnTo>
                    <a:pt x="562" y="677"/>
                  </a:lnTo>
                  <a:lnTo>
                    <a:pt x="558" y="672"/>
                  </a:lnTo>
                  <a:lnTo>
                    <a:pt x="555" y="665"/>
                  </a:lnTo>
                  <a:lnTo>
                    <a:pt x="552" y="659"/>
                  </a:lnTo>
                  <a:lnTo>
                    <a:pt x="550" y="652"/>
                  </a:lnTo>
                  <a:lnTo>
                    <a:pt x="549" y="644"/>
                  </a:lnTo>
                  <a:lnTo>
                    <a:pt x="549" y="636"/>
                  </a:lnTo>
                  <a:lnTo>
                    <a:pt x="549" y="402"/>
                  </a:lnTo>
                  <a:close/>
                  <a:moveTo>
                    <a:pt x="413" y="601"/>
                  </a:moveTo>
                  <a:lnTo>
                    <a:pt x="413" y="615"/>
                  </a:lnTo>
                  <a:lnTo>
                    <a:pt x="414" y="629"/>
                  </a:lnTo>
                  <a:lnTo>
                    <a:pt x="415" y="642"/>
                  </a:lnTo>
                  <a:lnTo>
                    <a:pt x="416" y="655"/>
                  </a:lnTo>
                  <a:lnTo>
                    <a:pt x="418" y="667"/>
                  </a:lnTo>
                  <a:lnTo>
                    <a:pt x="421" y="679"/>
                  </a:lnTo>
                  <a:lnTo>
                    <a:pt x="424" y="691"/>
                  </a:lnTo>
                  <a:lnTo>
                    <a:pt x="427" y="701"/>
                  </a:lnTo>
                  <a:lnTo>
                    <a:pt x="431" y="712"/>
                  </a:lnTo>
                  <a:lnTo>
                    <a:pt x="435" y="721"/>
                  </a:lnTo>
                  <a:lnTo>
                    <a:pt x="440" y="731"/>
                  </a:lnTo>
                  <a:lnTo>
                    <a:pt x="445" y="740"/>
                  </a:lnTo>
                  <a:lnTo>
                    <a:pt x="451" y="748"/>
                  </a:lnTo>
                  <a:lnTo>
                    <a:pt x="457" y="756"/>
                  </a:lnTo>
                  <a:lnTo>
                    <a:pt x="463" y="764"/>
                  </a:lnTo>
                  <a:lnTo>
                    <a:pt x="470" y="771"/>
                  </a:lnTo>
                  <a:lnTo>
                    <a:pt x="477" y="777"/>
                  </a:lnTo>
                  <a:lnTo>
                    <a:pt x="484" y="783"/>
                  </a:lnTo>
                  <a:lnTo>
                    <a:pt x="492" y="789"/>
                  </a:lnTo>
                  <a:lnTo>
                    <a:pt x="501" y="794"/>
                  </a:lnTo>
                  <a:lnTo>
                    <a:pt x="509" y="799"/>
                  </a:lnTo>
                  <a:lnTo>
                    <a:pt x="518" y="803"/>
                  </a:lnTo>
                  <a:lnTo>
                    <a:pt x="528" y="807"/>
                  </a:lnTo>
                  <a:lnTo>
                    <a:pt x="538" y="811"/>
                  </a:lnTo>
                  <a:lnTo>
                    <a:pt x="548" y="814"/>
                  </a:lnTo>
                  <a:lnTo>
                    <a:pt x="558" y="816"/>
                  </a:lnTo>
                  <a:lnTo>
                    <a:pt x="569" y="818"/>
                  </a:lnTo>
                  <a:lnTo>
                    <a:pt x="580" y="820"/>
                  </a:lnTo>
                  <a:lnTo>
                    <a:pt x="604" y="824"/>
                  </a:lnTo>
                  <a:lnTo>
                    <a:pt x="616" y="824"/>
                  </a:lnTo>
                  <a:lnTo>
                    <a:pt x="629" y="824"/>
                  </a:lnTo>
                  <a:lnTo>
                    <a:pt x="641" y="824"/>
                  </a:lnTo>
                  <a:lnTo>
                    <a:pt x="654" y="824"/>
                  </a:lnTo>
                  <a:lnTo>
                    <a:pt x="665" y="823"/>
                  </a:lnTo>
                  <a:lnTo>
                    <a:pt x="677" y="820"/>
                  </a:lnTo>
                  <a:lnTo>
                    <a:pt x="688" y="818"/>
                  </a:lnTo>
                  <a:lnTo>
                    <a:pt x="699" y="816"/>
                  </a:lnTo>
                  <a:lnTo>
                    <a:pt x="711" y="814"/>
                  </a:lnTo>
                  <a:lnTo>
                    <a:pt x="721" y="811"/>
                  </a:lnTo>
                  <a:lnTo>
                    <a:pt x="731" y="807"/>
                  </a:lnTo>
                  <a:lnTo>
                    <a:pt x="740" y="803"/>
                  </a:lnTo>
                  <a:lnTo>
                    <a:pt x="749" y="799"/>
                  </a:lnTo>
                  <a:lnTo>
                    <a:pt x="758" y="794"/>
                  </a:lnTo>
                  <a:lnTo>
                    <a:pt x="766" y="789"/>
                  </a:lnTo>
                  <a:lnTo>
                    <a:pt x="774" y="783"/>
                  </a:lnTo>
                  <a:lnTo>
                    <a:pt x="782" y="777"/>
                  </a:lnTo>
                  <a:lnTo>
                    <a:pt x="789" y="771"/>
                  </a:lnTo>
                  <a:lnTo>
                    <a:pt x="795" y="764"/>
                  </a:lnTo>
                  <a:lnTo>
                    <a:pt x="802" y="756"/>
                  </a:lnTo>
                  <a:lnTo>
                    <a:pt x="808" y="748"/>
                  </a:lnTo>
                  <a:lnTo>
                    <a:pt x="813" y="740"/>
                  </a:lnTo>
                  <a:lnTo>
                    <a:pt x="818" y="731"/>
                  </a:lnTo>
                  <a:lnTo>
                    <a:pt x="823" y="721"/>
                  </a:lnTo>
                  <a:lnTo>
                    <a:pt x="827" y="712"/>
                  </a:lnTo>
                  <a:lnTo>
                    <a:pt x="831" y="701"/>
                  </a:lnTo>
                  <a:lnTo>
                    <a:pt x="834" y="691"/>
                  </a:lnTo>
                  <a:lnTo>
                    <a:pt x="837" y="679"/>
                  </a:lnTo>
                  <a:lnTo>
                    <a:pt x="840" y="667"/>
                  </a:lnTo>
                  <a:lnTo>
                    <a:pt x="842" y="655"/>
                  </a:lnTo>
                  <a:lnTo>
                    <a:pt x="844" y="642"/>
                  </a:lnTo>
                  <a:lnTo>
                    <a:pt x="845" y="629"/>
                  </a:lnTo>
                  <a:lnTo>
                    <a:pt x="845" y="615"/>
                  </a:lnTo>
                  <a:lnTo>
                    <a:pt x="846" y="601"/>
                  </a:lnTo>
                  <a:lnTo>
                    <a:pt x="846" y="437"/>
                  </a:lnTo>
                  <a:lnTo>
                    <a:pt x="845" y="423"/>
                  </a:lnTo>
                  <a:lnTo>
                    <a:pt x="845" y="409"/>
                  </a:lnTo>
                  <a:lnTo>
                    <a:pt x="844" y="395"/>
                  </a:lnTo>
                  <a:lnTo>
                    <a:pt x="842" y="383"/>
                  </a:lnTo>
                  <a:lnTo>
                    <a:pt x="840" y="370"/>
                  </a:lnTo>
                  <a:lnTo>
                    <a:pt x="837" y="359"/>
                  </a:lnTo>
                  <a:lnTo>
                    <a:pt x="834" y="347"/>
                  </a:lnTo>
                  <a:lnTo>
                    <a:pt x="831" y="336"/>
                  </a:lnTo>
                  <a:lnTo>
                    <a:pt x="827" y="326"/>
                  </a:lnTo>
                  <a:lnTo>
                    <a:pt x="823" y="316"/>
                  </a:lnTo>
                  <a:lnTo>
                    <a:pt x="818" y="307"/>
                  </a:lnTo>
                  <a:lnTo>
                    <a:pt x="813" y="298"/>
                  </a:lnTo>
                  <a:lnTo>
                    <a:pt x="808" y="290"/>
                  </a:lnTo>
                  <a:lnTo>
                    <a:pt x="802" y="282"/>
                  </a:lnTo>
                  <a:lnTo>
                    <a:pt x="795" y="274"/>
                  </a:lnTo>
                  <a:lnTo>
                    <a:pt x="789" y="267"/>
                  </a:lnTo>
                  <a:lnTo>
                    <a:pt x="782" y="261"/>
                  </a:lnTo>
                  <a:lnTo>
                    <a:pt x="774" y="255"/>
                  </a:lnTo>
                  <a:lnTo>
                    <a:pt x="766" y="249"/>
                  </a:lnTo>
                  <a:lnTo>
                    <a:pt x="758" y="244"/>
                  </a:lnTo>
                  <a:lnTo>
                    <a:pt x="749" y="239"/>
                  </a:lnTo>
                  <a:lnTo>
                    <a:pt x="740" y="235"/>
                  </a:lnTo>
                  <a:lnTo>
                    <a:pt x="731" y="231"/>
                  </a:lnTo>
                  <a:lnTo>
                    <a:pt x="721" y="227"/>
                  </a:lnTo>
                  <a:lnTo>
                    <a:pt x="711" y="224"/>
                  </a:lnTo>
                  <a:lnTo>
                    <a:pt x="699" y="222"/>
                  </a:lnTo>
                  <a:lnTo>
                    <a:pt x="688" y="219"/>
                  </a:lnTo>
                  <a:lnTo>
                    <a:pt x="677" y="218"/>
                  </a:lnTo>
                  <a:lnTo>
                    <a:pt x="654" y="215"/>
                  </a:lnTo>
                  <a:lnTo>
                    <a:pt x="641" y="215"/>
                  </a:lnTo>
                  <a:lnTo>
                    <a:pt x="629" y="214"/>
                  </a:lnTo>
                  <a:lnTo>
                    <a:pt x="616" y="215"/>
                  </a:lnTo>
                  <a:lnTo>
                    <a:pt x="604" y="215"/>
                  </a:lnTo>
                  <a:lnTo>
                    <a:pt x="592" y="216"/>
                  </a:lnTo>
                  <a:lnTo>
                    <a:pt x="580" y="218"/>
                  </a:lnTo>
                  <a:lnTo>
                    <a:pt x="569" y="219"/>
                  </a:lnTo>
                  <a:lnTo>
                    <a:pt x="558" y="222"/>
                  </a:lnTo>
                  <a:lnTo>
                    <a:pt x="548" y="224"/>
                  </a:lnTo>
                  <a:lnTo>
                    <a:pt x="538" y="227"/>
                  </a:lnTo>
                  <a:lnTo>
                    <a:pt x="528" y="231"/>
                  </a:lnTo>
                  <a:lnTo>
                    <a:pt x="518" y="235"/>
                  </a:lnTo>
                  <a:lnTo>
                    <a:pt x="509" y="239"/>
                  </a:lnTo>
                  <a:lnTo>
                    <a:pt x="501" y="244"/>
                  </a:lnTo>
                  <a:lnTo>
                    <a:pt x="492" y="249"/>
                  </a:lnTo>
                  <a:lnTo>
                    <a:pt x="484" y="255"/>
                  </a:lnTo>
                  <a:lnTo>
                    <a:pt x="477" y="261"/>
                  </a:lnTo>
                  <a:lnTo>
                    <a:pt x="470" y="267"/>
                  </a:lnTo>
                  <a:lnTo>
                    <a:pt x="463" y="274"/>
                  </a:lnTo>
                  <a:lnTo>
                    <a:pt x="457" y="282"/>
                  </a:lnTo>
                  <a:lnTo>
                    <a:pt x="451" y="290"/>
                  </a:lnTo>
                  <a:lnTo>
                    <a:pt x="445" y="298"/>
                  </a:lnTo>
                  <a:lnTo>
                    <a:pt x="440" y="307"/>
                  </a:lnTo>
                  <a:lnTo>
                    <a:pt x="435" y="316"/>
                  </a:lnTo>
                  <a:lnTo>
                    <a:pt x="431" y="326"/>
                  </a:lnTo>
                  <a:lnTo>
                    <a:pt x="427" y="336"/>
                  </a:lnTo>
                  <a:lnTo>
                    <a:pt x="424" y="347"/>
                  </a:lnTo>
                  <a:lnTo>
                    <a:pt x="421" y="359"/>
                  </a:lnTo>
                  <a:lnTo>
                    <a:pt x="418" y="370"/>
                  </a:lnTo>
                  <a:lnTo>
                    <a:pt x="416" y="383"/>
                  </a:lnTo>
                  <a:lnTo>
                    <a:pt x="415" y="395"/>
                  </a:lnTo>
                  <a:lnTo>
                    <a:pt x="414" y="409"/>
                  </a:lnTo>
                  <a:lnTo>
                    <a:pt x="413" y="423"/>
                  </a:lnTo>
                  <a:lnTo>
                    <a:pt x="413" y="437"/>
                  </a:lnTo>
                  <a:lnTo>
                    <a:pt x="413" y="601"/>
                  </a:lnTo>
                  <a:close/>
                  <a:moveTo>
                    <a:pt x="666" y="145"/>
                  </a:moveTo>
                  <a:lnTo>
                    <a:pt x="797" y="145"/>
                  </a:lnTo>
                  <a:lnTo>
                    <a:pt x="797" y="22"/>
                  </a:lnTo>
                  <a:lnTo>
                    <a:pt x="666" y="22"/>
                  </a:lnTo>
                  <a:lnTo>
                    <a:pt x="666" y="145"/>
                  </a:lnTo>
                  <a:close/>
                  <a:moveTo>
                    <a:pt x="461" y="145"/>
                  </a:moveTo>
                  <a:lnTo>
                    <a:pt x="591" y="145"/>
                  </a:lnTo>
                  <a:lnTo>
                    <a:pt x="591" y="22"/>
                  </a:lnTo>
                  <a:lnTo>
                    <a:pt x="461" y="22"/>
                  </a:lnTo>
                  <a:lnTo>
                    <a:pt x="461" y="145"/>
                  </a:lnTo>
                  <a:close/>
                  <a:moveTo>
                    <a:pt x="149" y="813"/>
                  </a:moveTo>
                  <a:lnTo>
                    <a:pt x="149" y="476"/>
                  </a:lnTo>
                  <a:lnTo>
                    <a:pt x="337" y="476"/>
                  </a:lnTo>
                  <a:lnTo>
                    <a:pt x="337" y="344"/>
                  </a:lnTo>
                  <a:lnTo>
                    <a:pt x="149" y="344"/>
                  </a:lnTo>
                  <a:lnTo>
                    <a:pt x="149" y="165"/>
                  </a:lnTo>
                  <a:lnTo>
                    <a:pt x="389" y="165"/>
                  </a:lnTo>
                  <a:lnTo>
                    <a:pt x="389" y="33"/>
                  </a:lnTo>
                  <a:lnTo>
                    <a:pt x="0" y="33"/>
                  </a:lnTo>
                  <a:lnTo>
                    <a:pt x="0" y="813"/>
                  </a:lnTo>
                  <a:lnTo>
                    <a:pt x="149" y="813"/>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2499764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hank you / Contacts">
    <p:bg>
      <p:bgPr>
        <a:solidFill>
          <a:schemeClr val="bg1"/>
        </a:solidFill>
        <a:effectLst/>
      </p:bgPr>
    </p:bg>
    <p:spTree>
      <p:nvGrpSpPr>
        <p:cNvPr id="1" name=""/>
        <p:cNvGrpSpPr/>
        <p:nvPr/>
      </p:nvGrpSpPr>
      <p:grpSpPr>
        <a:xfrm>
          <a:off x="0" y="0"/>
          <a:ext cx="0" cy="0"/>
          <a:chOff x="0" y="0"/>
          <a:chExt cx="0" cy="0"/>
        </a:xfrm>
      </p:grpSpPr>
      <p:grpSp>
        <p:nvGrpSpPr>
          <p:cNvPr id="12" name="Group 11"/>
          <p:cNvGrpSpPr/>
          <p:nvPr/>
        </p:nvGrpSpPr>
        <p:grpSpPr>
          <a:xfrm>
            <a:off x="0" y="4005993"/>
            <a:ext cx="12190413" cy="2834145"/>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hasCustomPrompt="1"/>
          </p:nvPr>
        </p:nvSpPr>
        <p:spPr>
          <a:xfrm>
            <a:off x="550793" y="1557699"/>
            <a:ext cx="7415833" cy="1728046"/>
          </a:xfrm>
        </p:spPr>
        <p:txBody>
          <a:bodyPr anchor="b"/>
          <a:lstStyle>
            <a:lvl1pPr algn="l">
              <a:defRPr sz="5200" baseline="0"/>
            </a:lvl1pPr>
          </a:lstStyle>
          <a:p>
            <a:r>
              <a:rPr lang="en-US" dirty="0" smtClean="0"/>
              <a:t>Add your thank you message here.</a:t>
            </a:r>
            <a:endParaRPr lang="en-US" dirty="0"/>
          </a:p>
        </p:txBody>
      </p:sp>
      <p:sp>
        <p:nvSpPr>
          <p:cNvPr id="3" name="Subtitle 2"/>
          <p:cNvSpPr>
            <a:spLocks noGrp="1"/>
          </p:cNvSpPr>
          <p:nvPr>
            <p:ph type="subTitle" idx="1" hasCustomPrompt="1"/>
          </p:nvPr>
        </p:nvSpPr>
        <p:spPr>
          <a:xfrm>
            <a:off x="550793" y="3602872"/>
            <a:ext cx="7415833" cy="1339440"/>
          </a:xfrm>
        </p:spPr>
        <p:txBody>
          <a:bodyPr/>
          <a:lstStyle>
            <a:lvl1pPr marL="0" indent="0" algn="l">
              <a:buNone/>
              <a:defRPr sz="2400" baseline="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en-US" dirty="0" smtClean="0"/>
              <a:t>Your contact details here</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928443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cxnSp>
        <p:nvCxnSpPr>
          <p:cNvPr id="17" name="Straight Connector 16"/>
          <p:cNvCxnSpPr/>
          <p:nvPr/>
        </p:nvCxnSpPr>
        <p:spPr>
          <a:xfrm>
            <a:off x="550791" y="3429794"/>
            <a:ext cx="1223977"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Freeform 7">
            <a:hlinkClick r:id="rId2" tooltip="Verouutiset - Twitter"/>
          </p:cNvPr>
          <p:cNvSpPr>
            <a:spLocks noChangeAspect="1" noEditPoints="1"/>
          </p:cNvSpPr>
          <p:nvPr/>
        </p:nvSpPr>
        <p:spPr bwMode="auto">
          <a:xfrm>
            <a:off x="911305" y="692856"/>
            <a:ext cx="287963" cy="288067"/>
          </a:xfrm>
          <a:custGeom>
            <a:avLst/>
            <a:gdLst>
              <a:gd name="T0" fmla="*/ 1215 w 2806"/>
              <a:gd name="T1" fmla="*/ 2154 h 2806"/>
              <a:gd name="T2" fmla="*/ 1391 w 2806"/>
              <a:gd name="T3" fmla="*/ 2115 h 2806"/>
              <a:gd name="T4" fmla="*/ 1549 w 2806"/>
              <a:gd name="T5" fmla="*/ 2052 h 2806"/>
              <a:gd name="T6" fmla="*/ 1690 w 2806"/>
              <a:gd name="T7" fmla="*/ 1968 h 2806"/>
              <a:gd name="T8" fmla="*/ 1813 w 2806"/>
              <a:gd name="T9" fmla="*/ 1866 h 2806"/>
              <a:gd name="T10" fmla="*/ 1917 w 2806"/>
              <a:gd name="T11" fmla="*/ 1747 h 2806"/>
              <a:gd name="T12" fmla="*/ 2002 w 2806"/>
              <a:gd name="T13" fmla="*/ 1618 h 2806"/>
              <a:gd name="T14" fmla="*/ 2069 w 2806"/>
              <a:gd name="T15" fmla="*/ 1479 h 2806"/>
              <a:gd name="T16" fmla="*/ 2115 w 2806"/>
              <a:gd name="T17" fmla="*/ 1336 h 2806"/>
              <a:gd name="T18" fmla="*/ 2144 w 2806"/>
              <a:gd name="T19" fmla="*/ 1166 h 2806"/>
              <a:gd name="T20" fmla="*/ 2148 w 2806"/>
              <a:gd name="T21" fmla="*/ 1022 h 2806"/>
              <a:gd name="T22" fmla="*/ 2264 w 2806"/>
              <a:gd name="T23" fmla="*/ 918 h 2806"/>
              <a:gd name="T24" fmla="*/ 2340 w 2806"/>
              <a:gd name="T25" fmla="*/ 822 h 2806"/>
              <a:gd name="T26" fmla="*/ 2176 w 2806"/>
              <a:gd name="T27" fmla="*/ 873 h 2806"/>
              <a:gd name="T28" fmla="*/ 2175 w 2806"/>
              <a:gd name="T29" fmla="*/ 842 h 2806"/>
              <a:gd name="T30" fmla="*/ 2242 w 2806"/>
              <a:gd name="T31" fmla="*/ 764 h 2806"/>
              <a:gd name="T32" fmla="*/ 2288 w 2806"/>
              <a:gd name="T33" fmla="*/ 670 h 2806"/>
              <a:gd name="T34" fmla="*/ 2139 w 2806"/>
              <a:gd name="T35" fmla="*/ 738 h 2806"/>
              <a:gd name="T36" fmla="*/ 2016 w 2806"/>
              <a:gd name="T37" fmla="*/ 737 h 2806"/>
              <a:gd name="T38" fmla="*/ 1919 w 2806"/>
              <a:gd name="T39" fmla="*/ 674 h 2806"/>
              <a:gd name="T40" fmla="*/ 1804 w 2806"/>
              <a:gd name="T41" fmla="*/ 644 h 2806"/>
              <a:gd name="T42" fmla="*/ 1685 w 2806"/>
              <a:gd name="T43" fmla="*/ 649 h 2806"/>
              <a:gd name="T44" fmla="*/ 1580 w 2806"/>
              <a:gd name="T45" fmla="*/ 689 h 2806"/>
              <a:gd name="T46" fmla="*/ 1491 w 2806"/>
              <a:gd name="T47" fmla="*/ 754 h 2806"/>
              <a:gd name="T48" fmla="*/ 1425 w 2806"/>
              <a:gd name="T49" fmla="*/ 844 h 2806"/>
              <a:gd name="T50" fmla="*/ 1391 w 2806"/>
              <a:gd name="T51" fmla="*/ 930 h 2806"/>
              <a:gd name="T52" fmla="*/ 1380 w 2806"/>
              <a:gd name="T53" fmla="*/ 1049 h 2806"/>
              <a:gd name="T54" fmla="*/ 1329 w 2806"/>
              <a:gd name="T55" fmla="*/ 1110 h 2806"/>
              <a:gd name="T56" fmla="*/ 1157 w 2806"/>
              <a:gd name="T57" fmla="*/ 1077 h 2806"/>
              <a:gd name="T58" fmla="*/ 995 w 2806"/>
              <a:gd name="T59" fmla="*/ 1019 h 2806"/>
              <a:gd name="T60" fmla="*/ 846 w 2806"/>
              <a:gd name="T61" fmla="*/ 938 h 2806"/>
              <a:gd name="T62" fmla="*/ 713 w 2806"/>
              <a:gd name="T63" fmla="*/ 835 h 2806"/>
              <a:gd name="T64" fmla="*/ 596 w 2806"/>
              <a:gd name="T65" fmla="*/ 712 h 2806"/>
              <a:gd name="T66" fmla="*/ 558 w 2806"/>
              <a:gd name="T67" fmla="*/ 804 h 2806"/>
              <a:gd name="T68" fmla="*/ 544 w 2806"/>
              <a:gd name="T69" fmla="*/ 892 h 2806"/>
              <a:gd name="T70" fmla="*/ 549 w 2806"/>
              <a:gd name="T71" fmla="*/ 967 h 2806"/>
              <a:gd name="T72" fmla="*/ 577 w 2806"/>
              <a:gd name="T73" fmla="*/ 1058 h 2806"/>
              <a:gd name="T74" fmla="*/ 630 w 2806"/>
              <a:gd name="T75" fmla="*/ 1148 h 2806"/>
              <a:gd name="T76" fmla="*/ 704 w 2806"/>
              <a:gd name="T77" fmla="*/ 1225 h 2806"/>
              <a:gd name="T78" fmla="*/ 603 w 2806"/>
              <a:gd name="T79" fmla="*/ 1205 h 2806"/>
              <a:gd name="T80" fmla="*/ 542 w 2806"/>
              <a:gd name="T81" fmla="*/ 1200 h 2806"/>
              <a:gd name="T82" fmla="*/ 559 w 2806"/>
              <a:gd name="T83" fmla="*/ 1299 h 2806"/>
              <a:gd name="T84" fmla="*/ 601 w 2806"/>
              <a:gd name="T85" fmla="*/ 1388 h 2806"/>
              <a:gd name="T86" fmla="*/ 652 w 2806"/>
              <a:gd name="T87" fmla="*/ 1451 h 2806"/>
              <a:gd name="T88" fmla="*/ 728 w 2806"/>
              <a:gd name="T89" fmla="*/ 1512 h 2806"/>
              <a:gd name="T90" fmla="*/ 818 w 2806"/>
              <a:gd name="T91" fmla="*/ 1551 h 2806"/>
              <a:gd name="T92" fmla="*/ 775 w 2806"/>
              <a:gd name="T93" fmla="*/ 1571 h 2806"/>
              <a:gd name="T94" fmla="*/ 682 w 2806"/>
              <a:gd name="T95" fmla="*/ 1580 h 2806"/>
              <a:gd name="T96" fmla="*/ 721 w 2806"/>
              <a:gd name="T97" fmla="*/ 1659 h 2806"/>
              <a:gd name="T98" fmla="*/ 777 w 2806"/>
              <a:gd name="T99" fmla="*/ 1727 h 2806"/>
              <a:gd name="T100" fmla="*/ 848 w 2806"/>
              <a:gd name="T101" fmla="*/ 1779 h 2806"/>
              <a:gd name="T102" fmla="*/ 929 w 2806"/>
              <a:gd name="T103" fmla="*/ 1816 h 2806"/>
              <a:gd name="T104" fmla="*/ 1036 w 2806"/>
              <a:gd name="T105" fmla="*/ 1832 h 2806"/>
              <a:gd name="T106" fmla="*/ 930 w 2806"/>
              <a:gd name="T107" fmla="*/ 1901 h 2806"/>
              <a:gd name="T108" fmla="*/ 770 w 2806"/>
              <a:gd name="T109" fmla="*/ 1968 h 2806"/>
              <a:gd name="T110" fmla="*/ 625 w 2806"/>
              <a:gd name="T111" fmla="*/ 1994 h 2806"/>
              <a:gd name="T112" fmla="*/ 489 w 2806"/>
              <a:gd name="T113" fmla="*/ 1994 h 2806"/>
              <a:gd name="T114" fmla="*/ 600 w 2806"/>
              <a:gd name="T115" fmla="*/ 2065 h 2806"/>
              <a:gd name="T116" fmla="*/ 819 w 2806"/>
              <a:gd name="T117" fmla="*/ 2138 h 2806"/>
              <a:gd name="T118" fmla="*/ 935 w 2806"/>
              <a:gd name="T119" fmla="*/ 2158 h 2806"/>
              <a:gd name="T120" fmla="*/ 0 w 2806"/>
              <a:gd name="T121" fmla="*/ 0 h 2806"/>
              <a:gd name="T122" fmla="*/ 2806 w 2806"/>
              <a:gd name="T123" fmla="*/ 1403 h 2806"/>
              <a:gd name="T124" fmla="*/ 0 w 2806"/>
              <a:gd name="T125"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06" h="2806">
                <a:moveTo>
                  <a:pt x="1055" y="2164"/>
                </a:moveTo>
                <a:lnTo>
                  <a:pt x="1089" y="2164"/>
                </a:lnTo>
                <a:lnTo>
                  <a:pt x="1121" y="2162"/>
                </a:lnTo>
                <a:lnTo>
                  <a:pt x="1153" y="2160"/>
                </a:lnTo>
                <a:lnTo>
                  <a:pt x="1184" y="2158"/>
                </a:lnTo>
                <a:lnTo>
                  <a:pt x="1215" y="2154"/>
                </a:lnTo>
                <a:lnTo>
                  <a:pt x="1246" y="2149"/>
                </a:lnTo>
                <a:lnTo>
                  <a:pt x="1276" y="2144"/>
                </a:lnTo>
                <a:lnTo>
                  <a:pt x="1305" y="2138"/>
                </a:lnTo>
                <a:lnTo>
                  <a:pt x="1335" y="2132"/>
                </a:lnTo>
                <a:lnTo>
                  <a:pt x="1364" y="2124"/>
                </a:lnTo>
                <a:lnTo>
                  <a:pt x="1391" y="2115"/>
                </a:lnTo>
                <a:lnTo>
                  <a:pt x="1419" y="2107"/>
                </a:lnTo>
                <a:lnTo>
                  <a:pt x="1446" y="2097"/>
                </a:lnTo>
                <a:lnTo>
                  <a:pt x="1472" y="2087"/>
                </a:lnTo>
                <a:lnTo>
                  <a:pt x="1498" y="2076"/>
                </a:lnTo>
                <a:lnTo>
                  <a:pt x="1524" y="2065"/>
                </a:lnTo>
                <a:lnTo>
                  <a:pt x="1549" y="2052"/>
                </a:lnTo>
                <a:lnTo>
                  <a:pt x="1574" y="2040"/>
                </a:lnTo>
                <a:lnTo>
                  <a:pt x="1599" y="2026"/>
                </a:lnTo>
                <a:lnTo>
                  <a:pt x="1622" y="2013"/>
                </a:lnTo>
                <a:lnTo>
                  <a:pt x="1646" y="1998"/>
                </a:lnTo>
                <a:lnTo>
                  <a:pt x="1668" y="1983"/>
                </a:lnTo>
                <a:lnTo>
                  <a:pt x="1690" y="1968"/>
                </a:lnTo>
                <a:lnTo>
                  <a:pt x="1712" y="1952"/>
                </a:lnTo>
                <a:lnTo>
                  <a:pt x="1733" y="1936"/>
                </a:lnTo>
                <a:lnTo>
                  <a:pt x="1753" y="1919"/>
                </a:lnTo>
                <a:lnTo>
                  <a:pt x="1774" y="1901"/>
                </a:lnTo>
                <a:lnTo>
                  <a:pt x="1794" y="1883"/>
                </a:lnTo>
                <a:lnTo>
                  <a:pt x="1813" y="1866"/>
                </a:lnTo>
                <a:lnTo>
                  <a:pt x="1831" y="1847"/>
                </a:lnTo>
                <a:lnTo>
                  <a:pt x="1850" y="1827"/>
                </a:lnTo>
                <a:lnTo>
                  <a:pt x="1867" y="1807"/>
                </a:lnTo>
                <a:lnTo>
                  <a:pt x="1884" y="1788"/>
                </a:lnTo>
                <a:lnTo>
                  <a:pt x="1900" y="1768"/>
                </a:lnTo>
                <a:lnTo>
                  <a:pt x="1917" y="1747"/>
                </a:lnTo>
                <a:lnTo>
                  <a:pt x="1933" y="1727"/>
                </a:lnTo>
                <a:lnTo>
                  <a:pt x="1947" y="1705"/>
                </a:lnTo>
                <a:lnTo>
                  <a:pt x="1962" y="1684"/>
                </a:lnTo>
                <a:lnTo>
                  <a:pt x="1976" y="1661"/>
                </a:lnTo>
                <a:lnTo>
                  <a:pt x="1990" y="1640"/>
                </a:lnTo>
                <a:lnTo>
                  <a:pt x="2002" y="1618"/>
                </a:lnTo>
                <a:lnTo>
                  <a:pt x="2014" y="1595"/>
                </a:lnTo>
                <a:lnTo>
                  <a:pt x="2027" y="1572"/>
                </a:lnTo>
                <a:lnTo>
                  <a:pt x="2038" y="1549"/>
                </a:lnTo>
                <a:lnTo>
                  <a:pt x="2048" y="1526"/>
                </a:lnTo>
                <a:lnTo>
                  <a:pt x="2059" y="1503"/>
                </a:lnTo>
                <a:lnTo>
                  <a:pt x="2069" y="1479"/>
                </a:lnTo>
                <a:lnTo>
                  <a:pt x="2077" y="1456"/>
                </a:lnTo>
                <a:lnTo>
                  <a:pt x="2086" y="1432"/>
                </a:lnTo>
                <a:lnTo>
                  <a:pt x="2093" y="1408"/>
                </a:lnTo>
                <a:lnTo>
                  <a:pt x="2101" y="1384"/>
                </a:lnTo>
                <a:lnTo>
                  <a:pt x="2108" y="1361"/>
                </a:lnTo>
                <a:lnTo>
                  <a:pt x="2115" y="1336"/>
                </a:lnTo>
                <a:lnTo>
                  <a:pt x="2121" y="1312"/>
                </a:lnTo>
                <a:lnTo>
                  <a:pt x="2126" y="1288"/>
                </a:lnTo>
                <a:lnTo>
                  <a:pt x="2131" y="1263"/>
                </a:lnTo>
                <a:lnTo>
                  <a:pt x="2136" y="1239"/>
                </a:lnTo>
                <a:lnTo>
                  <a:pt x="2138" y="1215"/>
                </a:lnTo>
                <a:lnTo>
                  <a:pt x="2144" y="1166"/>
                </a:lnTo>
                <a:lnTo>
                  <a:pt x="2147" y="1143"/>
                </a:lnTo>
                <a:lnTo>
                  <a:pt x="2148" y="1118"/>
                </a:lnTo>
                <a:lnTo>
                  <a:pt x="2148" y="1095"/>
                </a:lnTo>
                <a:lnTo>
                  <a:pt x="2149" y="1071"/>
                </a:lnTo>
                <a:lnTo>
                  <a:pt x="2148" y="1046"/>
                </a:lnTo>
                <a:lnTo>
                  <a:pt x="2148" y="1022"/>
                </a:lnTo>
                <a:lnTo>
                  <a:pt x="2175" y="1001"/>
                </a:lnTo>
                <a:lnTo>
                  <a:pt x="2189" y="990"/>
                </a:lnTo>
                <a:lnTo>
                  <a:pt x="2202" y="978"/>
                </a:lnTo>
                <a:lnTo>
                  <a:pt x="2228" y="955"/>
                </a:lnTo>
                <a:lnTo>
                  <a:pt x="2252" y="930"/>
                </a:lnTo>
                <a:lnTo>
                  <a:pt x="2264" y="918"/>
                </a:lnTo>
                <a:lnTo>
                  <a:pt x="2275" y="904"/>
                </a:lnTo>
                <a:lnTo>
                  <a:pt x="2288" y="892"/>
                </a:lnTo>
                <a:lnTo>
                  <a:pt x="2299" y="878"/>
                </a:lnTo>
                <a:lnTo>
                  <a:pt x="2320" y="851"/>
                </a:lnTo>
                <a:lnTo>
                  <a:pt x="2330" y="836"/>
                </a:lnTo>
                <a:lnTo>
                  <a:pt x="2340" y="822"/>
                </a:lnTo>
                <a:lnTo>
                  <a:pt x="2314" y="834"/>
                </a:lnTo>
                <a:lnTo>
                  <a:pt x="2286" y="844"/>
                </a:lnTo>
                <a:lnTo>
                  <a:pt x="2259" y="852"/>
                </a:lnTo>
                <a:lnTo>
                  <a:pt x="2232" y="861"/>
                </a:lnTo>
                <a:lnTo>
                  <a:pt x="2205" y="867"/>
                </a:lnTo>
                <a:lnTo>
                  <a:pt x="2176" y="873"/>
                </a:lnTo>
                <a:lnTo>
                  <a:pt x="2148" y="878"/>
                </a:lnTo>
                <a:lnTo>
                  <a:pt x="2118" y="883"/>
                </a:lnTo>
                <a:lnTo>
                  <a:pt x="2133" y="873"/>
                </a:lnTo>
                <a:lnTo>
                  <a:pt x="2148" y="863"/>
                </a:lnTo>
                <a:lnTo>
                  <a:pt x="2162" y="853"/>
                </a:lnTo>
                <a:lnTo>
                  <a:pt x="2175" y="842"/>
                </a:lnTo>
                <a:lnTo>
                  <a:pt x="2188" y="830"/>
                </a:lnTo>
                <a:lnTo>
                  <a:pt x="2200" y="818"/>
                </a:lnTo>
                <a:lnTo>
                  <a:pt x="2211" y="805"/>
                </a:lnTo>
                <a:lnTo>
                  <a:pt x="2222" y="792"/>
                </a:lnTo>
                <a:lnTo>
                  <a:pt x="2232" y="778"/>
                </a:lnTo>
                <a:lnTo>
                  <a:pt x="2242" y="764"/>
                </a:lnTo>
                <a:lnTo>
                  <a:pt x="2252" y="749"/>
                </a:lnTo>
                <a:lnTo>
                  <a:pt x="2261" y="735"/>
                </a:lnTo>
                <a:lnTo>
                  <a:pt x="2268" y="719"/>
                </a:lnTo>
                <a:lnTo>
                  <a:pt x="2275" y="702"/>
                </a:lnTo>
                <a:lnTo>
                  <a:pt x="2282" y="686"/>
                </a:lnTo>
                <a:lnTo>
                  <a:pt x="2288" y="670"/>
                </a:lnTo>
                <a:lnTo>
                  <a:pt x="2259" y="686"/>
                </a:lnTo>
                <a:lnTo>
                  <a:pt x="2231" y="701"/>
                </a:lnTo>
                <a:lnTo>
                  <a:pt x="2201" y="715"/>
                </a:lnTo>
                <a:lnTo>
                  <a:pt x="2170" y="727"/>
                </a:lnTo>
                <a:lnTo>
                  <a:pt x="2155" y="732"/>
                </a:lnTo>
                <a:lnTo>
                  <a:pt x="2139" y="738"/>
                </a:lnTo>
                <a:lnTo>
                  <a:pt x="2108" y="748"/>
                </a:lnTo>
                <a:lnTo>
                  <a:pt x="2092" y="752"/>
                </a:lnTo>
                <a:lnTo>
                  <a:pt x="2076" y="756"/>
                </a:lnTo>
                <a:lnTo>
                  <a:pt x="2044" y="763"/>
                </a:lnTo>
                <a:lnTo>
                  <a:pt x="2030" y="749"/>
                </a:lnTo>
                <a:lnTo>
                  <a:pt x="2016" y="737"/>
                </a:lnTo>
                <a:lnTo>
                  <a:pt x="2001" y="725"/>
                </a:lnTo>
                <a:lnTo>
                  <a:pt x="1986" y="712"/>
                </a:lnTo>
                <a:lnTo>
                  <a:pt x="1970" y="702"/>
                </a:lnTo>
                <a:lnTo>
                  <a:pt x="1954" y="693"/>
                </a:lnTo>
                <a:lnTo>
                  <a:pt x="1936" y="683"/>
                </a:lnTo>
                <a:lnTo>
                  <a:pt x="1919" y="674"/>
                </a:lnTo>
                <a:lnTo>
                  <a:pt x="1900" y="667"/>
                </a:lnTo>
                <a:lnTo>
                  <a:pt x="1882" y="660"/>
                </a:lnTo>
                <a:lnTo>
                  <a:pt x="1863" y="655"/>
                </a:lnTo>
                <a:lnTo>
                  <a:pt x="1844" y="650"/>
                </a:lnTo>
                <a:lnTo>
                  <a:pt x="1824" y="647"/>
                </a:lnTo>
                <a:lnTo>
                  <a:pt x="1804" y="644"/>
                </a:lnTo>
                <a:lnTo>
                  <a:pt x="1784" y="643"/>
                </a:lnTo>
                <a:lnTo>
                  <a:pt x="1763" y="642"/>
                </a:lnTo>
                <a:lnTo>
                  <a:pt x="1743" y="642"/>
                </a:lnTo>
                <a:lnTo>
                  <a:pt x="1724" y="644"/>
                </a:lnTo>
                <a:lnTo>
                  <a:pt x="1705" y="647"/>
                </a:lnTo>
                <a:lnTo>
                  <a:pt x="1685" y="649"/>
                </a:lnTo>
                <a:lnTo>
                  <a:pt x="1667" y="654"/>
                </a:lnTo>
                <a:lnTo>
                  <a:pt x="1649" y="659"/>
                </a:lnTo>
                <a:lnTo>
                  <a:pt x="1631" y="665"/>
                </a:lnTo>
                <a:lnTo>
                  <a:pt x="1613" y="672"/>
                </a:lnTo>
                <a:lnTo>
                  <a:pt x="1596" y="680"/>
                </a:lnTo>
                <a:lnTo>
                  <a:pt x="1580" y="689"/>
                </a:lnTo>
                <a:lnTo>
                  <a:pt x="1564" y="698"/>
                </a:lnTo>
                <a:lnTo>
                  <a:pt x="1548" y="707"/>
                </a:lnTo>
                <a:lnTo>
                  <a:pt x="1533" y="719"/>
                </a:lnTo>
                <a:lnTo>
                  <a:pt x="1518" y="730"/>
                </a:lnTo>
                <a:lnTo>
                  <a:pt x="1505" y="742"/>
                </a:lnTo>
                <a:lnTo>
                  <a:pt x="1491" y="754"/>
                </a:lnTo>
                <a:lnTo>
                  <a:pt x="1479" y="768"/>
                </a:lnTo>
                <a:lnTo>
                  <a:pt x="1466" y="782"/>
                </a:lnTo>
                <a:lnTo>
                  <a:pt x="1455" y="796"/>
                </a:lnTo>
                <a:lnTo>
                  <a:pt x="1444" y="811"/>
                </a:lnTo>
                <a:lnTo>
                  <a:pt x="1434" y="827"/>
                </a:lnTo>
                <a:lnTo>
                  <a:pt x="1425" y="844"/>
                </a:lnTo>
                <a:lnTo>
                  <a:pt x="1420" y="851"/>
                </a:lnTo>
                <a:lnTo>
                  <a:pt x="1417" y="860"/>
                </a:lnTo>
                <a:lnTo>
                  <a:pt x="1409" y="877"/>
                </a:lnTo>
                <a:lnTo>
                  <a:pt x="1402" y="894"/>
                </a:lnTo>
                <a:lnTo>
                  <a:pt x="1396" y="912"/>
                </a:lnTo>
                <a:lnTo>
                  <a:pt x="1391" y="930"/>
                </a:lnTo>
                <a:lnTo>
                  <a:pt x="1387" y="949"/>
                </a:lnTo>
                <a:lnTo>
                  <a:pt x="1383" y="967"/>
                </a:lnTo>
                <a:lnTo>
                  <a:pt x="1381" y="987"/>
                </a:lnTo>
                <a:lnTo>
                  <a:pt x="1380" y="1007"/>
                </a:lnTo>
                <a:lnTo>
                  <a:pt x="1378" y="1027"/>
                </a:lnTo>
                <a:lnTo>
                  <a:pt x="1380" y="1049"/>
                </a:lnTo>
                <a:lnTo>
                  <a:pt x="1381" y="1060"/>
                </a:lnTo>
                <a:lnTo>
                  <a:pt x="1381" y="1071"/>
                </a:lnTo>
                <a:lnTo>
                  <a:pt x="1385" y="1092"/>
                </a:lnTo>
                <a:lnTo>
                  <a:pt x="1388" y="1113"/>
                </a:lnTo>
                <a:lnTo>
                  <a:pt x="1359" y="1112"/>
                </a:lnTo>
                <a:lnTo>
                  <a:pt x="1329" y="1110"/>
                </a:lnTo>
                <a:lnTo>
                  <a:pt x="1300" y="1106"/>
                </a:lnTo>
                <a:lnTo>
                  <a:pt x="1271" y="1101"/>
                </a:lnTo>
                <a:lnTo>
                  <a:pt x="1242" y="1096"/>
                </a:lnTo>
                <a:lnTo>
                  <a:pt x="1214" y="1091"/>
                </a:lnTo>
                <a:lnTo>
                  <a:pt x="1185" y="1085"/>
                </a:lnTo>
                <a:lnTo>
                  <a:pt x="1157" y="1077"/>
                </a:lnTo>
                <a:lnTo>
                  <a:pt x="1130" y="1069"/>
                </a:lnTo>
                <a:lnTo>
                  <a:pt x="1101" y="1060"/>
                </a:lnTo>
                <a:lnTo>
                  <a:pt x="1075" y="1051"/>
                </a:lnTo>
                <a:lnTo>
                  <a:pt x="1048" y="1041"/>
                </a:lnTo>
                <a:lnTo>
                  <a:pt x="1021" y="1030"/>
                </a:lnTo>
                <a:lnTo>
                  <a:pt x="995" y="1019"/>
                </a:lnTo>
                <a:lnTo>
                  <a:pt x="970" y="1007"/>
                </a:lnTo>
                <a:lnTo>
                  <a:pt x="944" y="994"/>
                </a:lnTo>
                <a:lnTo>
                  <a:pt x="919" y="981"/>
                </a:lnTo>
                <a:lnTo>
                  <a:pt x="895" y="967"/>
                </a:lnTo>
                <a:lnTo>
                  <a:pt x="870" y="952"/>
                </a:lnTo>
                <a:lnTo>
                  <a:pt x="846" y="938"/>
                </a:lnTo>
                <a:lnTo>
                  <a:pt x="823" y="921"/>
                </a:lnTo>
                <a:lnTo>
                  <a:pt x="801" y="905"/>
                </a:lnTo>
                <a:lnTo>
                  <a:pt x="777" y="888"/>
                </a:lnTo>
                <a:lnTo>
                  <a:pt x="756" y="871"/>
                </a:lnTo>
                <a:lnTo>
                  <a:pt x="734" y="853"/>
                </a:lnTo>
                <a:lnTo>
                  <a:pt x="713" y="835"/>
                </a:lnTo>
                <a:lnTo>
                  <a:pt x="692" y="815"/>
                </a:lnTo>
                <a:lnTo>
                  <a:pt x="672" y="795"/>
                </a:lnTo>
                <a:lnTo>
                  <a:pt x="652" y="775"/>
                </a:lnTo>
                <a:lnTo>
                  <a:pt x="634" y="754"/>
                </a:lnTo>
                <a:lnTo>
                  <a:pt x="615" y="733"/>
                </a:lnTo>
                <a:lnTo>
                  <a:pt x="596" y="712"/>
                </a:lnTo>
                <a:lnTo>
                  <a:pt x="585" y="735"/>
                </a:lnTo>
                <a:lnTo>
                  <a:pt x="580" y="746"/>
                </a:lnTo>
                <a:lnTo>
                  <a:pt x="574" y="757"/>
                </a:lnTo>
                <a:lnTo>
                  <a:pt x="565" y="780"/>
                </a:lnTo>
                <a:lnTo>
                  <a:pt x="562" y="792"/>
                </a:lnTo>
                <a:lnTo>
                  <a:pt x="558" y="804"/>
                </a:lnTo>
                <a:lnTo>
                  <a:pt x="556" y="816"/>
                </a:lnTo>
                <a:lnTo>
                  <a:pt x="553" y="829"/>
                </a:lnTo>
                <a:lnTo>
                  <a:pt x="548" y="853"/>
                </a:lnTo>
                <a:lnTo>
                  <a:pt x="547" y="866"/>
                </a:lnTo>
                <a:lnTo>
                  <a:pt x="546" y="879"/>
                </a:lnTo>
                <a:lnTo>
                  <a:pt x="544" y="892"/>
                </a:lnTo>
                <a:lnTo>
                  <a:pt x="544" y="905"/>
                </a:lnTo>
                <a:lnTo>
                  <a:pt x="544" y="918"/>
                </a:lnTo>
                <a:lnTo>
                  <a:pt x="546" y="930"/>
                </a:lnTo>
                <a:lnTo>
                  <a:pt x="547" y="942"/>
                </a:lnTo>
                <a:lnTo>
                  <a:pt x="548" y="955"/>
                </a:lnTo>
                <a:lnTo>
                  <a:pt x="549" y="967"/>
                </a:lnTo>
                <a:lnTo>
                  <a:pt x="552" y="978"/>
                </a:lnTo>
                <a:lnTo>
                  <a:pt x="557" y="1002"/>
                </a:lnTo>
                <a:lnTo>
                  <a:pt x="561" y="1013"/>
                </a:lnTo>
                <a:lnTo>
                  <a:pt x="564" y="1025"/>
                </a:lnTo>
                <a:lnTo>
                  <a:pt x="572" y="1048"/>
                </a:lnTo>
                <a:lnTo>
                  <a:pt x="577" y="1058"/>
                </a:lnTo>
                <a:lnTo>
                  <a:pt x="582" y="1069"/>
                </a:lnTo>
                <a:lnTo>
                  <a:pt x="591" y="1090"/>
                </a:lnTo>
                <a:lnTo>
                  <a:pt x="604" y="1110"/>
                </a:lnTo>
                <a:lnTo>
                  <a:pt x="610" y="1119"/>
                </a:lnTo>
                <a:lnTo>
                  <a:pt x="616" y="1129"/>
                </a:lnTo>
                <a:lnTo>
                  <a:pt x="630" y="1148"/>
                </a:lnTo>
                <a:lnTo>
                  <a:pt x="646" y="1165"/>
                </a:lnTo>
                <a:lnTo>
                  <a:pt x="662" y="1181"/>
                </a:lnTo>
                <a:lnTo>
                  <a:pt x="679" y="1197"/>
                </a:lnTo>
                <a:lnTo>
                  <a:pt x="697" y="1212"/>
                </a:lnTo>
                <a:lnTo>
                  <a:pt x="715" y="1226"/>
                </a:lnTo>
                <a:lnTo>
                  <a:pt x="704" y="1225"/>
                </a:lnTo>
                <a:lnTo>
                  <a:pt x="692" y="1223"/>
                </a:lnTo>
                <a:lnTo>
                  <a:pt x="669" y="1221"/>
                </a:lnTo>
                <a:lnTo>
                  <a:pt x="658" y="1220"/>
                </a:lnTo>
                <a:lnTo>
                  <a:pt x="647" y="1217"/>
                </a:lnTo>
                <a:lnTo>
                  <a:pt x="625" y="1211"/>
                </a:lnTo>
                <a:lnTo>
                  <a:pt x="603" y="1205"/>
                </a:lnTo>
                <a:lnTo>
                  <a:pt x="582" y="1196"/>
                </a:lnTo>
                <a:lnTo>
                  <a:pt x="562" y="1187"/>
                </a:lnTo>
                <a:lnTo>
                  <a:pt x="552" y="1183"/>
                </a:lnTo>
                <a:lnTo>
                  <a:pt x="542" y="1178"/>
                </a:lnTo>
                <a:lnTo>
                  <a:pt x="542" y="1183"/>
                </a:lnTo>
                <a:lnTo>
                  <a:pt x="542" y="1200"/>
                </a:lnTo>
                <a:lnTo>
                  <a:pt x="543" y="1217"/>
                </a:lnTo>
                <a:lnTo>
                  <a:pt x="544" y="1233"/>
                </a:lnTo>
                <a:lnTo>
                  <a:pt x="548" y="1251"/>
                </a:lnTo>
                <a:lnTo>
                  <a:pt x="551" y="1267"/>
                </a:lnTo>
                <a:lnTo>
                  <a:pt x="556" y="1283"/>
                </a:lnTo>
                <a:lnTo>
                  <a:pt x="559" y="1299"/>
                </a:lnTo>
                <a:lnTo>
                  <a:pt x="565" y="1315"/>
                </a:lnTo>
                <a:lnTo>
                  <a:pt x="572" y="1330"/>
                </a:lnTo>
                <a:lnTo>
                  <a:pt x="578" y="1345"/>
                </a:lnTo>
                <a:lnTo>
                  <a:pt x="585" y="1359"/>
                </a:lnTo>
                <a:lnTo>
                  <a:pt x="593" y="1374"/>
                </a:lnTo>
                <a:lnTo>
                  <a:pt x="601" y="1388"/>
                </a:lnTo>
                <a:lnTo>
                  <a:pt x="610" y="1402"/>
                </a:lnTo>
                <a:lnTo>
                  <a:pt x="620" y="1414"/>
                </a:lnTo>
                <a:lnTo>
                  <a:pt x="625" y="1421"/>
                </a:lnTo>
                <a:lnTo>
                  <a:pt x="630" y="1428"/>
                </a:lnTo>
                <a:lnTo>
                  <a:pt x="641" y="1440"/>
                </a:lnTo>
                <a:lnTo>
                  <a:pt x="652" y="1451"/>
                </a:lnTo>
                <a:lnTo>
                  <a:pt x="663" y="1462"/>
                </a:lnTo>
                <a:lnTo>
                  <a:pt x="676" y="1473"/>
                </a:lnTo>
                <a:lnTo>
                  <a:pt x="688" y="1483"/>
                </a:lnTo>
                <a:lnTo>
                  <a:pt x="700" y="1493"/>
                </a:lnTo>
                <a:lnTo>
                  <a:pt x="714" y="1503"/>
                </a:lnTo>
                <a:lnTo>
                  <a:pt x="728" y="1512"/>
                </a:lnTo>
                <a:lnTo>
                  <a:pt x="741" y="1519"/>
                </a:lnTo>
                <a:lnTo>
                  <a:pt x="756" y="1526"/>
                </a:lnTo>
                <a:lnTo>
                  <a:pt x="771" y="1534"/>
                </a:lnTo>
                <a:lnTo>
                  <a:pt x="786" y="1540"/>
                </a:lnTo>
                <a:lnTo>
                  <a:pt x="802" y="1546"/>
                </a:lnTo>
                <a:lnTo>
                  <a:pt x="818" y="1551"/>
                </a:lnTo>
                <a:lnTo>
                  <a:pt x="834" y="1555"/>
                </a:lnTo>
                <a:lnTo>
                  <a:pt x="850" y="1559"/>
                </a:lnTo>
                <a:lnTo>
                  <a:pt x="825" y="1565"/>
                </a:lnTo>
                <a:lnTo>
                  <a:pt x="801" y="1569"/>
                </a:lnTo>
                <a:lnTo>
                  <a:pt x="787" y="1570"/>
                </a:lnTo>
                <a:lnTo>
                  <a:pt x="775" y="1571"/>
                </a:lnTo>
                <a:lnTo>
                  <a:pt x="749" y="1572"/>
                </a:lnTo>
                <a:lnTo>
                  <a:pt x="730" y="1572"/>
                </a:lnTo>
                <a:lnTo>
                  <a:pt x="711" y="1571"/>
                </a:lnTo>
                <a:lnTo>
                  <a:pt x="694" y="1569"/>
                </a:lnTo>
                <a:lnTo>
                  <a:pt x="677" y="1565"/>
                </a:lnTo>
                <a:lnTo>
                  <a:pt x="682" y="1580"/>
                </a:lnTo>
                <a:lnTo>
                  <a:pt x="687" y="1593"/>
                </a:lnTo>
                <a:lnTo>
                  <a:pt x="693" y="1607"/>
                </a:lnTo>
                <a:lnTo>
                  <a:pt x="699" y="1621"/>
                </a:lnTo>
                <a:lnTo>
                  <a:pt x="705" y="1634"/>
                </a:lnTo>
                <a:lnTo>
                  <a:pt x="713" y="1647"/>
                </a:lnTo>
                <a:lnTo>
                  <a:pt x="721" y="1659"/>
                </a:lnTo>
                <a:lnTo>
                  <a:pt x="730" y="1671"/>
                </a:lnTo>
                <a:lnTo>
                  <a:pt x="739" y="1682"/>
                </a:lnTo>
                <a:lnTo>
                  <a:pt x="747" y="1695"/>
                </a:lnTo>
                <a:lnTo>
                  <a:pt x="757" y="1706"/>
                </a:lnTo>
                <a:lnTo>
                  <a:pt x="767" y="1716"/>
                </a:lnTo>
                <a:lnTo>
                  <a:pt x="777" y="1727"/>
                </a:lnTo>
                <a:lnTo>
                  <a:pt x="788" y="1737"/>
                </a:lnTo>
                <a:lnTo>
                  <a:pt x="799" y="1745"/>
                </a:lnTo>
                <a:lnTo>
                  <a:pt x="812" y="1755"/>
                </a:lnTo>
                <a:lnTo>
                  <a:pt x="823" y="1764"/>
                </a:lnTo>
                <a:lnTo>
                  <a:pt x="835" y="1771"/>
                </a:lnTo>
                <a:lnTo>
                  <a:pt x="848" y="1779"/>
                </a:lnTo>
                <a:lnTo>
                  <a:pt x="861" y="1786"/>
                </a:lnTo>
                <a:lnTo>
                  <a:pt x="874" y="1794"/>
                </a:lnTo>
                <a:lnTo>
                  <a:pt x="887" y="1800"/>
                </a:lnTo>
                <a:lnTo>
                  <a:pt x="901" y="1806"/>
                </a:lnTo>
                <a:lnTo>
                  <a:pt x="916" y="1811"/>
                </a:lnTo>
                <a:lnTo>
                  <a:pt x="929" y="1816"/>
                </a:lnTo>
                <a:lnTo>
                  <a:pt x="944" y="1820"/>
                </a:lnTo>
                <a:lnTo>
                  <a:pt x="974" y="1826"/>
                </a:lnTo>
                <a:lnTo>
                  <a:pt x="989" y="1828"/>
                </a:lnTo>
                <a:lnTo>
                  <a:pt x="1005" y="1831"/>
                </a:lnTo>
                <a:lnTo>
                  <a:pt x="1020" y="1832"/>
                </a:lnTo>
                <a:lnTo>
                  <a:pt x="1036" y="1832"/>
                </a:lnTo>
                <a:lnTo>
                  <a:pt x="1011" y="1851"/>
                </a:lnTo>
                <a:lnTo>
                  <a:pt x="997" y="1861"/>
                </a:lnTo>
                <a:lnTo>
                  <a:pt x="985" y="1869"/>
                </a:lnTo>
                <a:lnTo>
                  <a:pt x="971" y="1878"/>
                </a:lnTo>
                <a:lnTo>
                  <a:pt x="958" y="1885"/>
                </a:lnTo>
                <a:lnTo>
                  <a:pt x="930" y="1901"/>
                </a:lnTo>
                <a:lnTo>
                  <a:pt x="903" y="1916"/>
                </a:lnTo>
                <a:lnTo>
                  <a:pt x="874" y="1930"/>
                </a:lnTo>
                <a:lnTo>
                  <a:pt x="845" y="1942"/>
                </a:lnTo>
                <a:lnTo>
                  <a:pt x="815" y="1953"/>
                </a:lnTo>
                <a:lnTo>
                  <a:pt x="784" y="1963"/>
                </a:lnTo>
                <a:lnTo>
                  <a:pt x="770" y="1968"/>
                </a:lnTo>
                <a:lnTo>
                  <a:pt x="754" y="1972"/>
                </a:lnTo>
                <a:lnTo>
                  <a:pt x="723" y="1979"/>
                </a:lnTo>
                <a:lnTo>
                  <a:pt x="690" y="1986"/>
                </a:lnTo>
                <a:lnTo>
                  <a:pt x="658" y="1990"/>
                </a:lnTo>
                <a:lnTo>
                  <a:pt x="641" y="1993"/>
                </a:lnTo>
                <a:lnTo>
                  <a:pt x="625" y="1994"/>
                </a:lnTo>
                <a:lnTo>
                  <a:pt x="591" y="1997"/>
                </a:lnTo>
                <a:lnTo>
                  <a:pt x="575" y="1997"/>
                </a:lnTo>
                <a:lnTo>
                  <a:pt x="558" y="1997"/>
                </a:lnTo>
                <a:lnTo>
                  <a:pt x="535" y="1997"/>
                </a:lnTo>
                <a:lnTo>
                  <a:pt x="512" y="1995"/>
                </a:lnTo>
                <a:lnTo>
                  <a:pt x="489" y="1994"/>
                </a:lnTo>
                <a:lnTo>
                  <a:pt x="466" y="1992"/>
                </a:lnTo>
                <a:lnTo>
                  <a:pt x="499" y="2012"/>
                </a:lnTo>
                <a:lnTo>
                  <a:pt x="532" y="2030"/>
                </a:lnTo>
                <a:lnTo>
                  <a:pt x="548" y="2039"/>
                </a:lnTo>
                <a:lnTo>
                  <a:pt x="565" y="2047"/>
                </a:lnTo>
                <a:lnTo>
                  <a:pt x="600" y="2065"/>
                </a:lnTo>
                <a:lnTo>
                  <a:pt x="635" y="2080"/>
                </a:lnTo>
                <a:lnTo>
                  <a:pt x="671" y="2094"/>
                </a:lnTo>
                <a:lnTo>
                  <a:pt x="707" y="2107"/>
                </a:lnTo>
                <a:lnTo>
                  <a:pt x="744" y="2119"/>
                </a:lnTo>
                <a:lnTo>
                  <a:pt x="781" y="2129"/>
                </a:lnTo>
                <a:lnTo>
                  <a:pt x="819" y="2138"/>
                </a:lnTo>
                <a:lnTo>
                  <a:pt x="838" y="2143"/>
                </a:lnTo>
                <a:lnTo>
                  <a:pt x="857" y="2146"/>
                </a:lnTo>
                <a:lnTo>
                  <a:pt x="876" y="2149"/>
                </a:lnTo>
                <a:lnTo>
                  <a:pt x="896" y="2153"/>
                </a:lnTo>
                <a:lnTo>
                  <a:pt x="916" y="2155"/>
                </a:lnTo>
                <a:lnTo>
                  <a:pt x="935" y="2158"/>
                </a:lnTo>
                <a:lnTo>
                  <a:pt x="975" y="2161"/>
                </a:lnTo>
                <a:lnTo>
                  <a:pt x="995" y="2162"/>
                </a:lnTo>
                <a:lnTo>
                  <a:pt x="1015" y="2164"/>
                </a:lnTo>
                <a:lnTo>
                  <a:pt x="1036" y="2164"/>
                </a:lnTo>
                <a:lnTo>
                  <a:pt x="1055" y="2164"/>
                </a:lnTo>
                <a:close/>
                <a:moveTo>
                  <a:pt x="0" y="0"/>
                </a:moveTo>
                <a:lnTo>
                  <a:pt x="702" y="0"/>
                </a:lnTo>
                <a:lnTo>
                  <a:pt x="1403" y="0"/>
                </a:lnTo>
                <a:lnTo>
                  <a:pt x="2105" y="0"/>
                </a:lnTo>
                <a:lnTo>
                  <a:pt x="2806" y="0"/>
                </a:lnTo>
                <a:lnTo>
                  <a:pt x="2806" y="701"/>
                </a:lnTo>
                <a:lnTo>
                  <a:pt x="2806" y="1403"/>
                </a:lnTo>
                <a:lnTo>
                  <a:pt x="2806" y="2104"/>
                </a:lnTo>
                <a:lnTo>
                  <a:pt x="2806"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3" name="Freeform 8">
            <a:hlinkClick r:id="rId3" tooltip="Verohallinto - facebook"/>
          </p:cNvPr>
          <p:cNvSpPr>
            <a:spLocks noChangeAspect="1" noEditPoints="1"/>
          </p:cNvSpPr>
          <p:nvPr/>
        </p:nvSpPr>
        <p:spPr bwMode="auto">
          <a:xfrm>
            <a:off x="550791" y="692310"/>
            <a:ext cx="288477" cy="288067"/>
          </a:xfrm>
          <a:custGeom>
            <a:avLst/>
            <a:gdLst>
              <a:gd name="T0" fmla="*/ 1541 w 2807"/>
              <a:gd name="T1" fmla="*/ 2287 h 2806"/>
              <a:gd name="T2" fmla="*/ 1541 w 2807"/>
              <a:gd name="T3" fmla="*/ 1481 h 2806"/>
              <a:gd name="T4" fmla="*/ 1812 w 2807"/>
              <a:gd name="T5" fmla="*/ 1481 h 2806"/>
              <a:gd name="T6" fmla="*/ 1853 w 2807"/>
              <a:gd name="T7" fmla="*/ 1166 h 2806"/>
              <a:gd name="T8" fmla="*/ 1541 w 2807"/>
              <a:gd name="T9" fmla="*/ 1166 h 2806"/>
              <a:gd name="T10" fmla="*/ 1541 w 2807"/>
              <a:gd name="T11" fmla="*/ 965 h 2806"/>
              <a:gd name="T12" fmla="*/ 1542 w 2807"/>
              <a:gd name="T13" fmla="*/ 933 h 2806"/>
              <a:gd name="T14" fmla="*/ 1547 w 2807"/>
              <a:gd name="T15" fmla="*/ 903 h 2806"/>
              <a:gd name="T16" fmla="*/ 1556 w 2807"/>
              <a:gd name="T17" fmla="*/ 877 h 2806"/>
              <a:gd name="T18" fmla="*/ 1569 w 2807"/>
              <a:gd name="T19" fmla="*/ 855 h 2806"/>
              <a:gd name="T20" fmla="*/ 1590 w 2807"/>
              <a:gd name="T21" fmla="*/ 837 h 2806"/>
              <a:gd name="T22" fmla="*/ 1618 w 2807"/>
              <a:gd name="T23" fmla="*/ 824 h 2806"/>
              <a:gd name="T24" fmla="*/ 1652 w 2807"/>
              <a:gd name="T25" fmla="*/ 815 h 2806"/>
              <a:gd name="T26" fmla="*/ 1673 w 2807"/>
              <a:gd name="T27" fmla="*/ 813 h 2806"/>
              <a:gd name="T28" fmla="*/ 1697 w 2807"/>
              <a:gd name="T29" fmla="*/ 813 h 2806"/>
              <a:gd name="T30" fmla="*/ 1862 w 2807"/>
              <a:gd name="T31" fmla="*/ 813 h 2806"/>
              <a:gd name="T32" fmla="*/ 1862 w 2807"/>
              <a:gd name="T33" fmla="*/ 530 h 2806"/>
              <a:gd name="T34" fmla="*/ 1773 w 2807"/>
              <a:gd name="T35" fmla="*/ 523 h 2806"/>
              <a:gd name="T36" fmla="*/ 1703 w 2807"/>
              <a:gd name="T37" fmla="*/ 521 h 2806"/>
              <a:gd name="T38" fmla="*/ 1620 w 2807"/>
              <a:gd name="T39" fmla="*/ 518 h 2806"/>
              <a:gd name="T40" fmla="*/ 1577 w 2807"/>
              <a:gd name="T41" fmla="*/ 521 h 2806"/>
              <a:gd name="T42" fmla="*/ 1535 w 2807"/>
              <a:gd name="T43" fmla="*/ 526 h 2806"/>
              <a:gd name="T44" fmla="*/ 1494 w 2807"/>
              <a:gd name="T45" fmla="*/ 534 h 2806"/>
              <a:gd name="T46" fmla="*/ 1455 w 2807"/>
              <a:gd name="T47" fmla="*/ 545 h 2806"/>
              <a:gd name="T48" fmla="*/ 1420 w 2807"/>
              <a:gd name="T49" fmla="*/ 560 h 2806"/>
              <a:gd name="T50" fmla="*/ 1387 w 2807"/>
              <a:gd name="T51" fmla="*/ 579 h 2806"/>
              <a:gd name="T52" fmla="*/ 1356 w 2807"/>
              <a:gd name="T53" fmla="*/ 601 h 2806"/>
              <a:gd name="T54" fmla="*/ 1328 w 2807"/>
              <a:gd name="T55" fmla="*/ 626 h 2806"/>
              <a:gd name="T56" fmla="*/ 1303 w 2807"/>
              <a:gd name="T57" fmla="*/ 653 h 2806"/>
              <a:gd name="T58" fmla="*/ 1281 w 2807"/>
              <a:gd name="T59" fmla="*/ 684 h 2806"/>
              <a:gd name="T60" fmla="*/ 1261 w 2807"/>
              <a:gd name="T61" fmla="*/ 719 h 2806"/>
              <a:gd name="T62" fmla="*/ 1245 w 2807"/>
              <a:gd name="T63" fmla="*/ 756 h 2806"/>
              <a:gd name="T64" fmla="*/ 1233 w 2807"/>
              <a:gd name="T65" fmla="*/ 796 h 2806"/>
              <a:gd name="T66" fmla="*/ 1224 w 2807"/>
              <a:gd name="T67" fmla="*/ 839 h 2806"/>
              <a:gd name="T68" fmla="*/ 1218 w 2807"/>
              <a:gd name="T69" fmla="*/ 886 h 2806"/>
              <a:gd name="T70" fmla="*/ 1215 w 2807"/>
              <a:gd name="T71" fmla="*/ 934 h 2806"/>
              <a:gd name="T72" fmla="*/ 1215 w 2807"/>
              <a:gd name="T73" fmla="*/ 1166 h 2806"/>
              <a:gd name="T74" fmla="*/ 944 w 2807"/>
              <a:gd name="T75" fmla="*/ 1166 h 2806"/>
              <a:gd name="T76" fmla="*/ 944 w 2807"/>
              <a:gd name="T77" fmla="*/ 1481 h 2806"/>
              <a:gd name="T78" fmla="*/ 1215 w 2807"/>
              <a:gd name="T79" fmla="*/ 1481 h 2806"/>
              <a:gd name="T80" fmla="*/ 1215 w 2807"/>
              <a:gd name="T81" fmla="*/ 2287 h 2806"/>
              <a:gd name="T82" fmla="*/ 1541 w 2807"/>
              <a:gd name="T83" fmla="*/ 2287 h 2806"/>
              <a:gd name="T84" fmla="*/ 0 w 2807"/>
              <a:gd name="T85" fmla="*/ 0 h 2806"/>
              <a:gd name="T86" fmla="*/ 702 w 2807"/>
              <a:gd name="T87" fmla="*/ 0 h 2806"/>
              <a:gd name="T88" fmla="*/ 1403 w 2807"/>
              <a:gd name="T89" fmla="*/ 0 h 2806"/>
              <a:gd name="T90" fmla="*/ 2105 w 2807"/>
              <a:gd name="T91" fmla="*/ 0 h 2806"/>
              <a:gd name="T92" fmla="*/ 2807 w 2807"/>
              <a:gd name="T93" fmla="*/ 0 h 2806"/>
              <a:gd name="T94" fmla="*/ 2807 w 2807"/>
              <a:gd name="T95" fmla="*/ 701 h 2806"/>
              <a:gd name="T96" fmla="*/ 2807 w 2807"/>
              <a:gd name="T97" fmla="*/ 1403 h 2806"/>
              <a:gd name="T98" fmla="*/ 2807 w 2807"/>
              <a:gd name="T99" fmla="*/ 2104 h 2806"/>
              <a:gd name="T100" fmla="*/ 2807 w 2807"/>
              <a:gd name="T101" fmla="*/ 2806 h 2806"/>
              <a:gd name="T102" fmla="*/ 2105 w 2807"/>
              <a:gd name="T103" fmla="*/ 2806 h 2806"/>
              <a:gd name="T104" fmla="*/ 1403 w 2807"/>
              <a:gd name="T105" fmla="*/ 2806 h 2806"/>
              <a:gd name="T106" fmla="*/ 702 w 2807"/>
              <a:gd name="T107" fmla="*/ 2806 h 2806"/>
              <a:gd name="T108" fmla="*/ 0 w 2807"/>
              <a:gd name="T109" fmla="*/ 2806 h 2806"/>
              <a:gd name="T110" fmla="*/ 0 w 2807"/>
              <a:gd name="T111" fmla="*/ 2104 h 2806"/>
              <a:gd name="T112" fmla="*/ 0 w 2807"/>
              <a:gd name="T113" fmla="*/ 1403 h 2806"/>
              <a:gd name="T114" fmla="*/ 0 w 2807"/>
              <a:gd name="T115" fmla="*/ 701 h 2806"/>
              <a:gd name="T116" fmla="*/ 0 w 2807"/>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7" h="2806">
                <a:moveTo>
                  <a:pt x="1541" y="2287"/>
                </a:moveTo>
                <a:lnTo>
                  <a:pt x="1541" y="1481"/>
                </a:lnTo>
                <a:lnTo>
                  <a:pt x="1812" y="1481"/>
                </a:lnTo>
                <a:lnTo>
                  <a:pt x="1853" y="1166"/>
                </a:lnTo>
                <a:lnTo>
                  <a:pt x="1541" y="1166"/>
                </a:lnTo>
                <a:lnTo>
                  <a:pt x="1541" y="965"/>
                </a:lnTo>
                <a:lnTo>
                  <a:pt x="1542" y="933"/>
                </a:lnTo>
                <a:lnTo>
                  <a:pt x="1547" y="903"/>
                </a:lnTo>
                <a:lnTo>
                  <a:pt x="1556" y="877"/>
                </a:lnTo>
                <a:lnTo>
                  <a:pt x="1569" y="855"/>
                </a:lnTo>
                <a:lnTo>
                  <a:pt x="1590" y="837"/>
                </a:lnTo>
                <a:lnTo>
                  <a:pt x="1618" y="824"/>
                </a:lnTo>
                <a:lnTo>
                  <a:pt x="1652" y="815"/>
                </a:lnTo>
                <a:lnTo>
                  <a:pt x="1673" y="813"/>
                </a:lnTo>
                <a:lnTo>
                  <a:pt x="1697" y="813"/>
                </a:lnTo>
                <a:lnTo>
                  <a:pt x="1862" y="813"/>
                </a:lnTo>
                <a:lnTo>
                  <a:pt x="1862" y="530"/>
                </a:lnTo>
                <a:lnTo>
                  <a:pt x="1773" y="523"/>
                </a:lnTo>
                <a:lnTo>
                  <a:pt x="1703" y="521"/>
                </a:lnTo>
                <a:lnTo>
                  <a:pt x="1620" y="518"/>
                </a:lnTo>
                <a:lnTo>
                  <a:pt x="1577" y="521"/>
                </a:lnTo>
                <a:lnTo>
                  <a:pt x="1535" y="526"/>
                </a:lnTo>
                <a:lnTo>
                  <a:pt x="1494" y="534"/>
                </a:lnTo>
                <a:lnTo>
                  <a:pt x="1455" y="545"/>
                </a:lnTo>
                <a:lnTo>
                  <a:pt x="1420" y="560"/>
                </a:lnTo>
                <a:lnTo>
                  <a:pt x="1387" y="579"/>
                </a:lnTo>
                <a:lnTo>
                  <a:pt x="1356" y="601"/>
                </a:lnTo>
                <a:lnTo>
                  <a:pt x="1328" y="626"/>
                </a:lnTo>
                <a:lnTo>
                  <a:pt x="1303" y="653"/>
                </a:lnTo>
                <a:lnTo>
                  <a:pt x="1281" y="684"/>
                </a:lnTo>
                <a:lnTo>
                  <a:pt x="1261" y="719"/>
                </a:lnTo>
                <a:lnTo>
                  <a:pt x="1245" y="756"/>
                </a:lnTo>
                <a:lnTo>
                  <a:pt x="1233" y="796"/>
                </a:lnTo>
                <a:lnTo>
                  <a:pt x="1224" y="839"/>
                </a:lnTo>
                <a:lnTo>
                  <a:pt x="1218" y="886"/>
                </a:lnTo>
                <a:lnTo>
                  <a:pt x="1215" y="934"/>
                </a:lnTo>
                <a:lnTo>
                  <a:pt x="1215" y="1166"/>
                </a:lnTo>
                <a:lnTo>
                  <a:pt x="944" y="1166"/>
                </a:lnTo>
                <a:lnTo>
                  <a:pt x="944" y="1481"/>
                </a:lnTo>
                <a:lnTo>
                  <a:pt x="1215" y="1481"/>
                </a:lnTo>
                <a:lnTo>
                  <a:pt x="1215" y="2287"/>
                </a:lnTo>
                <a:lnTo>
                  <a:pt x="1541" y="2287"/>
                </a:lnTo>
                <a:close/>
                <a:moveTo>
                  <a:pt x="0" y="0"/>
                </a:moveTo>
                <a:lnTo>
                  <a:pt x="702" y="0"/>
                </a:lnTo>
                <a:lnTo>
                  <a:pt x="1403" y="0"/>
                </a:lnTo>
                <a:lnTo>
                  <a:pt x="2105" y="0"/>
                </a:lnTo>
                <a:lnTo>
                  <a:pt x="2807" y="0"/>
                </a:lnTo>
                <a:lnTo>
                  <a:pt x="2807" y="701"/>
                </a:lnTo>
                <a:lnTo>
                  <a:pt x="2807" y="1403"/>
                </a:lnTo>
                <a:lnTo>
                  <a:pt x="2807" y="2104"/>
                </a:lnTo>
                <a:lnTo>
                  <a:pt x="2807"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5" name="Freeform 10">
            <a:hlinkClick r:id="rId4" tooltip="Verohallinto - YouTube Channel"/>
          </p:cNvPr>
          <p:cNvSpPr>
            <a:spLocks noChangeAspect="1" noEditPoints="1"/>
          </p:cNvSpPr>
          <p:nvPr/>
        </p:nvSpPr>
        <p:spPr bwMode="auto">
          <a:xfrm>
            <a:off x="1631291" y="692310"/>
            <a:ext cx="287963" cy="288067"/>
          </a:xfrm>
          <a:custGeom>
            <a:avLst/>
            <a:gdLst>
              <a:gd name="T0" fmla="*/ 793 w 2804"/>
              <a:gd name="T1" fmla="*/ 1276 h 2806"/>
              <a:gd name="T2" fmla="*/ 704 w 2804"/>
              <a:gd name="T3" fmla="*/ 1239 h 2806"/>
              <a:gd name="T4" fmla="*/ 605 w 2804"/>
              <a:gd name="T5" fmla="*/ 1291 h 2806"/>
              <a:gd name="T6" fmla="*/ 587 w 2804"/>
              <a:gd name="T7" fmla="*/ 1595 h 2806"/>
              <a:gd name="T8" fmla="*/ 645 w 2804"/>
              <a:gd name="T9" fmla="*/ 1683 h 2806"/>
              <a:gd name="T10" fmla="*/ 749 w 2804"/>
              <a:gd name="T11" fmla="*/ 1688 h 2806"/>
              <a:gd name="T12" fmla="*/ 814 w 2804"/>
              <a:gd name="T13" fmla="*/ 1621 h 2806"/>
              <a:gd name="T14" fmla="*/ 738 w 2804"/>
              <a:gd name="T15" fmla="*/ 1591 h 2806"/>
              <a:gd name="T16" fmla="*/ 704 w 2804"/>
              <a:gd name="T17" fmla="*/ 1623 h 2806"/>
              <a:gd name="T18" fmla="*/ 668 w 2804"/>
              <a:gd name="T19" fmla="*/ 1579 h 2806"/>
              <a:gd name="T20" fmla="*/ 676 w 2804"/>
              <a:gd name="T21" fmla="*/ 1326 h 2806"/>
              <a:gd name="T22" fmla="*/ 725 w 2804"/>
              <a:gd name="T23" fmla="*/ 1320 h 2806"/>
              <a:gd name="T24" fmla="*/ 491 w 2804"/>
              <a:gd name="T25" fmla="*/ 1690 h 2806"/>
              <a:gd name="T26" fmla="*/ 491 w 2804"/>
              <a:gd name="T27" fmla="*/ 1447 h 2806"/>
              <a:gd name="T28" fmla="*/ 959 w 2804"/>
              <a:gd name="T29" fmla="*/ 1695 h 2806"/>
              <a:gd name="T30" fmla="*/ 894 w 2804"/>
              <a:gd name="T31" fmla="*/ 1662 h 2806"/>
              <a:gd name="T32" fmla="*/ 972 w 2804"/>
              <a:gd name="T33" fmla="*/ 1614 h 2806"/>
              <a:gd name="T34" fmla="*/ 1017 w 2804"/>
              <a:gd name="T35" fmla="*/ 1607 h 2806"/>
              <a:gd name="T36" fmla="*/ 1956 w 2804"/>
              <a:gd name="T37" fmla="*/ 1325 h 2806"/>
              <a:gd name="T38" fmla="*/ 1995 w 2804"/>
              <a:gd name="T39" fmla="*/ 1622 h 2806"/>
              <a:gd name="T40" fmla="*/ 2020 w 2804"/>
              <a:gd name="T41" fmla="*/ 1371 h 2806"/>
              <a:gd name="T42" fmla="*/ 1987 w 2804"/>
              <a:gd name="T43" fmla="*/ 1313 h 2806"/>
              <a:gd name="T44" fmla="*/ 2293 w 2804"/>
              <a:gd name="T45" fmla="*/ 1314 h 2806"/>
              <a:gd name="T46" fmla="*/ 2246 w 2804"/>
              <a:gd name="T47" fmla="*/ 1331 h 2806"/>
              <a:gd name="T48" fmla="*/ 2488 w 2804"/>
              <a:gd name="T49" fmla="*/ 1089 h 2806"/>
              <a:gd name="T50" fmla="*/ 2427 w 2804"/>
              <a:gd name="T51" fmla="*/ 991 h 2806"/>
              <a:gd name="T52" fmla="*/ 2315 w 2804"/>
              <a:gd name="T53" fmla="*/ 953 h 2806"/>
              <a:gd name="T54" fmla="*/ 1461 w 2804"/>
              <a:gd name="T55" fmla="*/ 948 h 2806"/>
              <a:gd name="T56" fmla="*/ 1274 w 2804"/>
              <a:gd name="T57" fmla="*/ 991 h 2806"/>
              <a:gd name="T58" fmla="*/ 1205 w 2804"/>
              <a:gd name="T59" fmla="*/ 1125 h 2806"/>
              <a:gd name="T60" fmla="*/ 1192 w 2804"/>
              <a:gd name="T61" fmla="*/ 1568 h 2806"/>
              <a:gd name="T62" fmla="*/ 1229 w 2804"/>
              <a:gd name="T63" fmla="*/ 1760 h 2806"/>
              <a:gd name="T64" fmla="*/ 1336 w 2804"/>
              <a:gd name="T65" fmla="*/ 1842 h 2806"/>
              <a:gd name="T66" fmla="*/ 1851 w 2804"/>
              <a:gd name="T67" fmla="*/ 1867 h 2806"/>
              <a:gd name="T68" fmla="*/ 2371 w 2804"/>
              <a:gd name="T69" fmla="*/ 1844 h 2806"/>
              <a:gd name="T70" fmla="*/ 2472 w 2804"/>
              <a:gd name="T71" fmla="*/ 1760 h 2806"/>
              <a:gd name="T72" fmla="*/ 2512 w 2804"/>
              <a:gd name="T73" fmla="*/ 1492 h 2806"/>
              <a:gd name="T74" fmla="*/ 1390 w 2804"/>
              <a:gd name="T75" fmla="*/ 1690 h 2806"/>
              <a:gd name="T76" fmla="*/ 1702 w 2804"/>
              <a:gd name="T77" fmla="*/ 1654 h 2806"/>
              <a:gd name="T78" fmla="*/ 1604 w 2804"/>
              <a:gd name="T79" fmla="*/ 1693 h 2806"/>
              <a:gd name="T80" fmla="*/ 1565 w 2804"/>
              <a:gd name="T81" fmla="*/ 1627 h 2806"/>
              <a:gd name="T82" fmla="*/ 1659 w 2804"/>
              <a:gd name="T83" fmla="*/ 1622 h 2806"/>
              <a:gd name="T84" fmla="*/ 1799 w 2804"/>
              <a:gd name="T85" fmla="*/ 1246 h 2806"/>
              <a:gd name="T86" fmla="*/ 2086 w 2804"/>
              <a:gd name="T87" fmla="*/ 1667 h 2806"/>
              <a:gd name="T88" fmla="*/ 2003 w 2804"/>
              <a:gd name="T89" fmla="*/ 1690 h 2806"/>
              <a:gd name="T90" fmla="*/ 1945 w 2804"/>
              <a:gd name="T91" fmla="*/ 1095 h 2806"/>
              <a:gd name="T92" fmla="*/ 2030 w 2804"/>
              <a:gd name="T93" fmla="*/ 1240 h 2806"/>
              <a:gd name="T94" fmla="*/ 2089 w 2804"/>
              <a:gd name="T95" fmla="*/ 1279 h 2806"/>
              <a:gd name="T96" fmla="*/ 2295 w 2804"/>
              <a:gd name="T97" fmla="*/ 1621 h 2806"/>
              <a:gd name="T98" fmla="*/ 2401 w 2804"/>
              <a:gd name="T99" fmla="*/ 1534 h 2806"/>
              <a:gd name="T100" fmla="*/ 2371 w 2804"/>
              <a:gd name="T101" fmla="*/ 1659 h 2806"/>
              <a:gd name="T102" fmla="*/ 2284 w 2804"/>
              <a:gd name="T103" fmla="*/ 1695 h 2806"/>
              <a:gd name="T104" fmla="*/ 2180 w 2804"/>
              <a:gd name="T105" fmla="*/ 1641 h 2806"/>
              <a:gd name="T106" fmla="*/ 2160 w 2804"/>
              <a:gd name="T107" fmla="*/ 1359 h 2806"/>
              <a:gd name="T108" fmla="*/ 2227 w 2804"/>
              <a:gd name="T109" fmla="*/ 1252 h 2806"/>
              <a:gd name="T110" fmla="*/ 2323 w 2804"/>
              <a:gd name="T111" fmla="*/ 1246 h 2806"/>
              <a:gd name="T112" fmla="*/ 2386 w 2804"/>
              <a:gd name="T113" fmla="*/ 1305 h 2806"/>
              <a:gd name="T114" fmla="*/ 2243 w 2804"/>
              <a:gd name="T115" fmla="*/ 1575 h 2806"/>
              <a:gd name="T116" fmla="*/ 0 w 2804"/>
              <a:gd name="T117" fmla="*/ 0 h 2806"/>
              <a:gd name="T118" fmla="*/ 700 w 2804"/>
              <a:gd name="T119"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4" h="2806">
                <a:moveTo>
                  <a:pt x="824" y="1388"/>
                </a:moveTo>
                <a:lnTo>
                  <a:pt x="822" y="1371"/>
                </a:lnTo>
                <a:lnTo>
                  <a:pt x="821" y="1355"/>
                </a:lnTo>
                <a:lnTo>
                  <a:pt x="819" y="1340"/>
                </a:lnTo>
                <a:lnTo>
                  <a:pt x="816" y="1325"/>
                </a:lnTo>
                <a:lnTo>
                  <a:pt x="813" y="1313"/>
                </a:lnTo>
                <a:lnTo>
                  <a:pt x="810" y="1307"/>
                </a:lnTo>
                <a:lnTo>
                  <a:pt x="808" y="1302"/>
                </a:lnTo>
                <a:lnTo>
                  <a:pt x="803" y="1291"/>
                </a:lnTo>
                <a:lnTo>
                  <a:pt x="796" y="1282"/>
                </a:lnTo>
                <a:lnTo>
                  <a:pt x="793" y="1276"/>
                </a:lnTo>
                <a:lnTo>
                  <a:pt x="788" y="1271"/>
                </a:lnTo>
                <a:lnTo>
                  <a:pt x="783" y="1267"/>
                </a:lnTo>
                <a:lnTo>
                  <a:pt x="778" y="1262"/>
                </a:lnTo>
                <a:lnTo>
                  <a:pt x="772" y="1258"/>
                </a:lnTo>
                <a:lnTo>
                  <a:pt x="767" y="1255"/>
                </a:lnTo>
                <a:lnTo>
                  <a:pt x="761" y="1251"/>
                </a:lnTo>
                <a:lnTo>
                  <a:pt x="754" y="1249"/>
                </a:lnTo>
                <a:lnTo>
                  <a:pt x="743" y="1245"/>
                </a:lnTo>
                <a:lnTo>
                  <a:pt x="730" y="1241"/>
                </a:lnTo>
                <a:lnTo>
                  <a:pt x="717" y="1240"/>
                </a:lnTo>
                <a:lnTo>
                  <a:pt x="704" y="1239"/>
                </a:lnTo>
                <a:lnTo>
                  <a:pt x="689" y="1240"/>
                </a:lnTo>
                <a:lnTo>
                  <a:pt x="681" y="1240"/>
                </a:lnTo>
                <a:lnTo>
                  <a:pt x="675" y="1241"/>
                </a:lnTo>
                <a:lnTo>
                  <a:pt x="663" y="1245"/>
                </a:lnTo>
                <a:lnTo>
                  <a:pt x="650" y="1249"/>
                </a:lnTo>
                <a:lnTo>
                  <a:pt x="639" y="1255"/>
                </a:lnTo>
                <a:lnTo>
                  <a:pt x="634" y="1258"/>
                </a:lnTo>
                <a:lnTo>
                  <a:pt x="628" y="1262"/>
                </a:lnTo>
                <a:lnTo>
                  <a:pt x="619" y="1271"/>
                </a:lnTo>
                <a:lnTo>
                  <a:pt x="611" y="1282"/>
                </a:lnTo>
                <a:lnTo>
                  <a:pt x="605" y="1291"/>
                </a:lnTo>
                <a:lnTo>
                  <a:pt x="598" y="1302"/>
                </a:lnTo>
                <a:lnTo>
                  <a:pt x="595" y="1313"/>
                </a:lnTo>
                <a:lnTo>
                  <a:pt x="591" y="1325"/>
                </a:lnTo>
                <a:lnTo>
                  <a:pt x="587" y="1340"/>
                </a:lnTo>
                <a:lnTo>
                  <a:pt x="586" y="1355"/>
                </a:lnTo>
                <a:lnTo>
                  <a:pt x="585" y="1371"/>
                </a:lnTo>
                <a:lnTo>
                  <a:pt x="584" y="1388"/>
                </a:lnTo>
                <a:lnTo>
                  <a:pt x="584" y="1548"/>
                </a:lnTo>
                <a:lnTo>
                  <a:pt x="584" y="1565"/>
                </a:lnTo>
                <a:lnTo>
                  <a:pt x="585" y="1581"/>
                </a:lnTo>
                <a:lnTo>
                  <a:pt x="587" y="1595"/>
                </a:lnTo>
                <a:lnTo>
                  <a:pt x="590" y="1609"/>
                </a:lnTo>
                <a:lnTo>
                  <a:pt x="592" y="1615"/>
                </a:lnTo>
                <a:lnTo>
                  <a:pt x="594" y="1621"/>
                </a:lnTo>
                <a:lnTo>
                  <a:pt x="598" y="1632"/>
                </a:lnTo>
                <a:lnTo>
                  <a:pt x="603" y="1642"/>
                </a:lnTo>
                <a:lnTo>
                  <a:pt x="610" y="1651"/>
                </a:lnTo>
                <a:lnTo>
                  <a:pt x="618" y="1662"/>
                </a:lnTo>
                <a:lnTo>
                  <a:pt x="623" y="1667"/>
                </a:lnTo>
                <a:lnTo>
                  <a:pt x="628" y="1670"/>
                </a:lnTo>
                <a:lnTo>
                  <a:pt x="639" y="1679"/>
                </a:lnTo>
                <a:lnTo>
                  <a:pt x="645" y="1683"/>
                </a:lnTo>
                <a:lnTo>
                  <a:pt x="652" y="1685"/>
                </a:lnTo>
                <a:lnTo>
                  <a:pt x="664" y="1690"/>
                </a:lnTo>
                <a:lnTo>
                  <a:pt x="676" y="1694"/>
                </a:lnTo>
                <a:lnTo>
                  <a:pt x="684" y="1695"/>
                </a:lnTo>
                <a:lnTo>
                  <a:pt x="690" y="1696"/>
                </a:lnTo>
                <a:lnTo>
                  <a:pt x="696" y="1698"/>
                </a:lnTo>
                <a:lnTo>
                  <a:pt x="704" y="1698"/>
                </a:lnTo>
                <a:lnTo>
                  <a:pt x="717" y="1696"/>
                </a:lnTo>
                <a:lnTo>
                  <a:pt x="730" y="1694"/>
                </a:lnTo>
                <a:lnTo>
                  <a:pt x="743" y="1690"/>
                </a:lnTo>
                <a:lnTo>
                  <a:pt x="749" y="1688"/>
                </a:lnTo>
                <a:lnTo>
                  <a:pt x="756" y="1685"/>
                </a:lnTo>
                <a:lnTo>
                  <a:pt x="768" y="1679"/>
                </a:lnTo>
                <a:lnTo>
                  <a:pt x="774" y="1675"/>
                </a:lnTo>
                <a:lnTo>
                  <a:pt x="779" y="1670"/>
                </a:lnTo>
                <a:lnTo>
                  <a:pt x="784" y="1667"/>
                </a:lnTo>
                <a:lnTo>
                  <a:pt x="789" y="1662"/>
                </a:lnTo>
                <a:lnTo>
                  <a:pt x="794" y="1657"/>
                </a:lnTo>
                <a:lnTo>
                  <a:pt x="799" y="1651"/>
                </a:lnTo>
                <a:lnTo>
                  <a:pt x="804" y="1642"/>
                </a:lnTo>
                <a:lnTo>
                  <a:pt x="810" y="1632"/>
                </a:lnTo>
                <a:lnTo>
                  <a:pt x="814" y="1621"/>
                </a:lnTo>
                <a:lnTo>
                  <a:pt x="817" y="1609"/>
                </a:lnTo>
                <a:lnTo>
                  <a:pt x="820" y="1595"/>
                </a:lnTo>
                <a:lnTo>
                  <a:pt x="821" y="1581"/>
                </a:lnTo>
                <a:lnTo>
                  <a:pt x="822" y="1565"/>
                </a:lnTo>
                <a:lnTo>
                  <a:pt x="824" y="1548"/>
                </a:lnTo>
                <a:lnTo>
                  <a:pt x="824" y="1388"/>
                </a:lnTo>
                <a:close/>
                <a:moveTo>
                  <a:pt x="740" y="1557"/>
                </a:moveTo>
                <a:lnTo>
                  <a:pt x="740" y="1573"/>
                </a:lnTo>
                <a:lnTo>
                  <a:pt x="740" y="1579"/>
                </a:lnTo>
                <a:lnTo>
                  <a:pt x="740" y="1586"/>
                </a:lnTo>
                <a:lnTo>
                  <a:pt x="738" y="1591"/>
                </a:lnTo>
                <a:lnTo>
                  <a:pt x="737" y="1597"/>
                </a:lnTo>
                <a:lnTo>
                  <a:pt x="735" y="1602"/>
                </a:lnTo>
                <a:lnTo>
                  <a:pt x="732" y="1606"/>
                </a:lnTo>
                <a:lnTo>
                  <a:pt x="730" y="1610"/>
                </a:lnTo>
                <a:lnTo>
                  <a:pt x="727" y="1614"/>
                </a:lnTo>
                <a:lnTo>
                  <a:pt x="725" y="1617"/>
                </a:lnTo>
                <a:lnTo>
                  <a:pt x="721" y="1618"/>
                </a:lnTo>
                <a:lnTo>
                  <a:pt x="717" y="1621"/>
                </a:lnTo>
                <a:lnTo>
                  <a:pt x="712" y="1622"/>
                </a:lnTo>
                <a:lnTo>
                  <a:pt x="709" y="1623"/>
                </a:lnTo>
                <a:lnTo>
                  <a:pt x="704" y="1623"/>
                </a:lnTo>
                <a:lnTo>
                  <a:pt x="699" y="1623"/>
                </a:lnTo>
                <a:lnTo>
                  <a:pt x="694" y="1622"/>
                </a:lnTo>
                <a:lnTo>
                  <a:pt x="690" y="1621"/>
                </a:lnTo>
                <a:lnTo>
                  <a:pt x="686" y="1618"/>
                </a:lnTo>
                <a:lnTo>
                  <a:pt x="683" y="1617"/>
                </a:lnTo>
                <a:lnTo>
                  <a:pt x="680" y="1614"/>
                </a:lnTo>
                <a:lnTo>
                  <a:pt x="676" y="1610"/>
                </a:lnTo>
                <a:lnTo>
                  <a:pt x="674" y="1606"/>
                </a:lnTo>
                <a:lnTo>
                  <a:pt x="670" y="1597"/>
                </a:lnTo>
                <a:lnTo>
                  <a:pt x="668" y="1586"/>
                </a:lnTo>
                <a:lnTo>
                  <a:pt x="668" y="1579"/>
                </a:lnTo>
                <a:lnTo>
                  <a:pt x="668" y="1573"/>
                </a:lnTo>
                <a:lnTo>
                  <a:pt x="668" y="1557"/>
                </a:lnTo>
                <a:lnTo>
                  <a:pt x="668" y="1380"/>
                </a:lnTo>
                <a:lnTo>
                  <a:pt x="668" y="1364"/>
                </a:lnTo>
                <a:lnTo>
                  <a:pt x="668" y="1357"/>
                </a:lnTo>
                <a:lnTo>
                  <a:pt x="668" y="1350"/>
                </a:lnTo>
                <a:lnTo>
                  <a:pt x="669" y="1345"/>
                </a:lnTo>
                <a:lnTo>
                  <a:pt x="670" y="1339"/>
                </a:lnTo>
                <a:lnTo>
                  <a:pt x="673" y="1334"/>
                </a:lnTo>
                <a:lnTo>
                  <a:pt x="674" y="1330"/>
                </a:lnTo>
                <a:lnTo>
                  <a:pt x="676" y="1326"/>
                </a:lnTo>
                <a:lnTo>
                  <a:pt x="680" y="1323"/>
                </a:lnTo>
                <a:lnTo>
                  <a:pt x="683" y="1320"/>
                </a:lnTo>
                <a:lnTo>
                  <a:pt x="686" y="1318"/>
                </a:lnTo>
                <a:lnTo>
                  <a:pt x="694" y="1315"/>
                </a:lnTo>
                <a:lnTo>
                  <a:pt x="699" y="1314"/>
                </a:lnTo>
                <a:lnTo>
                  <a:pt x="704" y="1314"/>
                </a:lnTo>
                <a:lnTo>
                  <a:pt x="709" y="1314"/>
                </a:lnTo>
                <a:lnTo>
                  <a:pt x="712" y="1315"/>
                </a:lnTo>
                <a:lnTo>
                  <a:pt x="717" y="1317"/>
                </a:lnTo>
                <a:lnTo>
                  <a:pt x="721" y="1318"/>
                </a:lnTo>
                <a:lnTo>
                  <a:pt x="725" y="1320"/>
                </a:lnTo>
                <a:lnTo>
                  <a:pt x="727" y="1323"/>
                </a:lnTo>
                <a:lnTo>
                  <a:pt x="730" y="1326"/>
                </a:lnTo>
                <a:lnTo>
                  <a:pt x="733" y="1330"/>
                </a:lnTo>
                <a:lnTo>
                  <a:pt x="737" y="1339"/>
                </a:lnTo>
                <a:lnTo>
                  <a:pt x="740" y="1350"/>
                </a:lnTo>
                <a:lnTo>
                  <a:pt x="740" y="1357"/>
                </a:lnTo>
                <a:lnTo>
                  <a:pt x="740" y="1364"/>
                </a:lnTo>
                <a:lnTo>
                  <a:pt x="740" y="1380"/>
                </a:lnTo>
                <a:lnTo>
                  <a:pt x="740" y="1557"/>
                </a:lnTo>
                <a:close/>
                <a:moveTo>
                  <a:pt x="491" y="1447"/>
                </a:moveTo>
                <a:lnTo>
                  <a:pt x="491" y="1690"/>
                </a:lnTo>
                <a:lnTo>
                  <a:pt x="402" y="1690"/>
                </a:lnTo>
                <a:lnTo>
                  <a:pt x="402" y="1447"/>
                </a:lnTo>
                <a:lnTo>
                  <a:pt x="353" y="1289"/>
                </a:lnTo>
                <a:lnTo>
                  <a:pt x="316" y="1171"/>
                </a:lnTo>
                <a:lnTo>
                  <a:pt x="302" y="1122"/>
                </a:lnTo>
                <a:lnTo>
                  <a:pt x="292" y="1091"/>
                </a:lnTo>
                <a:lnTo>
                  <a:pt x="384" y="1091"/>
                </a:lnTo>
                <a:lnTo>
                  <a:pt x="446" y="1325"/>
                </a:lnTo>
                <a:lnTo>
                  <a:pt x="508" y="1091"/>
                </a:lnTo>
                <a:lnTo>
                  <a:pt x="601" y="1091"/>
                </a:lnTo>
                <a:lnTo>
                  <a:pt x="491" y="1447"/>
                </a:lnTo>
                <a:close/>
                <a:moveTo>
                  <a:pt x="1121" y="1690"/>
                </a:moveTo>
                <a:lnTo>
                  <a:pt x="1036" y="1690"/>
                </a:lnTo>
                <a:lnTo>
                  <a:pt x="1036" y="1641"/>
                </a:lnTo>
                <a:lnTo>
                  <a:pt x="1024" y="1654"/>
                </a:lnTo>
                <a:lnTo>
                  <a:pt x="1013" y="1666"/>
                </a:lnTo>
                <a:lnTo>
                  <a:pt x="1002" y="1674"/>
                </a:lnTo>
                <a:lnTo>
                  <a:pt x="991" y="1683"/>
                </a:lnTo>
                <a:lnTo>
                  <a:pt x="980" y="1688"/>
                </a:lnTo>
                <a:lnTo>
                  <a:pt x="970" y="1693"/>
                </a:lnTo>
                <a:lnTo>
                  <a:pt x="963" y="1694"/>
                </a:lnTo>
                <a:lnTo>
                  <a:pt x="959" y="1695"/>
                </a:lnTo>
                <a:lnTo>
                  <a:pt x="947" y="1696"/>
                </a:lnTo>
                <a:lnTo>
                  <a:pt x="939" y="1695"/>
                </a:lnTo>
                <a:lnTo>
                  <a:pt x="930" y="1694"/>
                </a:lnTo>
                <a:lnTo>
                  <a:pt x="925" y="1693"/>
                </a:lnTo>
                <a:lnTo>
                  <a:pt x="921" y="1691"/>
                </a:lnTo>
                <a:lnTo>
                  <a:pt x="915" y="1688"/>
                </a:lnTo>
                <a:lnTo>
                  <a:pt x="909" y="1683"/>
                </a:lnTo>
                <a:lnTo>
                  <a:pt x="903" y="1677"/>
                </a:lnTo>
                <a:lnTo>
                  <a:pt x="898" y="1669"/>
                </a:lnTo>
                <a:lnTo>
                  <a:pt x="897" y="1666"/>
                </a:lnTo>
                <a:lnTo>
                  <a:pt x="894" y="1662"/>
                </a:lnTo>
                <a:lnTo>
                  <a:pt x="893" y="1657"/>
                </a:lnTo>
                <a:lnTo>
                  <a:pt x="890" y="1651"/>
                </a:lnTo>
                <a:lnTo>
                  <a:pt x="888" y="1636"/>
                </a:lnTo>
                <a:lnTo>
                  <a:pt x="887" y="1627"/>
                </a:lnTo>
                <a:lnTo>
                  <a:pt x="886" y="1618"/>
                </a:lnTo>
                <a:lnTo>
                  <a:pt x="886" y="1596"/>
                </a:lnTo>
                <a:lnTo>
                  <a:pt x="886" y="1242"/>
                </a:lnTo>
                <a:lnTo>
                  <a:pt x="970" y="1242"/>
                </a:lnTo>
                <a:lnTo>
                  <a:pt x="970" y="1574"/>
                </a:lnTo>
                <a:lnTo>
                  <a:pt x="970" y="1606"/>
                </a:lnTo>
                <a:lnTo>
                  <a:pt x="972" y="1614"/>
                </a:lnTo>
                <a:lnTo>
                  <a:pt x="973" y="1616"/>
                </a:lnTo>
                <a:lnTo>
                  <a:pt x="976" y="1618"/>
                </a:lnTo>
                <a:lnTo>
                  <a:pt x="977" y="1621"/>
                </a:lnTo>
                <a:lnTo>
                  <a:pt x="981" y="1622"/>
                </a:lnTo>
                <a:lnTo>
                  <a:pt x="983" y="1622"/>
                </a:lnTo>
                <a:lnTo>
                  <a:pt x="987" y="1622"/>
                </a:lnTo>
                <a:lnTo>
                  <a:pt x="993" y="1622"/>
                </a:lnTo>
                <a:lnTo>
                  <a:pt x="999" y="1620"/>
                </a:lnTo>
                <a:lnTo>
                  <a:pt x="1006" y="1617"/>
                </a:lnTo>
                <a:lnTo>
                  <a:pt x="1012" y="1612"/>
                </a:lnTo>
                <a:lnTo>
                  <a:pt x="1017" y="1607"/>
                </a:lnTo>
                <a:lnTo>
                  <a:pt x="1023" y="1600"/>
                </a:lnTo>
                <a:lnTo>
                  <a:pt x="1036" y="1584"/>
                </a:lnTo>
                <a:lnTo>
                  <a:pt x="1036" y="1242"/>
                </a:lnTo>
                <a:lnTo>
                  <a:pt x="1121" y="1242"/>
                </a:lnTo>
                <a:lnTo>
                  <a:pt x="1121" y="1690"/>
                </a:lnTo>
                <a:close/>
                <a:moveTo>
                  <a:pt x="1987" y="1313"/>
                </a:moveTo>
                <a:lnTo>
                  <a:pt x="1982" y="1313"/>
                </a:lnTo>
                <a:lnTo>
                  <a:pt x="1977" y="1314"/>
                </a:lnTo>
                <a:lnTo>
                  <a:pt x="1966" y="1318"/>
                </a:lnTo>
                <a:lnTo>
                  <a:pt x="1961" y="1322"/>
                </a:lnTo>
                <a:lnTo>
                  <a:pt x="1956" y="1325"/>
                </a:lnTo>
                <a:lnTo>
                  <a:pt x="1950" y="1329"/>
                </a:lnTo>
                <a:lnTo>
                  <a:pt x="1945" y="1334"/>
                </a:lnTo>
                <a:lnTo>
                  <a:pt x="1945" y="1602"/>
                </a:lnTo>
                <a:lnTo>
                  <a:pt x="1956" y="1611"/>
                </a:lnTo>
                <a:lnTo>
                  <a:pt x="1961" y="1615"/>
                </a:lnTo>
                <a:lnTo>
                  <a:pt x="1966" y="1617"/>
                </a:lnTo>
                <a:lnTo>
                  <a:pt x="1972" y="1620"/>
                </a:lnTo>
                <a:lnTo>
                  <a:pt x="1977" y="1621"/>
                </a:lnTo>
                <a:lnTo>
                  <a:pt x="1982" y="1622"/>
                </a:lnTo>
                <a:lnTo>
                  <a:pt x="1987" y="1622"/>
                </a:lnTo>
                <a:lnTo>
                  <a:pt x="1995" y="1622"/>
                </a:lnTo>
                <a:lnTo>
                  <a:pt x="1999" y="1621"/>
                </a:lnTo>
                <a:lnTo>
                  <a:pt x="2002" y="1620"/>
                </a:lnTo>
                <a:lnTo>
                  <a:pt x="2005" y="1617"/>
                </a:lnTo>
                <a:lnTo>
                  <a:pt x="2008" y="1615"/>
                </a:lnTo>
                <a:lnTo>
                  <a:pt x="2010" y="1612"/>
                </a:lnTo>
                <a:lnTo>
                  <a:pt x="2013" y="1609"/>
                </a:lnTo>
                <a:lnTo>
                  <a:pt x="2016" y="1600"/>
                </a:lnTo>
                <a:lnTo>
                  <a:pt x="2019" y="1590"/>
                </a:lnTo>
                <a:lnTo>
                  <a:pt x="2020" y="1576"/>
                </a:lnTo>
                <a:lnTo>
                  <a:pt x="2020" y="1562"/>
                </a:lnTo>
                <a:lnTo>
                  <a:pt x="2020" y="1371"/>
                </a:lnTo>
                <a:lnTo>
                  <a:pt x="2020" y="1355"/>
                </a:lnTo>
                <a:lnTo>
                  <a:pt x="2019" y="1343"/>
                </a:lnTo>
                <a:lnTo>
                  <a:pt x="2016" y="1333"/>
                </a:lnTo>
                <a:lnTo>
                  <a:pt x="2014" y="1329"/>
                </a:lnTo>
                <a:lnTo>
                  <a:pt x="2013" y="1325"/>
                </a:lnTo>
                <a:lnTo>
                  <a:pt x="2010" y="1323"/>
                </a:lnTo>
                <a:lnTo>
                  <a:pt x="2008" y="1319"/>
                </a:lnTo>
                <a:lnTo>
                  <a:pt x="2005" y="1318"/>
                </a:lnTo>
                <a:lnTo>
                  <a:pt x="2002" y="1315"/>
                </a:lnTo>
                <a:lnTo>
                  <a:pt x="1995" y="1314"/>
                </a:lnTo>
                <a:lnTo>
                  <a:pt x="1987" y="1313"/>
                </a:lnTo>
                <a:close/>
                <a:moveTo>
                  <a:pt x="2317" y="1366"/>
                </a:moveTo>
                <a:lnTo>
                  <a:pt x="2317" y="1352"/>
                </a:lnTo>
                <a:lnTo>
                  <a:pt x="2316" y="1341"/>
                </a:lnTo>
                <a:lnTo>
                  <a:pt x="2315" y="1336"/>
                </a:lnTo>
                <a:lnTo>
                  <a:pt x="2313" y="1331"/>
                </a:lnTo>
                <a:lnTo>
                  <a:pt x="2308" y="1324"/>
                </a:lnTo>
                <a:lnTo>
                  <a:pt x="2306" y="1322"/>
                </a:lnTo>
                <a:lnTo>
                  <a:pt x="2303" y="1319"/>
                </a:lnTo>
                <a:lnTo>
                  <a:pt x="2301" y="1318"/>
                </a:lnTo>
                <a:lnTo>
                  <a:pt x="2297" y="1315"/>
                </a:lnTo>
                <a:lnTo>
                  <a:pt x="2293" y="1314"/>
                </a:lnTo>
                <a:lnTo>
                  <a:pt x="2290" y="1314"/>
                </a:lnTo>
                <a:lnTo>
                  <a:pt x="2280" y="1313"/>
                </a:lnTo>
                <a:lnTo>
                  <a:pt x="2271" y="1314"/>
                </a:lnTo>
                <a:lnTo>
                  <a:pt x="2266" y="1314"/>
                </a:lnTo>
                <a:lnTo>
                  <a:pt x="2263" y="1315"/>
                </a:lnTo>
                <a:lnTo>
                  <a:pt x="2260" y="1317"/>
                </a:lnTo>
                <a:lnTo>
                  <a:pt x="2256" y="1319"/>
                </a:lnTo>
                <a:lnTo>
                  <a:pt x="2254" y="1322"/>
                </a:lnTo>
                <a:lnTo>
                  <a:pt x="2251" y="1324"/>
                </a:lnTo>
                <a:lnTo>
                  <a:pt x="2249" y="1328"/>
                </a:lnTo>
                <a:lnTo>
                  <a:pt x="2246" y="1331"/>
                </a:lnTo>
                <a:lnTo>
                  <a:pt x="2245" y="1335"/>
                </a:lnTo>
                <a:lnTo>
                  <a:pt x="2244" y="1340"/>
                </a:lnTo>
                <a:lnTo>
                  <a:pt x="2243" y="1351"/>
                </a:lnTo>
                <a:lnTo>
                  <a:pt x="2242" y="1366"/>
                </a:lnTo>
                <a:lnTo>
                  <a:pt x="2242" y="1414"/>
                </a:lnTo>
                <a:lnTo>
                  <a:pt x="2317" y="1414"/>
                </a:lnTo>
                <a:lnTo>
                  <a:pt x="2317" y="1366"/>
                </a:lnTo>
                <a:close/>
                <a:moveTo>
                  <a:pt x="2499" y="1140"/>
                </a:moveTo>
                <a:lnTo>
                  <a:pt x="2496" y="1125"/>
                </a:lnTo>
                <a:lnTo>
                  <a:pt x="2493" y="1109"/>
                </a:lnTo>
                <a:lnTo>
                  <a:pt x="2488" y="1089"/>
                </a:lnTo>
                <a:lnTo>
                  <a:pt x="2485" y="1079"/>
                </a:lnTo>
                <a:lnTo>
                  <a:pt x="2480" y="1068"/>
                </a:lnTo>
                <a:lnTo>
                  <a:pt x="2477" y="1057"/>
                </a:lnTo>
                <a:lnTo>
                  <a:pt x="2472" y="1046"/>
                </a:lnTo>
                <a:lnTo>
                  <a:pt x="2467" y="1036"/>
                </a:lnTo>
                <a:lnTo>
                  <a:pt x="2461" y="1026"/>
                </a:lnTo>
                <a:lnTo>
                  <a:pt x="2454" y="1017"/>
                </a:lnTo>
                <a:lnTo>
                  <a:pt x="2447" y="1009"/>
                </a:lnTo>
                <a:lnTo>
                  <a:pt x="2442" y="1004"/>
                </a:lnTo>
                <a:lnTo>
                  <a:pt x="2437" y="1000"/>
                </a:lnTo>
                <a:lnTo>
                  <a:pt x="2427" y="991"/>
                </a:lnTo>
                <a:lnTo>
                  <a:pt x="2418" y="984"/>
                </a:lnTo>
                <a:lnTo>
                  <a:pt x="2409" y="979"/>
                </a:lnTo>
                <a:lnTo>
                  <a:pt x="2399" y="973"/>
                </a:lnTo>
                <a:lnTo>
                  <a:pt x="2390" y="969"/>
                </a:lnTo>
                <a:lnTo>
                  <a:pt x="2380" y="965"/>
                </a:lnTo>
                <a:lnTo>
                  <a:pt x="2371" y="963"/>
                </a:lnTo>
                <a:lnTo>
                  <a:pt x="2363" y="960"/>
                </a:lnTo>
                <a:lnTo>
                  <a:pt x="2354" y="958"/>
                </a:lnTo>
                <a:lnTo>
                  <a:pt x="2347" y="957"/>
                </a:lnTo>
                <a:lnTo>
                  <a:pt x="2339" y="955"/>
                </a:lnTo>
                <a:lnTo>
                  <a:pt x="2315" y="953"/>
                </a:lnTo>
                <a:lnTo>
                  <a:pt x="2242" y="948"/>
                </a:lnTo>
                <a:lnTo>
                  <a:pt x="2164" y="945"/>
                </a:lnTo>
                <a:lnTo>
                  <a:pt x="2086" y="943"/>
                </a:lnTo>
                <a:lnTo>
                  <a:pt x="2013" y="942"/>
                </a:lnTo>
                <a:lnTo>
                  <a:pt x="1898" y="939"/>
                </a:lnTo>
                <a:lnTo>
                  <a:pt x="1851" y="939"/>
                </a:lnTo>
                <a:lnTo>
                  <a:pt x="1805" y="939"/>
                </a:lnTo>
                <a:lnTo>
                  <a:pt x="1688" y="942"/>
                </a:lnTo>
                <a:lnTo>
                  <a:pt x="1615" y="943"/>
                </a:lnTo>
                <a:lnTo>
                  <a:pt x="1538" y="945"/>
                </a:lnTo>
                <a:lnTo>
                  <a:pt x="1461" y="948"/>
                </a:lnTo>
                <a:lnTo>
                  <a:pt x="1387" y="953"/>
                </a:lnTo>
                <a:lnTo>
                  <a:pt x="1377" y="954"/>
                </a:lnTo>
                <a:lnTo>
                  <a:pt x="1363" y="955"/>
                </a:lnTo>
                <a:lnTo>
                  <a:pt x="1347" y="958"/>
                </a:lnTo>
                <a:lnTo>
                  <a:pt x="1338" y="960"/>
                </a:lnTo>
                <a:lnTo>
                  <a:pt x="1330" y="963"/>
                </a:lnTo>
                <a:lnTo>
                  <a:pt x="1312" y="969"/>
                </a:lnTo>
                <a:lnTo>
                  <a:pt x="1302" y="973"/>
                </a:lnTo>
                <a:lnTo>
                  <a:pt x="1293" y="979"/>
                </a:lnTo>
                <a:lnTo>
                  <a:pt x="1283" y="984"/>
                </a:lnTo>
                <a:lnTo>
                  <a:pt x="1274" y="991"/>
                </a:lnTo>
                <a:lnTo>
                  <a:pt x="1264" y="1000"/>
                </a:lnTo>
                <a:lnTo>
                  <a:pt x="1254" y="1009"/>
                </a:lnTo>
                <a:lnTo>
                  <a:pt x="1247" y="1017"/>
                </a:lnTo>
                <a:lnTo>
                  <a:pt x="1241" y="1026"/>
                </a:lnTo>
                <a:lnTo>
                  <a:pt x="1234" y="1036"/>
                </a:lnTo>
                <a:lnTo>
                  <a:pt x="1229" y="1046"/>
                </a:lnTo>
                <a:lnTo>
                  <a:pt x="1225" y="1057"/>
                </a:lnTo>
                <a:lnTo>
                  <a:pt x="1221" y="1068"/>
                </a:lnTo>
                <a:lnTo>
                  <a:pt x="1213" y="1089"/>
                </a:lnTo>
                <a:lnTo>
                  <a:pt x="1208" y="1109"/>
                </a:lnTo>
                <a:lnTo>
                  <a:pt x="1205" y="1125"/>
                </a:lnTo>
                <a:lnTo>
                  <a:pt x="1202" y="1140"/>
                </a:lnTo>
                <a:lnTo>
                  <a:pt x="1200" y="1158"/>
                </a:lnTo>
                <a:lnTo>
                  <a:pt x="1195" y="1206"/>
                </a:lnTo>
                <a:lnTo>
                  <a:pt x="1192" y="1239"/>
                </a:lnTo>
                <a:lnTo>
                  <a:pt x="1191" y="1275"/>
                </a:lnTo>
                <a:lnTo>
                  <a:pt x="1189" y="1313"/>
                </a:lnTo>
                <a:lnTo>
                  <a:pt x="1189" y="1352"/>
                </a:lnTo>
                <a:lnTo>
                  <a:pt x="1189" y="1453"/>
                </a:lnTo>
                <a:lnTo>
                  <a:pt x="1189" y="1492"/>
                </a:lnTo>
                <a:lnTo>
                  <a:pt x="1191" y="1531"/>
                </a:lnTo>
                <a:lnTo>
                  <a:pt x="1192" y="1568"/>
                </a:lnTo>
                <a:lnTo>
                  <a:pt x="1195" y="1600"/>
                </a:lnTo>
                <a:lnTo>
                  <a:pt x="1197" y="1627"/>
                </a:lnTo>
                <a:lnTo>
                  <a:pt x="1200" y="1648"/>
                </a:lnTo>
                <a:lnTo>
                  <a:pt x="1202" y="1667"/>
                </a:lnTo>
                <a:lnTo>
                  <a:pt x="1205" y="1682"/>
                </a:lnTo>
                <a:lnTo>
                  <a:pt x="1208" y="1696"/>
                </a:lnTo>
                <a:lnTo>
                  <a:pt x="1213" y="1716"/>
                </a:lnTo>
                <a:lnTo>
                  <a:pt x="1217" y="1727"/>
                </a:lnTo>
                <a:lnTo>
                  <a:pt x="1221" y="1739"/>
                </a:lnTo>
                <a:lnTo>
                  <a:pt x="1225" y="1748"/>
                </a:lnTo>
                <a:lnTo>
                  <a:pt x="1229" y="1760"/>
                </a:lnTo>
                <a:lnTo>
                  <a:pt x="1234" y="1771"/>
                </a:lnTo>
                <a:lnTo>
                  <a:pt x="1241" y="1779"/>
                </a:lnTo>
                <a:lnTo>
                  <a:pt x="1247" y="1789"/>
                </a:lnTo>
                <a:lnTo>
                  <a:pt x="1254" y="1797"/>
                </a:lnTo>
                <a:lnTo>
                  <a:pt x="1264" y="1807"/>
                </a:lnTo>
                <a:lnTo>
                  <a:pt x="1274" y="1814"/>
                </a:lnTo>
                <a:lnTo>
                  <a:pt x="1284" y="1821"/>
                </a:lnTo>
                <a:lnTo>
                  <a:pt x="1294" y="1828"/>
                </a:lnTo>
                <a:lnTo>
                  <a:pt x="1305" y="1833"/>
                </a:lnTo>
                <a:lnTo>
                  <a:pt x="1315" y="1836"/>
                </a:lnTo>
                <a:lnTo>
                  <a:pt x="1336" y="1842"/>
                </a:lnTo>
                <a:lnTo>
                  <a:pt x="1345" y="1845"/>
                </a:lnTo>
                <a:lnTo>
                  <a:pt x="1354" y="1847"/>
                </a:lnTo>
                <a:lnTo>
                  <a:pt x="1372" y="1850"/>
                </a:lnTo>
                <a:lnTo>
                  <a:pt x="1400" y="1854"/>
                </a:lnTo>
                <a:lnTo>
                  <a:pt x="1422" y="1855"/>
                </a:lnTo>
                <a:lnTo>
                  <a:pt x="1450" y="1857"/>
                </a:lnTo>
                <a:lnTo>
                  <a:pt x="1515" y="1860"/>
                </a:lnTo>
                <a:lnTo>
                  <a:pt x="1590" y="1862"/>
                </a:lnTo>
                <a:lnTo>
                  <a:pt x="1665" y="1863"/>
                </a:lnTo>
                <a:lnTo>
                  <a:pt x="1795" y="1866"/>
                </a:lnTo>
                <a:lnTo>
                  <a:pt x="1851" y="1867"/>
                </a:lnTo>
                <a:lnTo>
                  <a:pt x="1898" y="1866"/>
                </a:lnTo>
                <a:lnTo>
                  <a:pt x="2013" y="1865"/>
                </a:lnTo>
                <a:lnTo>
                  <a:pt x="2086" y="1863"/>
                </a:lnTo>
                <a:lnTo>
                  <a:pt x="2164" y="1861"/>
                </a:lnTo>
                <a:lnTo>
                  <a:pt x="2242" y="1857"/>
                </a:lnTo>
                <a:lnTo>
                  <a:pt x="2315" y="1852"/>
                </a:lnTo>
                <a:lnTo>
                  <a:pt x="2326" y="1852"/>
                </a:lnTo>
                <a:lnTo>
                  <a:pt x="2339" y="1850"/>
                </a:lnTo>
                <a:lnTo>
                  <a:pt x="2354" y="1847"/>
                </a:lnTo>
                <a:lnTo>
                  <a:pt x="2363" y="1846"/>
                </a:lnTo>
                <a:lnTo>
                  <a:pt x="2371" y="1844"/>
                </a:lnTo>
                <a:lnTo>
                  <a:pt x="2390" y="1837"/>
                </a:lnTo>
                <a:lnTo>
                  <a:pt x="2399" y="1833"/>
                </a:lnTo>
                <a:lnTo>
                  <a:pt x="2409" y="1828"/>
                </a:lnTo>
                <a:lnTo>
                  <a:pt x="2418" y="1821"/>
                </a:lnTo>
                <a:lnTo>
                  <a:pt x="2427" y="1814"/>
                </a:lnTo>
                <a:lnTo>
                  <a:pt x="2437" y="1807"/>
                </a:lnTo>
                <a:lnTo>
                  <a:pt x="2447" y="1797"/>
                </a:lnTo>
                <a:lnTo>
                  <a:pt x="2454" y="1789"/>
                </a:lnTo>
                <a:lnTo>
                  <a:pt x="2461" y="1779"/>
                </a:lnTo>
                <a:lnTo>
                  <a:pt x="2467" y="1771"/>
                </a:lnTo>
                <a:lnTo>
                  <a:pt x="2472" y="1760"/>
                </a:lnTo>
                <a:lnTo>
                  <a:pt x="2477" y="1748"/>
                </a:lnTo>
                <a:lnTo>
                  <a:pt x="2480" y="1739"/>
                </a:lnTo>
                <a:lnTo>
                  <a:pt x="2488" y="1716"/>
                </a:lnTo>
                <a:lnTo>
                  <a:pt x="2493" y="1696"/>
                </a:lnTo>
                <a:lnTo>
                  <a:pt x="2496" y="1682"/>
                </a:lnTo>
                <a:lnTo>
                  <a:pt x="2499" y="1667"/>
                </a:lnTo>
                <a:lnTo>
                  <a:pt x="2501" y="1648"/>
                </a:lnTo>
                <a:lnTo>
                  <a:pt x="2506" y="1600"/>
                </a:lnTo>
                <a:lnTo>
                  <a:pt x="2509" y="1568"/>
                </a:lnTo>
                <a:lnTo>
                  <a:pt x="2510" y="1531"/>
                </a:lnTo>
                <a:lnTo>
                  <a:pt x="2512" y="1492"/>
                </a:lnTo>
                <a:lnTo>
                  <a:pt x="2512" y="1453"/>
                </a:lnTo>
                <a:lnTo>
                  <a:pt x="2512" y="1352"/>
                </a:lnTo>
                <a:lnTo>
                  <a:pt x="2512" y="1313"/>
                </a:lnTo>
                <a:lnTo>
                  <a:pt x="2510" y="1275"/>
                </a:lnTo>
                <a:lnTo>
                  <a:pt x="2509" y="1239"/>
                </a:lnTo>
                <a:lnTo>
                  <a:pt x="2506" y="1206"/>
                </a:lnTo>
                <a:lnTo>
                  <a:pt x="2504" y="1179"/>
                </a:lnTo>
                <a:lnTo>
                  <a:pt x="2501" y="1158"/>
                </a:lnTo>
                <a:lnTo>
                  <a:pt x="2499" y="1140"/>
                </a:lnTo>
                <a:close/>
                <a:moveTo>
                  <a:pt x="1479" y="1690"/>
                </a:moveTo>
                <a:lnTo>
                  <a:pt x="1390" y="1690"/>
                </a:lnTo>
                <a:lnTo>
                  <a:pt x="1390" y="1179"/>
                </a:lnTo>
                <a:lnTo>
                  <a:pt x="1298" y="1179"/>
                </a:lnTo>
                <a:lnTo>
                  <a:pt x="1298" y="1095"/>
                </a:lnTo>
                <a:lnTo>
                  <a:pt x="1577" y="1095"/>
                </a:lnTo>
                <a:lnTo>
                  <a:pt x="1577" y="1179"/>
                </a:lnTo>
                <a:lnTo>
                  <a:pt x="1479" y="1179"/>
                </a:lnTo>
                <a:lnTo>
                  <a:pt x="1479" y="1690"/>
                </a:lnTo>
                <a:close/>
                <a:moveTo>
                  <a:pt x="1799" y="1690"/>
                </a:moveTo>
                <a:lnTo>
                  <a:pt x="1714" y="1690"/>
                </a:lnTo>
                <a:lnTo>
                  <a:pt x="1714" y="1641"/>
                </a:lnTo>
                <a:lnTo>
                  <a:pt x="1702" y="1654"/>
                </a:lnTo>
                <a:lnTo>
                  <a:pt x="1691" y="1666"/>
                </a:lnTo>
                <a:lnTo>
                  <a:pt x="1680" y="1674"/>
                </a:lnTo>
                <a:lnTo>
                  <a:pt x="1669" y="1683"/>
                </a:lnTo>
                <a:lnTo>
                  <a:pt x="1659" y="1688"/>
                </a:lnTo>
                <a:lnTo>
                  <a:pt x="1648" y="1693"/>
                </a:lnTo>
                <a:lnTo>
                  <a:pt x="1643" y="1694"/>
                </a:lnTo>
                <a:lnTo>
                  <a:pt x="1637" y="1695"/>
                </a:lnTo>
                <a:lnTo>
                  <a:pt x="1625" y="1696"/>
                </a:lnTo>
                <a:lnTo>
                  <a:pt x="1617" y="1695"/>
                </a:lnTo>
                <a:lnTo>
                  <a:pt x="1608" y="1694"/>
                </a:lnTo>
                <a:lnTo>
                  <a:pt x="1604" y="1693"/>
                </a:lnTo>
                <a:lnTo>
                  <a:pt x="1601" y="1691"/>
                </a:lnTo>
                <a:lnTo>
                  <a:pt x="1593" y="1688"/>
                </a:lnTo>
                <a:lnTo>
                  <a:pt x="1587" y="1683"/>
                </a:lnTo>
                <a:lnTo>
                  <a:pt x="1581" y="1677"/>
                </a:lnTo>
                <a:lnTo>
                  <a:pt x="1577" y="1669"/>
                </a:lnTo>
                <a:lnTo>
                  <a:pt x="1575" y="1666"/>
                </a:lnTo>
                <a:lnTo>
                  <a:pt x="1573" y="1662"/>
                </a:lnTo>
                <a:lnTo>
                  <a:pt x="1571" y="1657"/>
                </a:lnTo>
                <a:lnTo>
                  <a:pt x="1570" y="1651"/>
                </a:lnTo>
                <a:lnTo>
                  <a:pt x="1566" y="1636"/>
                </a:lnTo>
                <a:lnTo>
                  <a:pt x="1565" y="1627"/>
                </a:lnTo>
                <a:lnTo>
                  <a:pt x="1565" y="1618"/>
                </a:lnTo>
                <a:lnTo>
                  <a:pt x="1564" y="1596"/>
                </a:lnTo>
                <a:lnTo>
                  <a:pt x="1564" y="1246"/>
                </a:lnTo>
                <a:lnTo>
                  <a:pt x="1648" y="1246"/>
                </a:lnTo>
                <a:lnTo>
                  <a:pt x="1648" y="1574"/>
                </a:lnTo>
                <a:lnTo>
                  <a:pt x="1648" y="1606"/>
                </a:lnTo>
                <a:lnTo>
                  <a:pt x="1650" y="1614"/>
                </a:lnTo>
                <a:lnTo>
                  <a:pt x="1651" y="1616"/>
                </a:lnTo>
                <a:lnTo>
                  <a:pt x="1654" y="1618"/>
                </a:lnTo>
                <a:lnTo>
                  <a:pt x="1656" y="1621"/>
                </a:lnTo>
                <a:lnTo>
                  <a:pt x="1659" y="1622"/>
                </a:lnTo>
                <a:lnTo>
                  <a:pt x="1662" y="1622"/>
                </a:lnTo>
                <a:lnTo>
                  <a:pt x="1666" y="1622"/>
                </a:lnTo>
                <a:lnTo>
                  <a:pt x="1672" y="1622"/>
                </a:lnTo>
                <a:lnTo>
                  <a:pt x="1677" y="1620"/>
                </a:lnTo>
                <a:lnTo>
                  <a:pt x="1684" y="1617"/>
                </a:lnTo>
                <a:lnTo>
                  <a:pt x="1690" y="1612"/>
                </a:lnTo>
                <a:lnTo>
                  <a:pt x="1696" y="1607"/>
                </a:lnTo>
                <a:lnTo>
                  <a:pt x="1702" y="1600"/>
                </a:lnTo>
                <a:lnTo>
                  <a:pt x="1714" y="1584"/>
                </a:lnTo>
                <a:lnTo>
                  <a:pt x="1714" y="1246"/>
                </a:lnTo>
                <a:lnTo>
                  <a:pt x="1799" y="1246"/>
                </a:lnTo>
                <a:lnTo>
                  <a:pt x="1799" y="1690"/>
                </a:lnTo>
                <a:close/>
                <a:moveTo>
                  <a:pt x="2104" y="1557"/>
                </a:moveTo>
                <a:lnTo>
                  <a:pt x="2104" y="1585"/>
                </a:lnTo>
                <a:lnTo>
                  <a:pt x="2103" y="1597"/>
                </a:lnTo>
                <a:lnTo>
                  <a:pt x="2102" y="1610"/>
                </a:lnTo>
                <a:lnTo>
                  <a:pt x="2099" y="1630"/>
                </a:lnTo>
                <a:lnTo>
                  <a:pt x="2098" y="1638"/>
                </a:lnTo>
                <a:lnTo>
                  <a:pt x="2096" y="1646"/>
                </a:lnTo>
                <a:lnTo>
                  <a:pt x="2093" y="1652"/>
                </a:lnTo>
                <a:lnTo>
                  <a:pt x="2091" y="1657"/>
                </a:lnTo>
                <a:lnTo>
                  <a:pt x="2086" y="1667"/>
                </a:lnTo>
                <a:lnTo>
                  <a:pt x="2078" y="1675"/>
                </a:lnTo>
                <a:lnTo>
                  <a:pt x="2071" y="1683"/>
                </a:lnTo>
                <a:lnTo>
                  <a:pt x="2066" y="1685"/>
                </a:lnTo>
                <a:lnTo>
                  <a:pt x="2062" y="1688"/>
                </a:lnTo>
                <a:lnTo>
                  <a:pt x="2052" y="1693"/>
                </a:lnTo>
                <a:lnTo>
                  <a:pt x="2041" y="1695"/>
                </a:lnTo>
                <a:lnTo>
                  <a:pt x="2030" y="1695"/>
                </a:lnTo>
                <a:lnTo>
                  <a:pt x="2019" y="1695"/>
                </a:lnTo>
                <a:lnTo>
                  <a:pt x="2014" y="1694"/>
                </a:lnTo>
                <a:lnTo>
                  <a:pt x="2008" y="1693"/>
                </a:lnTo>
                <a:lnTo>
                  <a:pt x="2003" y="1690"/>
                </a:lnTo>
                <a:lnTo>
                  <a:pt x="1998" y="1688"/>
                </a:lnTo>
                <a:lnTo>
                  <a:pt x="1987" y="1683"/>
                </a:lnTo>
                <a:lnTo>
                  <a:pt x="1982" y="1679"/>
                </a:lnTo>
                <a:lnTo>
                  <a:pt x="1977" y="1675"/>
                </a:lnTo>
                <a:lnTo>
                  <a:pt x="1966" y="1667"/>
                </a:lnTo>
                <a:lnTo>
                  <a:pt x="1956" y="1657"/>
                </a:lnTo>
                <a:lnTo>
                  <a:pt x="1945" y="1646"/>
                </a:lnTo>
                <a:lnTo>
                  <a:pt x="1945" y="1690"/>
                </a:lnTo>
                <a:lnTo>
                  <a:pt x="1865" y="1690"/>
                </a:lnTo>
                <a:lnTo>
                  <a:pt x="1865" y="1095"/>
                </a:lnTo>
                <a:lnTo>
                  <a:pt x="1945" y="1095"/>
                </a:lnTo>
                <a:lnTo>
                  <a:pt x="1945" y="1289"/>
                </a:lnTo>
                <a:lnTo>
                  <a:pt x="1954" y="1278"/>
                </a:lnTo>
                <a:lnTo>
                  <a:pt x="1964" y="1268"/>
                </a:lnTo>
                <a:lnTo>
                  <a:pt x="1976" y="1260"/>
                </a:lnTo>
                <a:lnTo>
                  <a:pt x="1985" y="1252"/>
                </a:lnTo>
                <a:lnTo>
                  <a:pt x="1997" y="1247"/>
                </a:lnTo>
                <a:lnTo>
                  <a:pt x="2003" y="1245"/>
                </a:lnTo>
                <a:lnTo>
                  <a:pt x="2008" y="1242"/>
                </a:lnTo>
                <a:lnTo>
                  <a:pt x="2013" y="1241"/>
                </a:lnTo>
                <a:lnTo>
                  <a:pt x="2019" y="1240"/>
                </a:lnTo>
                <a:lnTo>
                  <a:pt x="2030" y="1240"/>
                </a:lnTo>
                <a:lnTo>
                  <a:pt x="2041" y="1240"/>
                </a:lnTo>
                <a:lnTo>
                  <a:pt x="2052" y="1242"/>
                </a:lnTo>
                <a:lnTo>
                  <a:pt x="2057" y="1245"/>
                </a:lnTo>
                <a:lnTo>
                  <a:pt x="2061" y="1247"/>
                </a:lnTo>
                <a:lnTo>
                  <a:pt x="2066" y="1250"/>
                </a:lnTo>
                <a:lnTo>
                  <a:pt x="2070" y="1252"/>
                </a:lnTo>
                <a:lnTo>
                  <a:pt x="2073" y="1256"/>
                </a:lnTo>
                <a:lnTo>
                  <a:pt x="2077" y="1260"/>
                </a:lnTo>
                <a:lnTo>
                  <a:pt x="2081" y="1265"/>
                </a:lnTo>
                <a:lnTo>
                  <a:pt x="2084" y="1268"/>
                </a:lnTo>
                <a:lnTo>
                  <a:pt x="2089" y="1279"/>
                </a:lnTo>
                <a:lnTo>
                  <a:pt x="2094" y="1291"/>
                </a:lnTo>
                <a:lnTo>
                  <a:pt x="2098" y="1307"/>
                </a:lnTo>
                <a:lnTo>
                  <a:pt x="2099" y="1315"/>
                </a:lnTo>
                <a:lnTo>
                  <a:pt x="2102" y="1326"/>
                </a:lnTo>
                <a:lnTo>
                  <a:pt x="2104" y="1350"/>
                </a:lnTo>
                <a:lnTo>
                  <a:pt x="2104" y="1365"/>
                </a:lnTo>
                <a:lnTo>
                  <a:pt x="2104" y="1380"/>
                </a:lnTo>
                <a:lnTo>
                  <a:pt x="2104" y="1557"/>
                </a:lnTo>
                <a:close/>
                <a:moveTo>
                  <a:pt x="2281" y="1622"/>
                </a:moveTo>
                <a:lnTo>
                  <a:pt x="2289" y="1622"/>
                </a:lnTo>
                <a:lnTo>
                  <a:pt x="2295" y="1621"/>
                </a:lnTo>
                <a:lnTo>
                  <a:pt x="2300" y="1618"/>
                </a:lnTo>
                <a:lnTo>
                  <a:pt x="2305" y="1615"/>
                </a:lnTo>
                <a:lnTo>
                  <a:pt x="2307" y="1612"/>
                </a:lnTo>
                <a:lnTo>
                  <a:pt x="2308" y="1610"/>
                </a:lnTo>
                <a:lnTo>
                  <a:pt x="2312" y="1605"/>
                </a:lnTo>
                <a:lnTo>
                  <a:pt x="2315" y="1597"/>
                </a:lnTo>
                <a:lnTo>
                  <a:pt x="2317" y="1590"/>
                </a:lnTo>
                <a:lnTo>
                  <a:pt x="2317" y="1584"/>
                </a:lnTo>
                <a:lnTo>
                  <a:pt x="2317" y="1573"/>
                </a:lnTo>
                <a:lnTo>
                  <a:pt x="2317" y="1534"/>
                </a:lnTo>
                <a:lnTo>
                  <a:pt x="2401" y="1534"/>
                </a:lnTo>
                <a:lnTo>
                  <a:pt x="2401" y="1547"/>
                </a:lnTo>
                <a:lnTo>
                  <a:pt x="2401" y="1565"/>
                </a:lnTo>
                <a:lnTo>
                  <a:pt x="2401" y="1580"/>
                </a:lnTo>
                <a:lnTo>
                  <a:pt x="2399" y="1600"/>
                </a:lnTo>
                <a:lnTo>
                  <a:pt x="2396" y="1612"/>
                </a:lnTo>
                <a:lnTo>
                  <a:pt x="2392" y="1625"/>
                </a:lnTo>
                <a:lnTo>
                  <a:pt x="2386" y="1637"/>
                </a:lnTo>
                <a:lnTo>
                  <a:pt x="2384" y="1642"/>
                </a:lnTo>
                <a:lnTo>
                  <a:pt x="2380" y="1647"/>
                </a:lnTo>
                <a:lnTo>
                  <a:pt x="2376" y="1653"/>
                </a:lnTo>
                <a:lnTo>
                  <a:pt x="2371" y="1659"/>
                </a:lnTo>
                <a:lnTo>
                  <a:pt x="2362" y="1668"/>
                </a:lnTo>
                <a:lnTo>
                  <a:pt x="2357" y="1673"/>
                </a:lnTo>
                <a:lnTo>
                  <a:pt x="2350" y="1677"/>
                </a:lnTo>
                <a:lnTo>
                  <a:pt x="2339" y="1684"/>
                </a:lnTo>
                <a:lnTo>
                  <a:pt x="2327" y="1689"/>
                </a:lnTo>
                <a:lnTo>
                  <a:pt x="2319" y="1690"/>
                </a:lnTo>
                <a:lnTo>
                  <a:pt x="2313" y="1693"/>
                </a:lnTo>
                <a:lnTo>
                  <a:pt x="2306" y="1694"/>
                </a:lnTo>
                <a:lnTo>
                  <a:pt x="2298" y="1695"/>
                </a:lnTo>
                <a:lnTo>
                  <a:pt x="2291" y="1695"/>
                </a:lnTo>
                <a:lnTo>
                  <a:pt x="2284" y="1695"/>
                </a:lnTo>
                <a:lnTo>
                  <a:pt x="2268" y="1695"/>
                </a:lnTo>
                <a:lnTo>
                  <a:pt x="2254" y="1693"/>
                </a:lnTo>
                <a:lnTo>
                  <a:pt x="2240" y="1689"/>
                </a:lnTo>
                <a:lnTo>
                  <a:pt x="2228" y="1684"/>
                </a:lnTo>
                <a:lnTo>
                  <a:pt x="2222" y="1682"/>
                </a:lnTo>
                <a:lnTo>
                  <a:pt x="2216" y="1678"/>
                </a:lnTo>
                <a:lnTo>
                  <a:pt x="2204" y="1670"/>
                </a:lnTo>
                <a:lnTo>
                  <a:pt x="2199" y="1666"/>
                </a:lnTo>
                <a:lnTo>
                  <a:pt x="2195" y="1661"/>
                </a:lnTo>
                <a:lnTo>
                  <a:pt x="2186" y="1651"/>
                </a:lnTo>
                <a:lnTo>
                  <a:pt x="2180" y="1641"/>
                </a:lnTo>
                <a:lnTo>
                  <a:pt x="2175" y="1631"/>
                </a:lnTo>
                <a:lnTo>
                  <a:pt x="2172" y="1626"/>
                </a:lnTo>
                <a:lnTo>
                  <a:pt x="2170" y="1621"/>
                </a:lnTo>
                <a:lnTo>
                  <a:pt x="2165" y="1609"/>
                </a:lnTo>
                <a:lnTo>
                  <a:pt x="2162" y="1595"/>
                </a:lnTo>
                <a:lnTo>
                  <a:pt x="2160" y="1580"/>
                </a:lnTo>
                <a:lnTo>
                  <a:pt x="2159" y="1565"/>
                </a:lnTo>
                <a:lnTo>
                  <a:pt x="2157" y="1548"/>
                </a:lnTo>
                <a:lnTo>
                  <a:pt x="2157" y="1393"/>
                </a:lnTo>
                <a:lnTo>
                  <a:pt x="2159" y="1376"/>
                </a:lnTo>
                <a:lnTo>
                  <a:pt x="2160" y="1359"/>
                </a:lnTo>
                <a:lnTo>
                  <a:pt x="2162" y="1344"/>
                </a:lnTo>
                <a:lnTo>
                  <a:pt x="2165" y="1330"/>
                </a:lnTo>
                <a:lnTo>
                  <a:pt x="2169" y="1318"/>
                </a:lnTo>
                <a:lnTo>
                  <a:pt x="2173" y="1305"/>
                </a:lnTo>
                <a:lnTo>
                  <a:pt x="2178" y="1296"/>
                </a:lnTo>
                <a:lnTo>
                  <a:pt x="2185" y="1287"/>
                </a:lnTo>
                <a:lnTo>
                  <a:pt x="2195" y="1276"/>
                </a:lnTo>
                <a:lnTo>
                  <a:pt x="2198" y="1271"/>
                </a:lnTo>
                <a:lnTo>
                  <a:pt x="2204" y="1266"/>
                </a:lnTo>
                <a:lnTo>
                  <a:pt x="2214" y="1258"/>
                </a:lnTo>
                <a:lnTo>
                  <a:pt x="2227" y="1252"/>
                </a:lnTo>
                <a:lnTo>
                  <a:pt x="2239" y="1246"/>
                </a:lnTo>
                <a:lnTo>
                  <a:pt x="2245" y="1245"/>
                </a:lnTo>
                <a:lnTo>
                  <a:pt x="2251" y="1242"/>
                </a:lnTo>
                <a:lnTo>
                  <a:pt x="2259" y="1241"/>
                </a:lnTo>
                <a:lnTo>
                  <a:pt x="2266" y="1241"/>
                </a:lnTo>
                <a:lnTo>
                  <a:pt x="2274" y="1240"/>
                </a:lnTo>
                <a:lnTo>
                  <a:pt x="2281" y="1240"/>
                </a:lnTo>
                <a:lnTo>
                  <a:pt x="2296" y="1241"/>
                </a:lnTo>
                <a:lnTo>
                  <a:pt x="2310" y="1242"/>
                </a:lnTo>
                <a:lnTo>
                  <a:pt x="2316" y="1245"/>
                </a:lnTo>
                <a:lnTo>
                  <a:pt x="2323" y="1246"/>
                </a:lnTo>
                <a:lnTo>
                  <a:pt x="2329" y="1249"/>
                </a:lnTo>
                <a:lnTo>
                  <a:pt x="2336" y="1252"/>
                </a:lnTo>
                <a:lnTo>
                  <a:pt x="2341" y="1255"/>
                </a:lnTo>
                <a:lnTo>
                  <a:pt x="2347" y="1258"/>
                </a:lnTo>
                <a:lnTo>
                  <a:pt x="2352" y="1262"/>
                </a:lnTo>
                <a:lnTo>
                  <a:pt x="2357" y="1266"/>
                </a:lnTo>
                <a:lnTo>
                  <a:pt x="2366" y="1276"/>
                </a:lnTo>
                <a:lnTo>
                  <a:pt x="2371" y="1281"/>
                </a:lnTo>
                <a:lnTo>
                  <a:pt x="2375" y="1287"/>
                </a:lnTo>
                <a:lnTo>
                  <a:pt x="2381" y="1296"/>
                </a:lnTo>
                <a:lnTo>
                  <a:pt x="2386" y="1305"/>
                </a:lnTo>
                <a:lnTo>
                  <a:pt x="2391" y="1317"/>
                </a:lnTo>
                <a:lnTo>
                  <a:pt x="2395" y="1329"/>
                </a:lnTo>
                <a:lnTo>
                  <a:pt x="2396" y="1336"/>
                </a:lnTo>
                <a:lnTo>
                  <a:pt x="2397" y="1343"/>
                </a:lnTo>
                <a:lnTo>
                  <a:pt x="2400" y="1357"/>
                </a:lnTo>
                <a:lnTo>
                  <a:pt x="2401" y="1374"/>
                </a:lnTo>
                <a:lnTo>
                  <a:pt x="2402" y="1391"/>
                </a:lnTo>
                <a:lnTo>
                  <a:pt x="2402" y="1481"/>
                </a:lnTo>
                <a:lnTo>
                  <a:pt x="2242" y="1481"/>
                </a:lnTo>
                <a:lnTo>
                  <a:pt x="2242" y="1562"/>
                </a:lnTo>
                <a:lnTo>
                  <a:pt x="2243" y="1575"/>
                </a:lnTo>
                <a:lnTo>
                  <a:pt x="2244" y="1588"/>
                </a:lnTo>
                <a:lnTo>
                  <a:pt x="2245" y="1594"/>
                </a:lnTo>
                <a:lnTo>
                  <a:pt x="2246" y="1599"/>
                </a:lnTo>
                <a:lnTo>
                  <a:pt x="2249" y="1602"/>
                </a:lnTo>
                <a:lnTo>
                  <a:pt x="2251" y="1607"/>
                </a:lnTo>
                <a:lnTo>
                  <a:pt x="2256" y="1614"/>
                </a:lnTo>
                <a:lnTo>
                  <a:pt x="2264" y="1618"/>
                </a:lnTo>
                <a:lnTo>
                  <a:pt x="2268" y="1621"/>
                </a:lnTo>
                <a:lnTo>
                  <a:pt x="2271" y="1621"/>
                </a:lnTo>
                <a:lnTo>
                  <a:pt x="2281" y="1622"/>
                </a:lnTo>
                <a:close/>
                <a:moveTo>
                  <a:pt x="0" y="0"/>
                </a:moveTo>
                <a:lnTo>
                  <a:pt x="700" y="0"/>
                </a:lnTo>
                <a:lnTo>
                  <a:pt x="1401" y="0"/>
                </a:lnTo>
                <a:lnTo>
                  <a:pt x="2103" y="0"/>
                </a:lnTo>
                <a:lnTo>
                  <a:pt x="2804" y="0"/>
                </a:lnTo>
                <a:lnTo>
                  <a:pt x="2804" y="702"/>
                </a:lnTo>
                <a:lnTo>
                  <a:pt x="2804" y="1403"/>
                </a:lnTo>
                <a:lnTo>
                  <a:pt x="2804" y="2105"/>
                </a:lnTo>
                <a:lnTo>
                  <a:pt x="2804" y="2806"/>
                </a:lnTo>
                <a:lnTo>
                  <a:pt x="2103" y="2806"/>
                </a:lnTo>
                <a:lnTo>
                  <a:pt x="1401" y="2806"/>
                </a:lnTo>
                <a:lnTo>
                  <a:pt x="700" y="2806"/>
                </a:lnTo>
                <a:lnTo>
                  <a:pt x="0" y="2806"/>
                </a:lnTo>
                <a:lnTo>
                  <a:pt x="0" y="2105"/>
                </a:lnTo>
                <a:lnTo>
                  <a:pt x="0" y="1403"/>
                </a:lnTo>
                <a:lnTo>
                  <a:pt x="0" y="70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6" name="Freeform 11">
            <a:hlinkClick r:id="rId5" tooltip="Verohallinto - Instagram"/>
          </p:cNvPr>
          <p:cNvSpPr>
            <a:spLocks noChangeAspect="1" noEditPoints="1"/>
          </p:cNvSpPr>
          <p:nvPr/>
        </p:nvSpPr>
        <p:spPr bwMode="auto">
          <a:xfrm>
            <a:off x="2351278" y="692310"/>
            <a:ext cx="287963" cy="288067"/>
          </a:xfrm>
          <a:custGeom>
            <a:avLst/>
            <a:gdLst>
              <a:gd name="T0" fmla="*/ 1898 w 2806"/>
              <a:gd name="T1" fmla="*/ 704 h 2806"/>
              <a:gd name="T2" fmla="*/ 2038 w 2806"/>
              <a:gd name="T3" fmla="*/ 791 h 2806"/>
              <a:gd name="T4" fmla="*/ 2114 w 2806"/>
              <a:gd name="T5" fmla="*/ 964 h 2806"/>
              <a:gd name="T6" fmla="*/ 2126 w 2806"/>
              <a:gd name="T7" fmla="*/ 1699 h 2806"/>
              <a:gd name="T8" fmla="*/ 2072 w 2806"/>
              <a:gd name="T9" fmla="*/ 1967 h 2806"/>
              <a:gd name="T10" fmla="*/ 1954 w 2806"/>
              <a:gd name="T11" fmla="*/ 2080 h 2806"/>
              <a:gd name="T12" fmla="*/ 1699 w 2806"/>
              <a:gd name="T13" fmla="*/ 2126 h 2806"/>
              <a:gd name="T14" fmla="*/ 943 w 2806"/>
              <a:gd name="T15" fmla="*/ 2111 h 2806"/>
              <a:gd name="T16" fmla="*/ 792 w 2806"/>
              <a:gd name="T17" fmla="*/ 2038 h 2806"/>
              <a:gd name="T18" fmla="*/ 700 w 2806"/>
              <a:gd name="T19" fmla="*/ 1882 h 2806"/>
              <a:gd name="T20" fmla="*/ 678 w 2806"/>
              <a:gd name="T21" fmla="*/ 1210 h 2806"/>
              <a:gd name="T22" fmla="*/ 720 w 2806"/>
              <a:gd name="T23" fmla="*/ 866 h 2806"/>
              <a:gd name="T24" fmla="*/ 826 w 2806"/>
              <a:gd name="T25" fmla="*/ 741 h 2806"/>
              <a:gd name="T26" fmla="*/ 1029 w 2806"/>
              <a:gd name="T27" fmla="*/ 684 h 2806"/>
              <a:gd name="T28" fmla="*/ 1005 w 2806"/>
              <a:gd name="T29" fmla="*/ 526 h 2806"/>
              <a:gd name="T30" fmla="*/ 762 w 2806"/>
              <a:gd name="T31" fmla="*/ 594 h 2806"/>
              <a:gd name="T32" fmla="*/ 594 w 2806"/>
              <a:gd name="T33" fmla="*/ 761 h 2806"/>
              <a:gd name="T34" fmla="*/ 523 w 2806"/>
              <a:gd name="T35" fmla="*/ 1038 h 2806"/>
              <a:gd name="T36" fmla="*/ 533 w 2806"/>
              <a:gd name="T37" fmla="*/ 1862 h 2806"/>
              <a:gd name="T38" fmla="*/ 619 w 2806"/>
              <a:gd name="T39" fmla="*/ 2084 h 2806"/>
              <a:gd name="T40" fmla="*/ 782 w 2806"/>
              <a:gd name="T41" fmla="*/ 2222 h 2806"/>
              <a:gd name="T42" fmla="*/ 1101 w 2806"/>
              <a:gd name="T43" fmla="*/ 2284 h 2806"/>
              <a:gd name="T44" fmla="*/ 1889 w 2806"/>
              <a:gd name="T45" fmla="*/ 2268 h 2806"/>
              <a:gd name="T46" fmla="*/ 2092 w 2806"/>
              <a:gd name="T47" fmla="*/ 2180 h 2806"/>
              <a:gd name="T48" fmla="*/ 2241 w 2806"/>
              <a:gd name="T49" fmla="*/ 1982 h 2806"/>
              <a:gd name="T50" fmla="*/ 2288 w 2806"/>
              <a:gd name="T51" fmla="*/ 1548 h 2806"/>
              <a:gd name="T52" fmla="*/ 2259 w 2806"/>
              <a:gd name="T53" fmla="*/ 880 h 2806"/>
              <a:gd name="T54" fmla="*/ 2165 w 2806"/>
              <a:gd name="T55" fmla="*/ 694 h 2806"/>
              <a:gd name="T56" fmla="*/ 1961 w 2806"/>
              <a:gd name="T57" fmla="*/ 557 h 2806"/>
              <a:gd name="T58" fmla="*/ 1403 w 2806"/>
              <a:gd name="T59" fmla="*/ 518 h 2806"/>
              <a:gd name="T60" fmla="*/ 1168 w 2806"/>
              <a:gd name="T61" fmla="*/ 1015 h 2806"/>
              <a:gd name="T62" fmla="*/ 994 w 2806"/>
              <a:gd name="T63" fmla="*/ 1206 h 2806"/>
              <a:gd name="T64" fmla="*/ 951 w 2806"/>
              <a:gd name="T65" fmla="*/ 1449 h 2806"/>
              <a:gd name="T66" fmla="*/ 1053 w 2806"/>
              <a:gd name="T67" fmla="*/ 1691 h 2806"/>
              <a:gd name="T68" fmla="*/ 1268 w 2806"/>
              <a:gd name="T69" fmla="*/ 1836 h 2806"/>
              <a:gd name="T70" fmla="*/ 1517 w 2806"/>
              <a:gd name="T71" fmla="*/ 1842 h 2806"/>
              <a:gd name="T72" fmla="*/ 1740 w 2806"/>
              <a:gd name="T73" fmla="*/ 1709 h 2806"/>
              <a:gd name="T74" fmla="*/ 1848 w 2806"/>
              <a:gd name="T75" fmla="*/ 1495 h 2806"/>
              <a:gd name="T76" fmla="*/ 1821 w 2806"/>
              <a:gd name="T77" fmla="*/ 1226 h 2806"/>
              <a:gd name="T78" fmla="*/ 1657 w 2806"/>
              <a:gd name="T79" fmla="*/ 1027 h 2806"/>
              <a:gd name="T80" fmla="*/ 1427 w 2806"/>
              <a:gd name="T81" fmla="*/ 949 h 2806"/>
              <a:gd name="T82" fmla="*/ 1262 w 2806"/>
              <a:gd name="T83" fmla="*/ 1662 h 2806"/>
              <a:gd name="T84" fmla="*/ 1143 w 2806"/>
              <a:gd name="T85" fmla="*/ 1543 h 2806"/>
              <a:gd name="T86" fmla="*/ 1110 w 2806"/>
              <a:gd name="T87" fmla="*/ 1373 h 2806"/>
              <a:gd name="T88" fmla="*/ 1175 w 2806"/>
              <a:gd name="T89" fmla="*/ 1215 h 2806"/>
              <a:gd name="T90" fmla="*/ 1315 w 2806"/>
              <a:gd name="T91" fmla="*/ 1121 h 2806"/>
              <a:gd name="T92" fmla="*/ 1491 w 2806"/>
              <a:gd name="T93" fmla="*/ 1121 h 2806"/>
              <a:gd name="T94" fmla="*/ 1631 w 2806"/>
              <a:gd name="T95" fmla="*/ 1215 h 2806"/>
              <a:gd name="T96" fmla="*/ 1696 w 2806"/>
              <a:gd name="T97" fmla="*/ 1373 h 2806"/>
              <a:gd name="T98" fmla="*/ 1662 w 2806"/>
              <a:gd name="T99" fmla="*/ 1543 h 2806"/>
              <a:gd name="T100" fmla="*/ 1544 w 2806"/>
              <a:gd name="T101" fmla="*/ 1662 h 2806"/>
              <a:gd name="T102" fmla="*/ 1769 w 2806"/>
              <a:gd name="T103" fmla="*/ 921 h 2806"/>
              <a:gd name="T104" fmla="*/ 1834 w 2806"/>
              <a:gd name="T105" fmla="*/ 833 h 2806"/>
              <a:gd name="T106" fmla="*/ 1946 w 2806"/>
              <a:gd name="T107" fmla="*/ 852 h 2806"/>
              <a:gd name="T108" fmla="*/ 1976 w 2806"/>
              <a:gd name="T109" fmla="*/ 963 h 2806"/>
              <a:gd name="T110" fmla="*/ 1897 w 2806"/>
              <a:gd name="T111" fmla="*/ 1034 h 2806"/>
              <a:gd name="T112" fmla="*/ 1793 w 2806"/>
              <a:gd name="T113" fmla="*/ 998 h 2806"/>
              <a:gd name="T114" fmla="*/ 2806 w 2806"/>
              <a:gd name="T115" fmla="*/ 0 h 2806"/>
              <a:gd name="T116" fmla="*/ 0 w 2806"/>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6" h="2806">
                <a:moveTo>
                  <a:pt x="1403" y="678"/>
                </a:moveTo>
                <a:lnTo>
                  <a:pt x="1545" y="678"/>
                </a:lnTo>
                <a:lnTo>
                  <a:pt x="1595" y="678"/>
                </a:lnTo>
                <a:lnTo>
                  <a:pt x="1636" y="679"/>
                </a:lnTo>
                <a:lnTo>
                  <a:pt x="1699" y="681"/>
                </a:lnTo>
                <a:lnTo>
                  <a:pt x="1761" y="683"/>
                </a:lnTo>
                <a:lnTo>
                  <a:pt x="1790" y="685"/>
                </a:lnTo>
                <a:lnTo>
                  <a:pt x="1818" y="688"/>
                </a:lnTo>
                <a:lnTo>
                  <a:pt x="1842" y="692"/>
                </a:lnTo>
                <a:lnTo>
                  <a:pt x="1863" y="695"/>
                </a:lnTo>
                <a:lnTo>
                  <a:pt x="1882" y="699"/>
                </a:lnTo>
                <a:lnTo>
                  <a:pt x="1898" y="704"/>
                </a:lnTo>
                <a:lnTo>
                  <a:pt x="1912" y="709"/>
                </a:lnTo>
                <a:lnTo>
                  <a:pt x="1925" y="714"/>
                </a:lnTo>
                <a:lnTo>
                  <a:pt x="1940" y="720"/>
                </a:lnTo>
                <a:lnTo>
                  <a:pt x="1954" y="726"/>
                </a:lnTo>
                <a:lnTo>
                  <a:pt x="1967" y="734"/>
                </a:lnTo>
                <a:lnTo>
                  <a:pt x="1980" y="741"/>
                </a:lnTo>
                <a:lnTo>
                  <a:pt x="1992" y="750"/>
                </a:lnTo>
                <a:lnTo>
                  <a:pt x="2003" y="758"/>
                </a:lnTo>
                <a:lnTo>
                  <a:pt x="2009" y="763"/>
                </a:lnTo>
                <a:lnTo>
                  <a:pt x="2014" y="768"/>
                </a:lnTo>
                <a:lnTo>
                  <a:pt x="2027" y="779"/>
                </a:lnTo>
                <a:lnTo>
                  <a:pt x="2038" y="791"/>
                </a:lnTo>
                <a:lnTo>
                  <a:pt x="2048" y="803"/>
                </a:lnTo>
                <a:lnTo>
                  <a:pt x="2056" y="814"/>
                </a:lnTo>
                <a:lnTo>
                  <a:pt x="2065" y="827"/>
                </a:lnTo>
                <a:lnTo>
                  <a:pt x="2072" y="839"/>
                </a:lnTo>
                <a:lnTo>
                  <a:pt x="2080" y="852"/>
                </a:lnTo>
                <a:lnTo>
                  <a:pt x="2086" y="866"/>
                </a:lnTo>
                <a:lnTo>
                  <a:pt x="2092" y="881"/>
                </a:lnTo>
                <a:lnTo>
                  <a:pt x="2097" y="893"/>
                </a:lnTo>
                <a:lnTo>
                  <a:pt x="2102" y="908"/>
                </a:lnTo>
                <a:lnTo>
                  <a:pt x="2106" y="924"/>
                </a:lnTo>
                <a:lnTo>
                  <a:pt x="2111" y="943"/>
                </a:lnTo>
                <a:lnTo>
                  <a:pt x="2114" y="964"/>
                </a:lnTo>
                <a:lnTo>
                  <a:pt x="2118" y="987"/>
                </a:lnTo>
                <a:lnTo>
                  <a:pt x="2121" y="1015"/>
                </a:lnTo>
                <a:lnTo>
                  <a:pt x="2122" y="1029"/>
                </a:lnTo>
                <a:lnTo>
                  <a:pt x="2123" y="1046"/>
                </a:lnTo>
                <a:lnTo>
                  <a:pt x="2126" y="1107"/>
                </a:lnTo>
                <a:lnTo>
                  <a:pt x="2127" y="1170"/>
                </a:lnTo>
                <a:lnTo>
                  <a:pt x="2128" y="1261"/>
                </a:lnTo>
                <a:lnTo>
                  <a:pt x="2128" y="1403"/>
                </a:lnTo>
                <a:lnTo>
                  <a:pt x="2128" y="1545"/>
                </a:lnTo>
                <a:lnTo>
                  <a:pt x="2128" y="1595"/>
                </a:lnTo>
                <a:lnTo>
                  <a:pt x="2127" y="1636"/>
                </a:lnTo>
                <a:lnTo>
                  <a:pt x="2126" y="1699"/>
                </a:lnTo>
                <a:lnTo>
                  <a:pt x="2123" y="1761"/>
                </a:lnTo>
                <a:lnTo>
                  <a:pt x="2121" y="1790"/>
                </a:lnTo>
                <a:lnTo>
                  <a:pt x="2118" y="1818"/>
                </a:lnTo>
                <a:lnTo>
                  <a:pt x="2114" y="1842"/>
                </a:lnTo>
                <a:lnTo>
                  <a:pt x="2111" y="1863"/>
                </a:lnTo>
                <a:lnTo>
                  <a:pt x="2106" y="1882"/>
                </a:lnTo>
                <a:lnTo>
                  <a:pt x="2102" y="1898"/>
                </a:lnTo>
                <a:lnTo>
                  <a:pt x="2097" y="1912"/>
                </a:lnTo>
                <a:lnTo>
                  <a:pt x="2092" y="1924"/>
                </a:lnTo>
                <a:lnTo>
                  <a:pt x="2086" y="1940"/>
                </a:lnTo>
                <a:lnTo>
                  <a:pt x="2080" y="1954"/>
                </a:lnTo>
                <a:lnTo>
                  <a:pt x="2072" y="1967"/>
                </a:lnTo>
                <a:lnTo>
                  <a:pt x="2065" y="1980"/>
                </a:lnTo>
                <a:lnTo>
                  <a:pt x="2056" y="1991"/>
                </a:lnTo>
                <a:lnTo>
                  <a:pt x="2048" y="2003"/>
                </a:lnTo>
                <a:lnTo>
                  <a:pt x="2043" y="2009"/>
                </a:lnTo>
                <a:lnTo>
                  <a:pt x="2038" y="2014"/>
                </a:lnTo>
                <a:lnTo>
                  <a:pt x="2027" y="2027"/>
                </a:lnTo>
                <a:lnTo>
                  <a:pt x="2014" y="2038"/>
                </a:lnTo>
                <a:lnTo>
                  <a:pt x="2003" y="2048"/>
                </a:lnTo>
                <a:lnTo>
                  <a:pt x="1992" y="2056"/>
                </a:lnTo>
                <a:lnTo>
                  <a:pt x="1980" y="2065"/>
                </a:lnTo>
                <a:lnTo>
                  <a:pt x="1967" y="2072"/>
                </a:lnTo>
                <a:lnTo>
                  <a:pt x="1954" y="2080"/>
                </a:lnTo>
                <a:lnTo>
                  <a:pt x="1940" y="2086"/>
                </a:lnTo>
                <a:lnTo>
                  <a:pt x="1925" y="2092"/>
                </a:lnTo>
                <a:lnTo>
                  <a:pt x="1912" y="2097"/>
                </a:lnTo>
                <a:lnTo>
                  <a:pt x="1898" y="2102"/>
                </a:lnTo>
                <a:lnTo>
                  <a:pt x="1882" y="2106"/>
                </a:lnTo>
                <a:lnTo>
                  <a:pt x="1863" y="2111"/>
                </a:lnTo>
                <a:lnTo>
                  <a:pt x="1842" y="2115"/>
                </a:lnTo>
                <a:lnTo>
                  <a:pt x="1818" y="2118"/>
                </a:lnTo>
                <a:lnTo>
                  <a:pt x="1790" y="2121"/>
                </a:lnTo>
                <a:lnTo>
                  <a:pt x="1777" y="2122"/>
                </a:lnTo>
                <a:lnTo>
                  <a:pt x="1761" y="2123"/>
                </a:lnTo>
                <a:lnTo>
                  <a:pt x="1699" y="2126"/>
                </a:lnTo>
                <a:lnTo>
                  <a:pt x="1636" y="2127"/>
                </a:lnTo>
                <a:lnTo>
                  <a:pt x="1545" y="2128"/>
                </a:lnTo>
                <a:lnTo>
                  <a:pt x="1403" y="2128"/>
                </a:lnTo>
                <a:lnTo>
                  <a:pt x="1261" y="2128"/>
                </a:lnTo>
                <a:lnTo>
                  <a:pt x="1211" y="2127"/>
                </a:lnTo>
                <a:lnTo>
                  <a:pt x="1170" y="2127"/>
                </a:lnTo>
                <a:lnTo>
                  <a:pt x="1107" y="2126"/>
                </a:lnTo>
                <a:lnTo>
                  <a:pt x="1045" y="2123"/>
                </a:lnTo>
                <a:lnTo>
                  <a:pt x="1015" y="2121"/>
                </a:lnTo>
                <a:lnTo>
                  <a:pt x="989" y="2118"/>
                </a:lnTo>
                <a:lnTo>
                  <a:pt x="964" y="2115"/>
                </a:lnTo>
                <a:lnTo>
                  <a:pt x="943" y="2111"/>
                </a:lnTo>
                <a:lnTo>
                  <a:pt x="924" y="2106"/>
                </a:lnTo>
                <a:lnTo>
                  <a:pt x="908" y="2102"/>
                </a:lnTo>
                <a:lnTo>
                  <a:pt x="893" y="2097"/>
                </a:lnTo>
                <a:lnTo>
                  <a:pt x="881" y="2092"/>
                </a:lnTo>
                <a:lnTo>
                  <a:pt x="866" y="2086"/>
                </a:lnTo>
                <a:lnTo>
                  <a:pt x="852" y="2080"/>
                </a:lnTo>
                <a:lnTo>
                  <a:pt x="839" y="2072"/>
                </a:lnTo>
                <a:lnTo>
                  <a:pt x="826" y="2065"/>
                </a:lnTo>
                <a:lnTo>
                  <a:pt x="814" y="2056"/>
                </a:lnTo>
                <a:lnTo>
                  <a:pt x="803" y="2048"/>
                </a:lnTo>
                <a:lnTo>
                  <a:pt x="797" y="2043"/>
                </a:lnTo>
                <a:lnTo>
                  <a:pt x="792" y="2038"/>
                </a:lnTo>
                <a:lnTo>
                  <a:pt x="779" y="2027"/>
                </a:lnTo>
                <a:lnTo>
                  <a:pt x="768" y="2014"/>
                </a:lnTo>
                <a:lnTo>
                  <a:pt x="758" y="2003"/>
                </a:lnTo>
                <a:lnTo>
                  <a:pt x="750" y="1991"/>
                </a:lnTo>
                <a:lnTo>
                  <a:pt x="741" y="1980"/>
                </a:lnTo>
                <a:lnTo>
                  <a:pt x="734" y="1967"/>
                </a:lnTo>
                <a:lnTo>
                  <a:pt x="726" y="1954"/>
                </a:lnTo>
                <a:lnTo>
                  <a:pt x="720" y="1940"/>
                </a:lnTo>
                <a:lnTo>
                  <a:pt x="714" y="1924"/>
                </a:lnTo>
                <a:lnTo>
                  <a:pt x="709" y="1912"/>
                </a:lnTo>
                <a:lnTo>
                  <a:pt x="704" y="1898"/>
                </a:lnTo>
                <a:lnTo>
                  <a:pt x="700" y="1882"/>
                </a:lnTo>
                <a:lnTo>
                  <a:pt x="695" y="1863"/>
                </a:lnTo>
                <a:lnTo>
                  <a:pt x="692" y="1842"/>
                </a:lnTo>
                <a:lnTo>
                  <a:pt x="688" y="1818"/>
                </a:lnTo>
                <a:lnTo>
                  <a:pt x="685" y="1790"/>
                </a:lnTo>
                <a:lnTo>
                  <a:pt x="684" y="1776"/>
                </a:lnTo>
                <a:lnTo>
                  <a:pt x="683" y="1761"/>
                </a:lnTo>
                <a:lnTo>
                  <a:pt x="680" y="1699"/>
                </a:lnTo>
                <a:lnTo>
                  <a:pt x="679" y="1636"/>
                </a:lnTo>
                <a:lnTo>
                  <a:pt x="678" y="1545"/>
                </a:lnTo>
                <a:lnTo>
                  <a:pt x="678" y="1403"/>
                </a:lnTo>
                <a:lnTo>
                  <a:pt x="678" y="1261"/>
                </a:lnTo>
                <a:lnTo>
                  <a:pt x="678" y="1210"/>
                </a:lnTo>
                <a:lnTo>
                  <a:pt x="679" y="1170"/>
                </a:lnTo>
                <a:lnTo>
                  <a:pt x="680" y="1107"/>
                </a:lnTo>
                <a:lnTo>
                  <a:pt x="683" y="1046"/>
                </a:lnTo>
                <a:lnTo>
                  <a:pt x="685" y="1015"/>
                </a:lnTo>
                <a:lnTo>
                  <a:pt x="688" y="987"/>
                </a:lnTo>
                <a:lnTo>
                  <a:pt x="692" y="964"/>
                </a:lnTo>
                <a:lnTo>
                  <a:pt x="695" y="943"/>
                </a:lnTo>
                <a:lnTo>
                  <a:pt x="700" y="924"/>
                </a:lnTo>
                <a:lnTo>
                  <a:pt x="704" y="908"/>
                </a:lnTo>
                <a:lnTo>
                  <a:pt x="709" y="893"/>
                </a:lnTo>
                <a:lnTo>
                  <a:pt x="714" y="881"/>
                </a:lnTo>
                <a:lnTo>
                  <a:pt x="720" y="866"/>
                </a:lnTo>
                <a:lnTo>
                  <a:pt x="726" y="852"/>
                </a:lnTo>
                <a:lnTo>
                  <a:pt x="734" y="839"/>
                </a:lnTo>
                <a:lnTo>
                  <a:pt x="741" y="827"/>
                </a:lnTo>
                <a:lnTo>
                  <a:pt x="750" y="814"/>
                </a:lnTo>
                <a:lnTo>
                  <a:pt x="758" y="803"/>
                </a:lnTo>
                <a:lnTo>
                  <a:pt x="763" y="797"/>
                </a:lnTo>
                <a:lnTo>
                  <a:pt x="768" y="791"/>
                </a:lnTo>
                <a:lnTo>
                  <a:pt x="779" y="779"/>
                </a:lnTo>
                <a:lnTo>
                  <a:pt x="792" y="768"/>
                </a:lnTo>
                <a:lnTo>
                  <a:pt x="803" y="758"/>
                </a:lnTo>
                <a:lnTo>
                  <a:pt x="814" y="750"/>
                </a:lnTo>
                <a:lnTo>
                  <a:pt x="826" y="741"/>
                </a:lnTo>
                <a:lnTo>
                  <a:pt x="839" y="734"/>
                </a:lnTo>
                <a:lnTo>
                  <a:pt x="852" y="726"/>
                </a:lnTo>
                <a:lnTo>
                  <a:pt x="866" y="720"/>
                </a:lnTo>
                <a:lnTo>
                  <a:pt x="881" y="714"/>
                </a:lnTo>
                <a:lnTo>
                  <a:pt x="893" y="709"/>
                </a:lnTo>
                <a:lnTo>
                  <a:pt x="908" y="704"/>
                </a:lnTo>
                <a:lnTo>
                  <a:pt x="924" y="699"/>
                </a:lnTo>
                <a:lnTo>
                  <a:pt x="943" y="695"/>
                </a:lnTo>
                <a:lnTo>
                  <a:pt x="964" y="692"/>
                </a:lnTo>
                <a:lnTo>
                  <a:pt x="989" y="688"/>
                </a:lnTo>
                <a:lnTo>
                  <a:pt x="1015" y="685"/>
                </a:lnTo>
                <a:lnTo>
                  <a:pt x="1029" y="684"/>
                </a:lnTo>
                <a:lnTo>
                  <a:pt x="1045" y="683"/>
                </a:lnTo>
                <a:lnTo>
                  <a:pt x="1107" y="681"/>
                </a:lnTo>
                <a:lnTo>
                  <a:pt x="1170" y="679"/>
                </a:lnTo>
                <a:lnTo>
                  <a:pt x="1261" y="678"/>
                </a:lnTo>
                <a:lnTo>
                  <a:pt x="1403" y="678"/>
                </a:lnTo>
                <a:close/>
                <a:moveTo>
                  <a:pt x="1403" y="518"/>
                </a:moveTo>
                <a:lnTo>
                  <a:pt x="1258" y="518"/>
                </a:lnTo>
                <a:lnTo>
                  <a:pt x="1208" y="520"/>
                </a:lnTo>
                <a:lnTo>
                  <a:pt x="1165" y="520"/>
                </a:lnTo>
                <a:lnTo>
                  <a:pt x="1101" y="521"/>
                </a:lnTo>
                <a:lnTo>
                  <a:pt x="1038" y="523"/>
                </a:lnTo>
                <a:lnTo>
                  <a:pt x="1005" y="526"/>
                </a:lnTo>
                <a:lnTo>
                  <a:pt x="972" y="530"/>
                </a:lnTo>
                <a:lnTo>
                  <a:pt x="944" y="533"/>
                </a:lnTo>
                <a:lnTo>
                  <a:pt x="917" y="538"/>
                </a:lnTo>
                <a:lnTo>
                  <a:pt x="892" y="543"/>
                </a:lnTo>
                <a:lnTo>
                  <a:pt x="880" y="547"/>
                </a:lnTo>
                <a:lnTo>
                  <a:pt x="867" y="549"/>
                </a:lnTo>
                <a:lnTo>
                  <a:pt x="845" y="557"/>
                </a:lnTo>
                <a:lnTo>
                  <a:pt x="824" y="565"/>
                </a:lnTo>
                <a:lnTo>
                  <a:pt x="802" y="574"/>
                </a:lnTo>
                <a:lnTo>
                  <a:pt x="782" y="584"/>
                </a:lnTo>
                <a:lnTo>
                  <a:pt x="772" y="589"/>
                </a:lnTo>
                <a:lnTo>
                  <a:pt x="762" y="594"/>
                </a:lnTo>
                <a:lnTo>
                  <a:pt x="742" y="606"/>
                </a:lnTo>
                <a:lnTo>
                  <a:pt x="723" y="619"/>
                </a:lnTo>
                <a:lnTo>
                  <a:pt x="714" y="626"/>
                </a:lnTo>
                <a:lnTo>
                  <a:pt x="704" y="633"/>
                </a:lnTo>
                <a:lnTo>
                  <a:pt x="685" y="650"/>
                </a:lnTo>
                <a:lnTo>
                  <a:pt x="667" y="667"/>
                </a:lnTo>
                <a:lnTo>
                  <a:pt x="650" y="685"/>
                </a:lnTo>
                <a:lnTo>
                  <a:pt x="633" y="704"/>
                </a:lnTo>
                <a:lnTo>
                  <a:pt x="619" y="723"/>
                </a:lnTo>
                <a:lnTo>
                  <a:pt x="612" y="732"/>
                </a:lnTo>
                <a:lnTo>
                  <a:pt x="606" y="742"/>
                </a:lnTo>
                <a:lnTo>
                  <a:pt x="594" y="761"/>
                </a:lnTo>
                <a:lnTo>
                  <a:pt x="584" y="782"/>
                </a:lnTo>
                <a:lnTo>
                  <a:pt x="574" y="802"/>
                </a:lnTo>
                <a:lnTo>
                  <a:pt x="565" y="824"/>
                </a:lnTo>
                <a:lnTo>
                  <a:pt x="557" y="845"/>
                </a:lnTo>
                <a:lnTo>
                  <a:pt x="551" y="867"/>
                </a:lnTo>
                <a:lnTo>
                  <a:pt x="543" y="891"/>
                </a:lnTo>
                <a:lnTo>
                  <a:pt x="541" y="904"/>
                </a:lnTo>
                <a:lnTo>
                  <a:pt x="538" y="917"/>
                </a:lnTo>
                <a:lnTo>
                  <a:pt x="533" y="944"/>
                </a:lnTo>
                <a:lnTo>
                  <a:pt x="530" y="973"/>
                </a:lnTo>
                <a:lnTo>
                  <a:pt x="526" y="1005"/>
                </a:lnTo>
                <a:lnTo>
                  <a:pt x="523" y="1038"/>
                </a:lnTo>
                <a:lnTo>
                  <a:pt x="521" y="1101"/>
                </a:lnTo>
                <a:lnTo>
                  <a:pt x="520" y="1166"/>
                </a:lnTo>
                <a:lnTo>
                  <a:pt x="518" y="1258"/>
                </a:lnTo>
                <a:lnTo>
                  <a:pt x="518" y="1403"/>
                </a:lnTo>
                <a:lnTo>
                  <a:pt x="518" y="1548"/>
                </a:lnTo>
                <a:lnTo>
                  <a:pt x="520" y="1599"/>
                </a:lnTo>
                <a:lnTo>
                  <a:pt x="520" y="1639"/>
                </a:lnTo>
                <a:lnTo>
                  <a:pt x="521" y="1705"/>
                </a:lnTo>
                <a:lnTo>
                  <a:pt x="523" y="1768"/>
                </a:lnTo>
                <a:lnTo>
                  <a:pt x="526" y="1801"/>
                </a:lnTo>
                <a:lnTo>
                  <a:pt x="530" y="1832"/>
                </a:lnTo>
                <a:lnTo>
                  <a:pt x="533" y="1862"/>
                </a:lnTo>
                <a:lnTo>
                  <a:pt x="538" y="1889"/>
                </a:lnTo>
                <a:lnTo>
                  <a:pt x="543" y="1914"/>
                </a:lnTo>
                <a:lnTo>
                  <a:pt x="547" y="1926"/>
                </a:lnTo>
                <a:lnTo>
                  <a:pt x="551" y="1938"/>
                </a:lnTo>
                <a:lnTo>
                  <a:pt x="557" y="1961"/>
                </a:lnTo>
                <a:lnTo>
                  <a:pt x="565" y="1982"/>
                </a:lnTo>
                <a:lnTo>
                  <a:pt x="574" y="2003"/>
                </a:lnTo>
                <a:lnTo>
                  <a:pt x="584" y="2024"/>
                </a:lnTo>
                <a:lnTo>
                  <a:pt x="589" y="2034"/>
                </a:lnTo>
                <a:lnTo>
                  <a:pt x="594" y="2044"/>
                </a:lnTo>
                <a:lnTo>
                  <a:pt x="606" y="2064"/>
                </a:lnTo>
                <a:lnTo>
                  <a:pt x="619" y="2084"/>
                </a:lnTo>
                <a:lnTo>
                  <a:pt x="626" y="2092"/>
                </a:lnTo>
                <a:lnTo>
                  <a:pt x="633" y="2102"/>
                </a:lnTo>
                <a:lnTo>
                  <a:pt x="641" y="2111"/>
                </a:lnTo>
                <a:lnTo>
                  <a:pt x="650" y="2121"/>
                </a:lnTo>
                <a:lnTo>
                  <a:pt x="667" y="2139"/>
                </a:lnTo>
                <a:lnTo>
                  <a:pt x="685" y="2157"/>
                </a:lnTo>
                <a:lnTo>
                  <a:pt x="704" y="2173"/>
                </a:lnTo>
                <a:lnTo>
                  <a:pt x="723" y="2186"/>
                </a:lnTo>
                <a:lnTo>
                  <a:pt x="732" y="2194"/>
                </a:lnTo>
                <a:lnTo>
                  <a:pt x="742" y="2200"/>
                </a:lnTo>
                <a:lnTo>
                  <a:pt x="762" y="2211"/>
                </a:lnTo>
                <a:lnTo>
                  <a:pt x="782" y="2222"/>
                </a:lnTo>
                <a:lnTo>
                  <a:pt x="802" y="2232"/>
                </a:lnTo>
                <a:lnTo>
                  <a:pt x="824" y="2241"/>
                </a:lnTo>
                <a:lnTo>
                  <a:pt x="845" y="2248"/>
                </a:lnTo>
                <a:lnTo>
                  <a:pt x="867" y="2256"/>
                </a:lnTo>
                <a:lnTo>
                  <a:pt x="892" y="2262"/>
                </a:lnTo>
                <a:lnTo>
                  <a:pt x="904" y="2265"/>
                </a:lnTo>
                <a:lnTo>
                  <a:pt x="917" y="2268"/>
                </a:lnTo>
                <a:lnTo>
                  <a:pt x="944" y="2273"/>
                </a:lnTo>
                <a:lnTo>
                  <a:pt x="972" y="2277"/>
                </a:lnTo>
                <a:lnTo>
                  <a:pt x="1005" y="2280"/>
                </a:lnTo>
                <a:lnTo>
                  <a:pt x="1038" y="2282"/>
                </a:lnTo>
                <a:lnTo>
                  <a:pt x="1101" y="2284"/>
                </a:lnTo>
                <a:lnTo>
                  <a:pt x="1165" y="2287"/>
                </a:lnTo>
                <a:lnTo>
                  <a:pt x="1258" y="2287"/>
                </a:lnTo>
                <a:lnTo>
                  <a:pt x="1403" y="2288"/>
                </a:lnTo>
                <a:lnTo>
                  <a:pt x="1548" y="2287"/>
                </a:lnTo>
                <a:lnTo>
                  <a:pt x="1599" y="2287"/>
                </a:lnTo>
                <a:lnTo>
                  <a:pt x="1641" y="2287"/>
                </a:lnTo>
                <a:lnTo>
                  <a:pt x="1705" y="2284"/>
                </a:lnTo>
                <a:lnTo>
                  <a:pt x="1768" y="2282"/>
                </a:lnTo>
                <a:lnTo>
                  <a:pt x="1801" y="2280"/>
                </a:lnTo>
                <a:lnTo>
                  <a:pt x="1834" y="2277"/>
                </a:lnTo>
                <a:lnTo>
                  <a:pt x="1862" y="2273"/>
                </a:lnTo>
                <a:lnTo>
                  <a:pt x="1889" y="2268"/>
                </a:lnTo>
                <a:lnTo>
                  <a:pt x="1914" y="2262"/>
                </a:lnTo>
                <a:lnTo>
                  <a:pt x="1926" y="2259"/>
                </a:lnTo>
                <a:lnTo>
                  <a:pt x="1939" y="2256"/>
                </a:lnTo>
                <a:lnTo>
                  <a:pt x="1961" y="2248"/>
                </a:lnTo>
                <a:lnTo>
                  <a:pt x="1982" y="2241"/>
                </a:lnTo>
                <a:lnTo>
                  <a:pt x="2004" y="2232"/>
                </a:lnTo>
                <a:lnTo>
                  <a:pt x="2024" y="2222"/>
                </a:lnTo>
                <a:lnTo>
                  <a:pt x="2034" y="2217"/>
                </a:lnTo>
                <a:lnTo>
                  <a:pt x="2044" y="2211"/>
                </a:lnTo>
                <a:lnTo>
                  <a:pt x="2064" y="2200"/>
                </a:lnTo>
                <a:lnTo>
                  <a:pt x="2084" y="2186"/>
                </a:lnTo>
                <a:lnTo>
                  <a:pt x="2092" y="2180"/>
                </a:lnTo>
                <a:lnTo>
                  <a:pt x="2102" y="2173"/>
                </a:lnTo>
                <a:lnTo>
                  <a:pt x="2121" y="2157"/>
                </a:lnTo>
                <a:lnTo>
                  <a:pt x="2139" y="2139"/>
                </a:lnTo>
                <a:lnTo>
                  <a:pt x="2157" y="2121"/>
                </a:lnTo>
                <a:lnTo>
                  <a:pt x="2173" y="2102"/>
                </a:lnTo>
                <a:lnTo>
                  <a:pt x="2187" y="2084"/>
                </a:lnTo>
                <a:lnTo>
                  <a:pt x="2194" y="2074"/>
                </a:lnTo>
                <a:lnTo>
                  <a:pt x="2200" y="2064"/>
                </a:lnTo>
                <a:lnTo>
                  <a:pt x="2212" y="2044"/>
                </a:lnTo>
                <a:lnTo>
                  <a:pt x="2222" y="2024"/>
                </a:lnTo>
                <a:lnTo>
                  <a:pt x="2232" y="2003"/>
                </a:lnTo>
                <a:lnTo>
                  <a:pt x="2241" y="1982"/>
                </a:lnTo>
                <a:lnTo>
                  <a:pt x="2249" y="1961"/>
                </a:lnTo>
                <a:lnTo>
                  <a:pt x="2256" y="1938"/>
                </a:lnTo>
                <a:lnTo>
                  <a:pt x="2263" y="1914"/>
                </a:lnTo>
                <a:lnTo>
                  <a:pt x="2265" y="1902"/>
                </a:lnTo>
                <a:lnTo>
                  <a:pt x="2268" y="1889"/>
                </a:lnTo>
                <a:lnTo>
                  <a:pt x="2273" y="1862"/>
                </a:lnTo>
                <a:lnTo>
                  <a:pt x="2277" y="1832"/>
                </a:lnTo>
                <a:lnTo>
                  <a:pt x="2280" y="1801"/>
                </a:lnTo>
                <a:lnTo>
                  <a:pt x="2281" y="1768"/>
                </a:lnTo>
                <a:lnTo>
                  <a:pt x="2285" y="1705"/>
                </a:lnTo>
                <a:lnTo>
                  <a:pt x="2286" y="1639"/>
                </a:lnTo>
                <a:lnTo>
                  <a:pt x="2288" y="1548"/>
                </a:lnTo>
                <a:lnTo>
                  <a:pt x="2288" y="1403"/>
                </a:lnTo>
                <a:lnTo>
                  <a:pt x="2288" y="1258"/>
                </a:lnTo>
                <a:lnTo>
                  <a:pt x="2286" y="1206"/>
                </a:lnTo>
                <a:lnTo>
                  <a:pt x="2286" y="1166"/>
                </a:lnTo>
                <a:lnTo>
                  <a:pt x="2285" y="1101"/>
                </a:lnTo>
                <a:lnTo>
                  <a:pt x="2281" y="1038"/>
                </a:lnTo>
                <a:lnTo>
                  <a:pt x="2280" y="1005"/>
                </a:lnTo>
                <a:lnTo>
                  <a:pt x="2277" y="973"/>
                </a:lnTo>
                <a:lnTo>
                  <a:pt x="2273" y="944"/>
                </a:lnTo>
                <a:lnTo>
                  <a:pt x="2268" y="917"/>
                </a:lnTo>
                <a:lnTo>
                  <a:pt x="2263" y="891"/>
                </a:lnTo>
                <a:lnTo>
                  <a:pt x="2259" y="880"/>
                </a:lnTo>
                <a:lnTo>
                  <a:pt x="2256" y="867"/>
                </a:lnTo>
                <a:lnTo>
                  <a:pt x="2249" y="845"/>
                </a:lnTo>
                <a:lnTo>
                  <a:pt x="2241" y="824"/>
                </a:lnTo>
                <a:lnTo>
                  <a:pt x="2232" y="802"/>
                </a:lnTo>
                <a:lnTo>
                  <a:pt x="2222" y="782"/>
                </a:lnTo>
                <a:lnTo>
                  <a:pt x="2217" y="771"/>
                </a:lnTo>
                <a:lnTo>
                  <a:pt x="2212" y="761"/>
                </a:lnTo>
                <a:lnTo>
                  <a:pt x="2200" y="742"/>
                </a:lnTo>
                <a:lnTo>
                  <a:pt x="2187" y="723"/>
                </a:lnTo>
                <a:lnTo>
                  <a:pt x="2180" y="714"/>
                </a:lnTo>
                <a:lnTo>
                  <a:pt x="2173" y="704"/>
                </a:lnTo>
                <a:lnTo>
                  <a:pt x="2165" y="694"/>
                </a:lnTo>
                <a:lnTo>
                  <a:pt x="2157" y="685"/>
                </a:lnTo>
                <a:lnTo>
                  <a:pt x="2139" y="667"/>
                </a:lnTo>
                <a:lnTo>
                  <a:pt x="2121" y="650"/>
                </a:lnTo>
                <a:lnTo>
                  <a:pt x="2102" y="633"/>
                </a:lnTo>
                <a:lnTo>
                  <a:pt x="2084" y="619"/>
                </a:lnTo>
                <a:lnTo>
                  <a:pt x="2074" y="612"/>
                </a:lnTo>
                <a:lnTo>
                  <a:pt x="2064" y="606"/>
                </a:lnTo>
                <a:lnTo>
                  <a:pt x="2044" y="594"/>
                </a:lnTo>
                <a:lnTo>
                  <a:pt x="2024" y="584"/>
                </a:lnTo>
                <a:lnTo>
                  <a:pt x="2004" y="574"/>
                </a:lnTo>
                <a:lnTo>
                  <a:pt x="1982" y="565"/>
                </a:lnTo>
                <a:lnTo>
                  <a:pt x="1961" y="557"/>
                </a:lnTo>
                <a:lnTo>
                  <a:pt x="1939" y="549"/>
                </a:lnTo>
                <a:lnTo>
                  <a:pt x="1914" y="543"/>
                </a:lnTo>
                <a:lnTo>
                  <a:pt x="1902" y="541"/>
                </a:lnTo>
                <a:lnTo>
                  <a:pt x="1889" y="538"/>
                </a:lnTo>
                <a:lnTo>
                  <a:pt x="1862" y="533"/>
                </a:lnTo>
                <a:lnTo>
                  <a:pt x="1834" y="530"/>
                </a:lnTo>
                <a:lnTo>
                  <a:pt x="1801" y="526"/>
                </a:lnTo>
                <a:lnTo>
                  <a:pt x="1768" y="523"/>
                </a:lnTo>
                <a:lnTo>
                  <a:pt x="1705" y="521"/>
                </a:lnTo>
                <a:lnTo>
                  <a:pt x="1641" y="520"/>
                </a:lnTo>
                <a:lnTo>
                  <a:pt x="1548" y="518"/>
                </a:lnTo>
                <a:lnTo>
                  <a:pt x="1403" y="518"/>
                </a:lnTo>
                <a:close/>
                <a:moveTo>
                  <a:pt x="1403" y="949"/>
                </a:moveTo>
                <a:lnTo>
                  <a:pt x="1380" y="949"/>
                </a:lnTo>
                <a:lnTo>
                  <a:pt x="1356" y="951"/>
                </a:lnTo>
                <a:lnTo>
                  <a:pt x="1334" y="954"/>
                </a:lnTo>
                <a:lnTo>
                  <a:pt x="1311" y="958"/>
                </a:lnTo>
                <a:lnTo>
                  <a:pt x="1289" y="963"/>
                </a:lnTo>
                <a:lnTo>
                  <a:pt x="1268" y="969"/>
                </a:lnTo>
                <a:lnTo>
                  <a:pt x="1247" y="976"/>
                </a:lnTo>
                <a:lnTo>
                  <a:pt x="1226" y="985"/>
                </a:lnTo>
                <a:lnTo>
                  <a:pt x="1206" y="994"/>
                </a:lnTo>
                <a:lnTo>
                  <a:pt x="1187" y="1003"/>
                </a:lnTo>
                <a:lnTo>
                  <a:pt x="1168" y="1015"/>
                </a:lnTo>
                <a:lnTo>
                  <a:pt x="1149" y="1027"/>
                </a:lnTo>
                <a:lnTo>
                  <a:pt x="1131" y="1039"/>
                </a:lnTo>
                <a:lnTo>
                  <a:pt x="1115" y="1053"/>
                </a:lnTo>
                <a:lnTo>
                  <a:pt x="1097" y="1067"/>
                </a:lnTo>
                <a:lnTo>
                  <a:pt x="1081" y="1081"/>
                </a:lnTo>
                <a:lnTo>
                  <a:pt x="1067" y="1097"/>
                </a:lnTo>
                <a:lnTo>
                  <a:pt x="1053" y="1114"/>
                </a:lnTo>
                <a:lnTo>
                  <a:pt x="1039" y="1131"/>
                </a:lnTo>
                <a:lnTo>
                  <a:pt x="1027" y="1149"/>
                </a:lnTo>
                <a:lnTo>
                  <a:pt x="1015" y="1168"/>
                </a:lnTo>
                <a:lnTo>
                  <a:pt x="1003" y="1187"/>
                </a:lnTo>
                <a:lnTo>
                  <a:pt x="994" y="1206"/>
                </a:lnTo>
                <a:lnTo>
                  <a:pt x="985" y="1226"/>
                </a:lnTo>
                <a:lnTo>
                  <a:pt x="976" y="1247"/>
                </a:lnTo>
                <a:lnTo>
                  <a:pt x="969" y="1268"/>
                </a:lnTo>
                <a:lnTo>
                  <a:pt x="963" y="1289"/>
                </a:lnTo>
                <a:lnTo>
                  <a:pt x="960" y="1300"/>
                </a:lnTo>
                <a:lnTo>
                  <a:pt x="958" y="1312"/>
                </a:lnTo>
                <a:lnTo>
                  <a:pt x="954" y="1334"/>
                </a:lnTo>
                <a:lnTo>
                  <a:pt x="951" y="1356"/>
                </a:lnTo>
                <a:lnTo>
                  <a:pt x="949" y="1380"/>
                </a:lnTo>
                <a:lnTo>
                  <a:pt x="949" y="1403"/>
                </a:lnTo>
                <a:lnTo>
                  <a:pt x="949" y="1427"/>
                </a:lnTo>
                <a:lnTo>
                  <a:pt x="951" y="1449"/>
                </a:lnTo>
                <a:lnTo>
                  <a:pt x="954" y="1472"/>
                </a:lnTo>
                <a:lnTo>
                  <a:pt x="958" y="1495"/>
                </a:lnTo>
                <a:lnTo>
                  <a:pt x="963" y="1517"/>
                </a:lnTo>
                <a:lnTo>
                  <a:pt x="969" y="1538"/>
                </a:lnTo>
                <a:lnTo>
                  <a:pt x="976" y="1559"/>
                </a:lnTo>
                <a:lnTo>
                  <a:pt x="985" y="1580"/>
                </a:lnTo>
                <a:lnTo>
                  <a:pt x="994" y="1600"/>
                </a:lnTo>
                <a:lnTo>
                  <a:pt x="1003" y="1620"/>
                </a:lnTo>
                <a:lnTo>
                  <a:pt x="1015" y="1638"/>
                </a:lnTo>
                <a:lnTo>
                  <a:pt x="1027" y="1657"/>
                </a:lnTo>
                <a:lnTo>
                  <a:pt x="1039" y="1674"/>
                </a:lnTo>
                <a:lnTo>
                  <a:pt x="1053" y="1691"/>
                </a:lnTo>
                <a:lnTo>
                  <a:pt x="1067" y="1709"/>
                </a:lnTo>
                <a:lnTo>
                  <a:pt x="1081" y="1724"/>
                </a:lnTo>
                <a:lnTo>
                  <a:pt x="1097" y="1740"/>
                </a:lnTo>
                <a:lnTo>
                  <a:pt x="1115" y="1753"/>
                </a:lnTo>
                <a:lnTo>
                  <a:pt x="1131" y="1767"/>
                </a:lnTo>
                <a:lnTo>
                  <a:pt x="1149" y="1779"/>
                </a:lnTo>
                <a:lnTo>
                  <a:pt x="1168" y="1792"/>
                </a:lnTo>
                <a:lnTo>
                  <a:pt x="1187" y="1803"/>
                </a:lnTo>
                <a:lnTo>
                  <a:pt x="1206" y="1813"/>
                </a:lnTo>
                <a:lnTo>
                  <a:pt x="1226" y="1821"/>
                </a:lnTo>
                <a:lnTo>
                  <a:pt x="1247" y="1830"/>
                </a:lnTo>
                <a:lnTo>
                  <a:pt x="1268" y="1836"/>
                </a:lnTo>
                <a:lnTo>
                  <a:pt x="1289" y="1842"/>
                </a:lnTo>
                <a:lnTo>
                  <a:pt x="1300" y="1846"/>
                </a:lnTo>
                <a:lnTo>
                  <a:pt x="1311" y="1847"/>
                </a:lnTo>
                <a:lnTo>
                  <a:pt x="1334" y="1852"/>
                </a:lnTo>
                <a:lnTo>
                  <a:pt x="1356" y="1855"/>
                </a:lnTo>
                <a:lnTo>
                  <a:pt x="1380" y="1856"/>
                </a:lnTo>
                <a:lnTo>
                  <a:pt x="1403" y="1857"/>
                </a:lnTo>
                <a:lnTo>
                  <a:pt x="1427" y="1856"/>
                </a:lnTo>
                <a:lnTo>
                  <a:pt x="1450" y="1855"/>
                </a:lnTo>
                <a:lnTo>
                  <a:pt x="1472" y="1852"/>
                </a:lnTo>
                <a:lnTo>
                  <a:pt x="1495" y="1847"/>
                </a:lnTo>
                <a:lnTo>
                  <a:pt x="1517" y="1842"/>
                </a:lnTo>
                <a:lnTo>
                  <a:pt x="1538" y="1836"/>
                </a:lnTo>
                <a:lnTo>
                  <a:pt x="1559" y="1830"/>
                </a:lnTo>
                <a:lnTo>
                  <a:pt x="1580" y="1821"/>
                </a:lnTo>
                <a:lnTo>
                  <a:pt x="1600" y="1813"/>
                </a:lnTo>
                <a:lnTo>
                  <a:pt x="1620" y="1803"/>
                </a:lnTo>
                <a:lnTo>
                  <a:pt x="1638" y="1792"/>
                </a:lnTo>
                <a:lnTo>
                  <a:pt x="1657" y="1779"/>
                </a:lnTo>
                <a:lnTo>
                  <a:pt x="1675" y="1767"/>
                </a:lnTo>
                <a:lnTo>
                  <a:pt x="1691" y="1753"/>
                </a:lnTo>
                <a:lnTo>
                  <a:pt x="1709" y="1740"/>
                </a:lnTo>
                <a:lnTo>
                  <a:pt x="1725" y="1724"/>
                </a:lnTo>
                <a:lnTo>
                  <a:pt x="1740" y="1709"/>
                </a:lnTo>
                <a:lnTo>
                  <a:pt x="1753" y="1691"/>
                </a:lnTo>
                <a:lnTo>
                  <a:pt x="1767" y="1674"/>
                </a:lnTo>
                <a:lnTo>
                  <a:pt x="1779" y="1657"/>
                </a:lnTo>
                <a:lnTo>
                  <a:pt x="1792" y="1638"/>
                </a:lnTo>
                <a:lnTo>
                  <a:pt x="1803" y="1620"/>
                </a:lnTo>
                <a:lnTo>
                  <a:pt x="1813" y="1600"/>
                </a:lnTo>
                <a:lnTo>
                  <a:pt x="1821" y="1580"/>
                </a:lnTo>
                <a:lnTo>
                  <a:pt x="1830" y="1559"/>
                </a:lnTo>
                <a:lnTo>
                  <a:pt x="1837" y="1538"/>
                </a:lnTo>
                <a:lnTo>
                  <a:pt x="1842" y="1517"/>
                </a:lnTo>
                <a:lnTo>
                  <a:pt x="1846" y="1506"/>
                </a:lnTo>
                <a:lnTo>
                  <a:pt x="1848" y="1495"/>
                </a:lnTo>
                <a:lnTo>
                  <a:pt x="1852" y="1472"/>
                </a:lnTo>
                <a:lnTo>
                  <a:pt x="1855" y="1449"/>
                </a:lnTo>
                <a:lnTo>
                  <a:pt x="1857" y="1427"/>
                </a:lnTo>
                <a:lnTo>
                  <a:pt x="1857" y="1403"/>
                </a:lnTo>
                <a:lnTo>
                  <a:pt x="1857" y="1380"/>
                </a:lnTo>
                <a:lnTo>
                  <a:pt x="1855" y="1356"/>
                </a:lnTo>
                <a:lnTo>
                  <a:pt x="1852" y="1334"/>
                </a:lnTo>
                <a:lnTo>
                  <a:pt x="1848" y="1312"/>
                </a:lnTo>
                <a:lnTo>
                  <a:pt x="1842" y="1289"/>
                </a:lnTo>
                <a:lnTo>
                  <a:pt x="1837" y="1268"/>
                </a:lnTo>
                <a:lnTo>
                  <a:pt x="1830" y="1247"/>
                </a:lnTo>
                <a:lnTo>
                  <a:pt x="1821" y="1226"/>
                </a:lnTo>
                <a:lnTo>
                  <a:pt x="1813" y="1206"/>
                </a:lnTo>
                <a:lnTo>
                  <a:pt x="1803" y="1187"/>
                </a:lnTo>
                <a:lnTo>
                  <a:pt x="1792" y="1168"/>
                </a:lnTo>
                <a:lnTo>
                  <a:pt x="1779" y="1149"/>
                </a:lnTo>
                <a:lnTo>
                  <a:pt x="1767" y="1131"/>
                </a:lnTo>
                <a:lnTo>
                  <a:pt x="1753" y="1114"/>
                </a:lnTo>
                <a:lnTo>
                  <a:pt x="1740" y="1097"/>
                </a:lnTo>
                <a:lnTo>
                  <a:pt x="1725" y="1081"/>
                </a:lnTo>
                <a:lnTo>
                  <a:pt x="1709" y="1067"/>
                </a:lnTo>
                <a:lnTo>
                  <a:pt x="1691" y="1053"/>
                </a:lnTo>
                <a:lnTo>
                  <a:pt x="1675" y="1039"/>
                </a:lnTo>
                <a:lnTo>
                  <a:pt x="1657" y="1027"/>
                </a:lnTo>
                <a:lnTo>
                  <a:pt x="1638" y="1015"/>
                </a:lnTo>
                <a:lnTo>
                  <a:pt x="1620" y="1003"/>
                </a:lnTo>
                <a:lnTo>
                  <a:pt x="1600" y="994"/>
                </a:lnTo>
                <a:lnTo>
                  <a:pt x="1580" y="985"/>
                </a:lnTo>
                <a:lnTo>
                  <a:pt x="1559" y="976"/>
                </a:lnTo>
                <a:lnTo>
                  <a:pt x="1538" y="969"/>
                </a:lnTo>
                <a:lnTo>
                  <a:pt x="1517" y="963"/>
                </a:lnTo>
                <a:lnTo>
                  <a:pt x="1506" y="960"/>
                </a:lnTo>
                <a:lnTo>
                  <a:pt x="1495" y="958"/>
                </a:lnTo>
                <a:lnTo>
                  <a:pt x="1472" y="954"/>
                </a:lnTo>
                <a:lnTo>
                  <a:pt x="1450" y="951"/>
                </a:lnTo>
                <a:lnTo>
                  <a:pt x="1427" y="949"/>
                </a:lnTo>
                <a:lnTo>
                  <a:pt x="1403" y="949"/>
                </a:lnTo>
                <a:close/>
                <a:moveTo>
                  <a:pt x="1403" y="1698"/>
                </a:moveTo>
                <a:lnTo>
                  <a:pt x="1388" y="1698"/>
                </a:lnTo>
                <a:lnTo>
                  <a:pt x="1373" y="1696"/>
                </a:lnTo>
                <a:lnTo>
                  <a:pt x="1359" y="1694"/>
                </a:lnTo>
                <a:lnTo>
                  <a:pt x="1344" y="1691"/>
                </a:lnTo>
                <a:lnTo>
                  <a:pt x="1329" y="1689"/>
                </a:lnTo>
                <a:lnTo>
                  <a:pt x="1315" y="1684"/>
                </a:lnTo>
                <a:lnTo>
                  <a:pt x="1302" y="1680"/>
                </a:lnTo>
                <a:lnTo>
                  <a:pt x="1288" y="1674"/>
                </a:lnTo>
                <a:lnTo>
                  <a:pt x="1276" y="1669"/>
                </a:lnTo>
                <a:lnTo>
                  <a:pt x="1262" y="1662"/>
                </a:lnTo>
                <a:lnTo>
                  <a:pt x="1250" y="1655"/>
                </a:lnTo>
                <a:lnTo>
                  <a:pt x="1238" y="1647"/>
                </a:lnTo>
                <a:lnTo>
                  <a:pt x="1226" y="1639"/>
                </a:lnTo>
                <a:lnTo>
                  <a:pt x="1215" y="1631"/>
                </a:lnTo>
                <a:lnTo>
                  <a:pt x="1205" y="1621"/>
                </a:lnTo>
                <a:lnTo>
                  <a:pt x="1195" y="1611"/>
                </a:lnTo>
                <a:lnTo>
                  <a:pt x="1185" y="1601"/>
                </a:lnTo>
                <a:lnTo>
                  <a:pt x="1175" y="1590"/>
                </a:lnTo>
                <a:lnTo>
                  <a:pt x="1167" y="1579"/>
                </a:lnTo>
                <a:lnTo>
                  <a:pt x="1158" y="1568"/>
                </a:lnTo>
                <a:lnTo>
                  <a:pt x="1151" y="1555"/>
                </a:lnTo>
                <a:lnTo>
                  <a:pt x="1143" y="1543"/>
                </a:lnTo>
                <a:lnTo>
                  <a:pt x="1137" y="1531"/>
                </a:lnTo>
                <a:lnTo>
                  <a:pt x="1131" y="1518"/>
                </a:lnTo>
                <a:lnTo>
                  <a:pt x="1126" y="1505"/>
                </a:lnTo>
                <a:lnTo>
                  <a:pt x="1121" y="1491"/>
                </a:lnTo>
                <a:lnTo>
                  <a:pt x="1117" y="1476"/>
                </a:lnTo>
                <a:lnTo>
                  <a:pt x="1115" y="1462"/>
                </a:lnTo>
                <a:lnTo>
                  <a:pt x="1111" y="1448"/>
                </a:lnTo>
                <a:lnTo>
                  <a:pt x="1110" y="1433"/>
                </a:lnTo>
                <a:lnTo>
                  <a:pt x="1109" y="1418"/>
                </a:lnTo>
                <a:lnTo>
                  <a:pt x="1109" y="1403"/>
                </a:lnTo>
                <a:lnTo>
                  <a:pt x="1109" y="1388"/>
                </a:lnTo>
                <a:lnTo>
                  <a:pt x="1110" y="1373"/>
                </a:lnTo>
                <a:lnTo>
                  <a:pt x="1111" y="1359"/>
                </a:lnTo>
                <a:lnTo>
                  <a:pt x="1115" y="1344"/>
                </a:lnTo>
                <a:lnTo>
                  <a:pt x="1117" y="1329"/>
                </a:lnTo>
                <a:lnTo>
                  <a:pt x="1121" y="1315"/>
                </a:lnTo>
                <a:lnTo>
                  <a:pt x="1126" y="1302"/>
                </a:lnTo>
                <a:lnTo>
                  <a:pt x="1131" y="1288"/>
                </a:lnTo>
                <a:lnTo>
                  <a:pt x="1137" y="1276"/>
                </a:lnTo>
                <a:lnTo>
                  <a:pt x="1143" y="1262"/>
                </a:lnTo>
                <a:lnTo>
                  <a:pt x="1151" y="1250"/>
                </a:lnTo>
                <a:lnTo>
                  <a:pt x="1158" y="1239"/>
                </a:lnTo>
                <a:lnTo>
                  <a:pt x="1167" y="1226"/>
                </a:lnTo>
                <a:lnTo>
                  <a:pt x="1175" y="1215"/>
                </a:lnTo>
                <a:lnTo>
                  <a:pt x="1185" y="1205"/>
                </a:lnTo>
                <a:lnTo>
                  <a:pt x="1195" y="1194"/>
                </a:lnTo>
                <a:lnTo>
                  <a:pt x="1205" y="1185"/>
                </a:lnTo>
                <a:lnTo>
                  <a:pt x="1215" y="1175"/>
                </a:lnTo>
                <a:lnTo>
                  <a:pt x="1226" y="1167"/>
                </a:lnTo>
                <a:lnTo>
                  <a:pt x="1238" y="1158"/>
                </a:lnTo>
                <a:lnTo>
                  <a:pt x="1250" y="1151"/>
                </a:lnTo>
                <a:lnTo>
                  <a:pt x="1262" y="1143"/>
                </a:lnTo>
                <a:lnTo>
                  <a:pt x="1276" y="1137"/>
                </a:lnTo>
                <a:lnTo>
                  <a:pt x="1288" y="1131"/>
                </a:lnTo>
                <a:lnTo>
                  <a:pt x="1302" y="1126"/>
                </a:lnTo>
                <a:lnTo>
                  <a:pt x="1315" y="1121"/>
                </a:lnTo>
                <a:lnTo>
                  <a:pt x="1329" y="1117"/>
                </a:lnTo>
                <a:lnTo>
                  <a:pt x="1344" y="1114"/>
                </a:lnTo>
                <a:lnTo>
                  <a:pt x="1359" y="1111"/>
                </a:lnTo>
                <a:lnTo>
                  <a:pt x="1373" y="1110"/>
                </a:lnTo>
                <a:lnTo>
                  <a:pt x="1388" y="1109"/>
                </a:lnTo>
                <a:lnTo>
                  <a:pt x="1403" y="1109"/>
                </a:lnTo>
                <a:lnTo>
                  <a:pt x="1418" y="1109"/>
                </a:lnTo>
                <a:lnTo>
                  <a:pt x="1433" y="1110"/>
                </a:lnTo>
                <a:lnTo>
                  <a:pt x="1448" y="1111"/>
                </a:lnTo>
                <a:lnTo>
                  <a:pt x="1462" y="1114"/>
                </a:lnTo>
                <a:lnTo>
                  <a:pt x="1477" y="1117"/>
                </a:lnTo>
                <a:lnTo>
                  <a:pt x="1491" y="1121"/>
                </a:lnTo>
                <a:lnTo>
                  <a:pt x="1505" y="1126"/>
                </a:lnTo>
                <a:lnTo>
                  <a:pt x="1518" y="1131"/>
                </a:lnTo>
                <a:lnTo>
                  <a:pt x="1530" y="1137"/>
                </a:lnTo>
                <a:lnTo>
                  <a:pt x="1544" y="1143"/>
                </a:lnTo>
                <a:lnTo>
                  <a:pt x="1556" y="1151"/>
                </a:lnTo>
                <a:lnTo>
                  <a:pt x="1568" y="1158"/>
                </a:lnTo>
                <a:lnTo>
                  <a:pt x="1580" y="1167"/>
                </a:lnTo>
                <a:lnTo>
                  <a:pt x="1591" y="1175"/>
                </a:lnTo>
                <a:lnTo>
                  <a:pt x="1601" y="1185"/>
                </a:lnTo>
                <a:lnTo>
                  <a:pt x="1611" y="1194"/>
                </a:lnTo>
                <a:lnTo>
                  <a:pt x="1621" y="1205"/>
                </a:lnTo>
                <a:lnTo>
                  <a:pt x="1631" y="1215"/>
                </a:lnTo>
                <a:lnTo>
                  <a:pt x="1639" y="1226"/>
                </a:lnTo>
                <a:lnTo>
                  <a:pt x="1648" y="1239"/>
                </a:lnTo>
                <a:lnTo>
                  <a:pt x="1655" y="1250"/>
                </a:lnTo>
                <a:lnTo>
                  <a:pt x="1662" y="1262"/>
                </a:lnTo>
                <a:lnTo>
                  <a:pt x="1669" y="1276"/>
                </a:lnTo>
                <a:lnTo>
                  <a:pt x="1675" y="1288"/>
                </a:lnTo>
                <a:lnTo>
                  <a:pt x="1680" y="1302"/>
                </a:lnTo>
                <a:lnTo>
                  <a:pt x="1685" y="1315"/>
                </a:lnTo>
                <a:lnTo>
                  <a:pt x="1689" y="1329"/>
                </a:lnTo>
                <a:lnTo>
                  <a:pt x="1691" y="1344"/>
                </a:lnTo>
                <a:lnTo>
                  <a:pt x="1694" y="1359"/>
                </a:lnTo>
                <a:lnTo>
                  <a:pt x="1696" y="1373"/>
                </a:lnTo>
                <a:lnTo>
                  <a:pt x="1698" y="1388"/>
                </a:lnTo>
                <a:lnTo>
                  <a:pt x="1698" y="1403"/>
                </a:lnTo>
                <a:lnTo>
                  <a:pt x="1698" y="1418"/>
                </a:lnTo>
                <a:lnTo>
                  <a:pt x="1696" y="1433"/>
                </a:lnTo>
                <a:lnTo>
                  <a:pt x="1694" y="1448"/>
                </a:lnTo>
                <a:lnTo>
                  <a:pt x="1691" y="1462"/>
                </a:lnTo>
                <a:lnTo>
                  <a:pt x="1689" y="1476"/>
                </a:lnTo>
                <a:lnTo>
                  <a:pt x="1685" y="1491"/>
                </a:lnTo>
                <a:lnTo>
                  <a:pt x="1680" y="1505"/>
                </a:lnTo>
                <a:lnTo>
                  <a:pt x="1675" y="1518"/>
                </a:lnTo>
                <a:lnTo>
                  <a:pt x="1669" y="1531"/>
                </a:lnTo>
                <a:lnTo>
                  <a:pt x="1662" y="1543"/>
                </a:lnTo>
                <a:lnTo>
                  <a:pt x="1655" y="1555"/>
                </a:lnTo>
                <a:lnTo>
                  <a:pt x="1648" y="1568"/>
                </a:lnTo>
                <a:lnTo>
                  <a:pt x="1639" y="1579"/>
                </a:lnTo>
                <a:lnTo>
                  <a:pt x="1631" y="1590"/>
                </a:lnTo>
                <a:lnTo>
                  <a:pt x="1621" y="1601"/>
                </a:lnTo>
                <a:lnTo>
                  <a:pt x="1611" y="1611"/>
                </a:lnTo>
                <a:lnTo>
                  <a:pt x="1601" y="1621"/>
                </a:lnTo>
                <a:lnTo>
                  <a:pt x="1591" y="1631"/>
                </a:lnTo>
                <a:lnTo>
                  <a:pt x="1580" y="1639"/>
                </a:lnTo>
                <a:lnTo>
                  <a:pt x="1568" y="1647"/>
                </a:lnTo>
                <a:lnTo>
                  <a:pt x="1556" y="1655"/>
                </a:lnTo>
                <a:lnTo>
                  <a:pt x="1544" y="1662"/>
                </a:lnTo>
                <a:lnTo>
                  <a:pt x="1530" y="1669"/>
                </a:lnTo>
                <a:lnTo>
                  <a:pt x="1518" y="1674"/>
                </a:lnTo>
                <a:lnTo>
                  <a:pt x="1505" y="1680"/>
                </a:lnTo>
                <a:lnTo>
                  <a:pt x="1491" y="1684"/>
                </a:lnTo>
                <a:lnTo>
                  <a:pt x="1477" y="1689"/>
                </a:lnTo>
                <a:lnTo>
                  <a:pt x="1462" y="1691"/>
                </a:lnTo>
                <a:lnTo>
                  <a:pt x="1448" y="1694"/>
                </a:lnTo>
                <a:lnTo>
                  <a:pt x="1433" y="1696"/>
                </a:lnTo>
                <a:lnTo>
                  <a:pt x="1418" y="1698"/>
                </a:lnTo>
                <a:lnTo>
                  <a:pt x="1403" y="1698"/>
                </a:lnTo>
                <a:close/>
                <a:moveTo>
                  <a:pt x="1769" y="930"/>
                </a:moveTo>
                <a:lnTo>
                  <a:pt x="1769" y="921"/>
                </a:lnTo>
                <a:lnTo>
                  <a:pt x="1772" y="909"/>
                </a:lnTo>
                <a:lnTo>
                  <a:pt x="1774" y="900"/>
                </a:lnTo>
                <a:lnTo>
                  <a:pt x="1778" y="890"/>
                </a:lnTo>
                <a:lnTo>
                  <a:pt x="1782" y="880"/>
                </a:lnTo>
                <a:lnTo>
                  <a:pt x="1787" y="871"/>
                </a:lnTo>
                <a:lnTo>
                  <a:pt x="1793" y="864"/>
                </a:lnTo>
                <a:lnTo>
                  <a:pt x="1796" y="860"/>
                </a:lnTo>
                <a:lnTo>
                  <a:pt x="1800" y="856"/>
                </a:lnTo>
                <a:lnTo>
                  <a:pt x="1808" y="849"/>
                </a:lnTo>
                <a:lnTo>
                  <a:pt x="1816" y="843"/>
                </a:lnTo>
                <a:lnTo>
                  <a:pt x="1825" y="838"/>
                </a:lnTo>
                <a:lnTo>
                  <a:pt x="1834" y="833"/>
                </a:lnTo>
                <a:lnTo>
                  <a:pt x="1844" y="829"/>
                </a:lnTo>
                <a:lnTo>
                  <a:pt x="1853" y="827"/>
                </a:lnTo>
                <a:lnTo>
                  <a:pt x="1865" y="825"/>
                </a:lnTo>
                <a:lnTo>
                  <a:pt x="1876" y="825"/>
                </a:lnTo>
                <a:lnTo>
                  <a:pt x="1886" y="825"/>
                </a:lnTo>
                <a:lnTo>
                  <a:pt x="1897" y="827"/>
                </a:lnTo>
                <a:lnTo>
                  <a:pt x="1907" y="829"/>
                </a:lnTo>
                <a:lnTo>
                  <a:pt x="1917" y="833"/>
                </a:lnTo>
                <a:lnTo>
                  <a:pt x="1925" y="838"/>
                </a:lnTo>
                <a:lnTo>
                  <a:pt x="1934" y="843"/>
                </a:lnTo>
                <a:lnTo>
                  <a:pt x="1942" y="849"/>
                </a:lnTo>
                <a:lnTo>
                  <a:pt x="1946" y="852"/>
                </a:lnTo>
                <a:lnTo>
                  <a:pt x="1950" y="856"/>
                </a:lnTo>
                <a:lnTo>
                  <a:pt x="1957" y="864"/>
                </a:lnTo>
                <a:lnTo>
                  <a:pt x="1964" y="871"/>
                </a:lnTo>
                <a:lnTo>
                  <a:pt x="1968" y="880"/>
                </a:lnTo>
                <a:lnTo>
                  <a:pt x="1973" y="890"/>
                </a:lnTo>
                <a:lnTo>
                  <a:pt x="1976" y="900"/>
                </a:lnTo>
                <a:lnTo>
                  <a:pt x="1980" y="909"/>
                </a:lnTo>
                <a:lnTo>
                  <a:pt x="1981" y="921"/>
                </a:lnTo>
                <a:lnTo>
                  <a:pt x="1981" y="930"/>
                </a:lnTo>
                <a:lnTo>
                  <a:pt x="1981" y="942"/>
                </a:lnTo>
                <a:lnTo>
                  <a:pt x="1980" y="953"/>
                </a:lnTo>
                <a:lnTo>
                  <a:pt x="1976" y="963"/>
                </a:lnTo>
                <a:lnTo>
                  <a:pt x="1973" y="973"/>
                </a:lnTo>
                <a:lnTo>
                  <a:pt x="1968" y="981"/>
                </a:lnTo>
                <a:lnTo>
                  <a:pt x="1964" y="990"/>
                </a:lnTo>
                <a:lnTo>
                  <a:pt x="1957" y="998"/>
                </a:lnTo>
                <a:lnTo>
                  <a:pt x="1954" y="1002"/>
                </a:lnTo>
                <a:lnTo>
                  <a:pt x="1950" y="1006"/>
                </a:lnTo>
                <a:lnTo>
                  <a:pt x="1942" y="1013"/>
                </a:lnTo>
                <a:lnTo>
                  <a:pt x="1934" y="1018"/>
                </a:lnTo>
                <a:lnTo>
                  <a:pt x="1925" y="1024"/>
                </a:lnTo>
                <a:lnTo>
                  <a:pt x="1917" y="1028"/>
                </a:lnTo>
                <a:lnTo>
                  <a:pt x="1907" y="1032"/>
                </a:lnTo>
                <a:lnTo>
                  <a:pt x="1897" y="1034"/>
                </a:lnTo>
                <a:lnTo>
                  <a:pt x="1886" y="1037"/>
                </a:lnTo>
                <a:lnTo>
                  <a:pt x="1876" y="1037"/>
                </a:lnTo>
                <a:lnTo>
                  <a:pt x="1865" y="1037"/>
                </a:lnTo>
                <a:lnTo>
                  <a:pt x="1853" y="1034"/>
                </a:lnTo>
                <a:lnTo>
                  <a:pt x="1844" y="1032"/>
                </a:lnTo>
                <a:lnTo>
                  <a:pt x="1834" y="1028"/>
                </a:lnTo>
                <a:lnTo>
                  <a:pt x="1825" y="1024"/>
                </a:lnTo>
                <a:lnTo>
                  <a:pt x="1816" y="1018"/>
                </a:lnTo>
                <a:lnTo>
                  <a:pt x="1808" y="1013"/>
                </a:lnTo>
                <a:lnTo>
                  <a:pt x="1804" y="1010"/>
                </a:lnTo>
                <a:lnTo>
                  <a:pt x="1800" y="1006"/>
                </a:lnTo>
                <a:lnTo>
                  <a:pt x="1793" y="998"/>
                </a:lnTo>
                <a:lnTo>
                  <a:pt x="1787" y="990"/>
                </a:lnTo>
                <a:lnTo>
                  <a:pt x="1782" y="981"/>
                </a:lnTo>
                <a:lnTo>
                  <a:pt x="1778" y="973"/>
                </a:lnTo>
                <a:lnTo>
                  <a:pt x="1774" y="963"/>
                </a:lnTo>
                <a:lnTo>
                  <a:pt x="1772" y="953"/>
                </a:lnTo>
                <a:lnTo>
                  <a:pt x="1769" y="942"/>
                </a:lnTo>
                <a:lnTo>
                  <a:pt x="1769" y="930"/>
                </a:lnTo>
                <a:close/>
                <a:moveTo>
                  <a:pt x="0" y="0"/>
                </a:moveTo>
                <a:lnTo>
                  <a:pt x="702" y="0"/>
                </a:lnTo>
                <a:lnTo>
                  <a:pt x="1403" y="0"/>
                </a:lnTo>
                <a:lnTo>
                  <a:pt x="2105" y="0"/>
                </a:lnTo>
                <a:lnTo>
                  <a:pt x="2806" y="0"/>
                </a:lnTo>
                <a:lnTo>
                  <a:pt x="2806" y="702"/>
                </a:lnTo>
                <a:lnTo>
                  <a:pt x="2806" y="1403"/>
                </a:lnTo>
                <a:lnTo>
                  <a:pt x="2806" y="2105"/>
                </a:lnTo>
                <a:lnTo>
                  <a:pt x="2806" y="2806"/>
                </a:lnTo>
                <a:lnTo>
                  <a:pt x="2105" y="2806"/>
                </a:lnTo>
                <a:lnTo>
                  <a:pt x="1403" y="2806"/>
                </a:lnTo>
                <a:lnTo>
                  <a:pt x="702" y="2806"/>
                </a:lnTo>
                <a:lnTo>
                  <a:pt x="0" y="2806"/>
                </a:lnTo>
                <a:lnTo>
                  <a:pt x="0" y="2105"/>
                </a:lnTo>
                <a:lnTo>
                  <a:pt x="0" y="1403"/>
                </a:lnTo>
                <a:lnTo>
                  <a:pt x="0" y="70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7" name="Freeform 12">
            <a:hlinkClick r:id="rId6" tooltip="Verohallinto - LinkedIn"/>
          </p:cNvPr>
          <p:cNvSpPr>
            <a:spLocks noChangeAspect="1" noEditPoints="1"/>
          </p:cNvSpPr>
          <p:nvPr/>
        </p:nvSpPr>
        <p:spPr bwMode="auto">
          <a:xfrm>
            <a:off x="1271298" y="692310"/>
            <a:ext cx="287963" cy="288067"/>
          </a:xfrm>
          <a:custGeom>
            <a:avLst/>
            <a:gdLst>
              <a:gd name="T0" fmla="*/ 962 w 2804"/>
              <a:gd name="T1" fmla="*/ 2198 h 2806"/>
              <a:gd name="T2" fmla="*/ 798 w 2804"/>
              <a:gd name="T3" fmla="*/ 609 h 2806"/>
              <a:gd name="T4" fmla="*/ 845 w 2804"/>
              <a:gd name="T5" fmla="*/ 615 h 2806"/>
              <a:gd name="T6" fmla="*/ 904 w 2804"/>
              <a:gd name="T7" fmla="*/ 641 h 2806"/>
              <a:gd name="T8" fmla="*/ 950 w 2804"/>
              <a:gd name="T9" fmla="*/ 685 h 2806"/>
              <a:gd name="T10" fmla="*/ 973 w 2804"/>
              <a:gd name="T11" fmla="*/ 725 h 2806"/>
              <a:gd name="T12" fmla="*/ 984 w 2804"/>
              <a:gd name="T13" fmla="*/ 761 h 2806"/>
              <a:gd name="T14" fmla="*/ 986 w 2804"/>
              <a:gd name="T15" fmla="*/ 829 h 2806"/>
              <a:gd name="T16" fmla="*/ 973 w 2804"/>
              <a:gd name="T17" fmla="*/ 875 h 2806"/>
              <a:gd name="T18" fmla="*/ 933 w 2804"/>
              <a:gd name="T19" fmla="*/ 935 h 2806"/>
              <a:gd name="T20" fmla="*/ 888 w 2804"/>
              <a:gd name="T21" fmla="*/ 969 h 2806"/>
              <a:gd name="T22" fmla="*/ 855 w 2804"/>
              <a:gd name="T23" fmla="*/ 982 h 2806"/>
              <a:gd name="T24" fmla="*/ 798 w 2804"/>
              <a:gd name="T25" fmla="*/ 991 h 2806"/>
              <a:gd name="T26" fmla="*/ 749 w 2804"/>
              <a:gd name="T27" fmla="*/ 985 h 2806"/>
              <a:gd name="T28" fmla="*/ 690 w 2804"/>
              <a:gd name="T29" fmla="*/ 959 h 2806"/>
              <a:gd name="T30" fmla="*/ 644 w 2804"/>
              <a:gd name="T31" fmla="*/ 914 h 2806"/>
              <a:gd name="T32" fmla="*/ 621 w 2804"/>
              <a:gd name="T33" fmla="*/ 875 h 2806"/>
              <a:gd name="T34" fmla="*/ 610 w 2804"/>
              <a:gd name="T35" fmla="*/ 839 h 2806"/>
              <a:gd name="T36" fmla="*/ 608 w 2804"/>
              <a:gd name="T37" fmla="*/ 771 h 2806"/>
              <a:gd name="T38" fmla="*/ 621 w 2804"/>
              <a:gd name="T39" fmla="*/ 725 h 2806"/>
              <a:gd name="T40" fmla="*/ 662 w 2804"/>
              <a:gd name="T41" fmla="*/ 664 h 2806"/>
              <a:gd name="T42" fmla="*/ 706 w 2804"/>
              <a:gd name="T43" fmla="*/ 632 h 2806"/>
              <a:gd name="T44" fmla="*/ 749 w 2804"/>
              <a:gd name="T45" fmla="*/ 615 h 2806"/>
              <a:gd name="T46" fmla="*/ 798 w 2804"/>
              <a:gd name="T47" fmla="*/ 609 h 2806"/>
              <a:gd name="T48" fmla="*/ 1491 w 2804"/>
              <a:gd name="T49" fmla="*/ 1282 h 2806"/>
              <a:gd name="T50" fmla="*/ 1521 w 2804"/>
              <a:gd name="T51" fmla="*/ 1235 h 2806"/>
              <a:gd name="T52" fmla="*/ 1583 w 2804"/>
              <a:gd name="T53" fmla="*/ 1176 h 2806"/>
              <a:gd name="T54" fmla="*/ 1656 w 2804"/>
              <a:gd name="T55" fmla="*/ 1137 h 2806"/>
              <a:gd name="T56" fmla="*/ 1718 w 2804"/>
              <a:gd name="T57" fmla="*/ 1118 h 2806"/>
              <a:gd name="T58" fmla="*/ 1773 w 2804"/>
              <a:gd name="T59" fmla="*/ 1111 h 2806"/>
              <a:gd name="T60" fmla="*/ 1862 w 2804"/>
              <a:gd name="T61" fmla="*/ 1112 h 2806"/>
              <a:gd name="T62" fmla="*/ 1940 w 2804"/>
              <a:gd name="T63" fmla="*/ 1126 h 2806"/>
              <a:gd name="T64" fmla="*/ 2024 w 2804"/>
              <a:gd name="T65" fmla="*/ 1159 h 2806"/>
              <a:gd name="T66" fmla="*/ 2067 w 2804"/>
              <a:gd name="T67" fmla="*/ 1188 h 2806"/>
              <a:gd name="T68" fmla="*/ 2096 w 2804"/>
              <a:gd name="T69" fmla="*/ 1216 h 2806"/>
              <a:gd name="T70" fmla="*/ 2120 w 2804"/>
              <a:gd name="T71" fmla="*/ 1247 h 2806"/>
              <a:gd name="T72" fmla="*/ 2140 w 2804"/>
              <a:gd name="T73" fmla="*/ 1282 h 2806"/>
              <a:gd name="T74" fmla="*/ 2161 w 2804"/>
              <a:gd name="T75" fmla="*/ 1330 h 2806"/>
              <a:gd name="T76" fmla="*/ 2183 w 2804"/>
              <a:gd name="T77" fmla="*/ 1417 h 2806"/>
              <a:gd name="T78" fmla="*/ 2193 w 2804"/>
              <a:gd name="T79" fmla="*/ 1487 h 2806"/>
              <a:gd name="T80" fmla="*/ 2198 w 2804"/>
              <a:gd name="T81" fmla="*/ 1588 h 2806"/>
              <a:gd name="T82" fmla="*/ 1868 w 2804"/>
              <a:gd name="T83" fmla="*/ 1681 h 2806"/>
              <a:gd name="T84" fmla="*/ 1864 w 2804"/>
              <a:gd name="T85" fmla="*/ 1574 h 2806"/>
              <a:gd name="T86" fmla="*/ 1853 w 2804"/>
              <a:gd name="T87" fmla="*/ 1515 h 2806"/>
              <a:gd name="T88" fmla="*/ 1837 w 2804"/>
              <a:gd name="T89" fmla="*/ 1475 h 2806"/>
              <a:gd name="T90" fmla="*/ 1811 w 2804"/>
              <a:gd name="T91" fmla="*/ 1441 h 2806"/>
              <a:gd name="T92" fmla="*/ 1785 w 2804"/>
              <a:gd name="T93" fmla="*/ 1421 h 2806"/>
              <a:gd name="T94" fmla="*/ 1753 w 2804"/>
              <a:gd name="T95" fmla="*/ 1407 h 2806"/>
              <a:gd name="T96" fmla="*/ 1697 w 2804"/>
              <a:gd name="T97" fmla="*/ 1400 h 2806"/>
              <a:gd name="T98" fmla="*/ 1639 w 2804"/>
              <a:gd name="T99" fmla="*/ 1407 h 2806"/>
              <a:gd name="T100" fmla="*/ 1593 w 2804"/>
              <a:gd name="T101" fmla="*/ 1423 h 2806"/>
              <a:gd name="T102" fmla="*/ 1566 w 2804"/>
              <a:gd name="T103" fmla="*/ 1442 h 2806"/>
              <a:gd name="T104" fmla="*/ 1539 w 2804"/>
              <a:gd name="T105" fmla="*/ 1475 h 2806"/>
              <a:gd name="T106" fmla="*/ 1520 w 2804"/>
              <a:gd name="T107" fmla="*/ 1515 h 2806"/>
              <a:gd name="T108" fmla="*/ 1508 w 2804"/>
              <a:gd name="T109" fmla="*/ 1560 h 2806"/>
              <a:gd name="T110" fmla="*/ 1500 w 2804"/>
              <a:gd name="T111" fmla="*/ 1622 h 2806"/>
              <a:gd name="T112" fmla="*/ 1169 w 2804"/>
              <a:gd name="T113" fmla="*/ 2198 h 2806"/>
              <a:gd name="T114" fmla="*/ 700 w 2804"/>
              <a:gd name="T115" fmla="*/ 0 h 2806"/>
              <a:gd name="T116" fmla="*/ 2804 w 2804"/>
              <a:gd name="T117" fmla="*/ 701 h 2806"/>
              <a:gd name="T118" fmla="*/ 2103 w 2804"/>
              <a:gd name="T119" fmla="*/ 2806 h 2806"/>
              <a:gd name="T120" fmla="*/ 0 w 2804"/>
              <a:gd name="T121" fmla="*/ 2104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4" h="2806">
                <a:moveTo>
                  <a:pt x="632" y="1136"/>
                </a:moveTo>
                <a:lnTo>
                  <a:pt x="962" y="1136"/>
                </a:lnTo>
                <a:lnTo>
                  <a:pt x="962" y="1666"/>
                </a:lnTo>
                <a:lnTo>
                  <a:pt x="962" y="2198"/>
                </a:lnTo>
                <a:lnTo>
                  <a:pt x="632" y="2198"/>
                </a:lnTo>
                <a:lnTo>
                  <a:pt x="632" y="1666"/>
                </a:lnTo>
                <a:lnTo>
                  <a:pt x="632" y="1136"/>
                </a:lnTo>
                <a:close/>
                <a:moveTo>
                  <a:pt x="798" y="609"/>
                </a:moveTo>
                <a:lnTo>
                  <a:pt x="816" y="610"/>
                </a:lnTo>
                <a:lnTo>
                  <a:pt x="826" y="611"/>
                </a:lnTo>
                <a:lnTo>
                  <a:pt x="836" y="612"/>
                </a:lnTo>
                <a:lnTo>
                  <a:pt x="845" y="615"/>
                </a:lnTo>
                <a:lnTo>
                  <a:pt x="855" y="617"/>
                </a:lnTo>
                <a:lnTo>
                  <a:pt x="872" y="623"/>
                </a:lnTo>
                <a:lnTo>
                  <a:pt x="888" y="632"/>
                </a:lnTo>
                <a:lnTo>
                  <a:pt x="904" y="641"/>
                </a:lnTo>
                <a:lnTo>
                  <a:pt x="919" y="652"/>
                </a:lnTo>
                <a:lnTo>
                  <a:pt x="933" y="664"/>
                </a:lnTo>
                <a:lnTo>
                  <a:pt x="945" y="678"/>
                </a:lnTo>
                <a:lnTo>
                  <a:pt x="950" y="685"/>
                </a:lnTo>
                <a:lnTo>
                  <a:pt x="956" y="693"/>
                </a:lnTo>
                <a:lnTo>
                  <a:pt x="965" y="709"/>
                </a:lnTo>
                <a:lnTo>
                  <a:pt x="970" y="717"/>
                </a:lnTo>
                <a:lnTo>
                  <a:pt x="973" y="725"/>
                </a:lnTo>
                <a:lnTo>
                  <a:pt x="977" y="734"/>
                </a:lnTo>
                <a:lnTo>
                  <a:pt x="980" y="743"/>
                </a:lnTo>
                <a:lnTo>
                  <a:pt x="982" y="752"/>
                </a:lnTo>
                <a:lnTo>
                  <a:pt x="984" y="761"/>
                </a:lnTo>
                <a:lnTo>
                  <a:pt x="987" y="781"/>
                </a:lnTo>
                <a:lnTo>
                  <a:pt x="988" y="800"/>
                </a:lnTo>
                <a:lnTo>
                  <a:pt x="987" y="819"/>
                </a:lnTo>
                <a:lnTo>
                  <a:pt x="986" y="829"/>
                </a:lnTo>
                <a:lnTo>
                  <a:pt x="984" y="839"/>
                </a:lnTo>
                <a:lnTo>
                  <a:pt x="982" y="847"/>
                </a:lnTo>
                <a:lnTo>
                  <a:pt x="980" y="857"/>
                </a:lnTo>
                <a:lnTo>
                  <a:pt x="973" y="875"/>
                </a:lnTo>
                <a:lnTo>
                  <a:pt x="965" y="891"/>
                </a:lnTo>
                <a:lnTo>
                  <a:pt x="956" y="907"/>
                </a:lnTo>
                <a:lnTo>
                  <a:pt x="945" y="922"/>
                </a:lnTo>
                <a:lnTo>
                  <a:pt x="933" y="935"/>
                </a:lnTo>
                <a:lnTo>
                  <a:pt x="919" y="948"/>
                </a:lnTo>
                <a:lnTo>
                  <a:pt x="911" y="954"/>
                </a:lnTo>
                <a:lnTo>
                  <a:pt x="904" y="959"/>
                </a:lnTo>
                <a:lnTo>
                  <a:pt x="888" y="969"/>
                </a:lnTo>
                <a:lnTo>
                  <a:pt x="881" y="972"/>
                </a:lnTo>
                <a:lnTo>
                  <a:pt x="872" y="976"/>
                </a:lnTo>
                <a:lnTo>
                  <a:pt x="863" y="980"/>
                </a:lnTo>
                <a:lnTo>
                  <a:pt x="855" y="982"/>
                </a:lnTo>
                <a:lnTo>
                  <a:pt x="845" y="985"/>
                </a:lnTo>
                <a:lnTo>
                  <a:pt x="836" y="987"/>
                </a:lnTo>
                <a:lnTo>
                  <a:pt x="816" y="990"/>
                </a:lnTo>
                <a:lnTo>
                  <a:pt x="798" y="991"/>
                </a:lnTo>
                <a:lnTo>
                  <a:pt x="788" y="991"/>
                </a:lnTo>
                <a:lnTo>
                  <a:pt x="778" y="990"/>
                </a:lnTo>
                <a:lnTo>
                  <a:pt x="758" y="987"/>
                </a:lnTo>
                <a:lnTo>
                  <a:pt x="749" y="985"/>
                </a:lnTo>
                <a:lnTo>
                  <a:pt x="740" y="982"/>
                </a:lnTo>
                <a:lnTo>
                  <a:pt x="722" y="976"/>
                </a:lnTo>
                <a:lnTo>
                  <a:pt x="706" y="969"/>
                </a:lnTo>
                <a:lnTo>
                  <a:pt x="690" y="959"/>
                </a:lnTo>
                <a:lnTo>
                  <a:pt x="675" y="948"/>
                </a:lnTo>
                <a:lnTo>
                  <a:pt x="662" y="935"/>
                </a:lnTo>
                <a:lnTo>
                  <a:pt x="649" y="922"/>
                </a:lnTo>
                <a:lnTo>
                  <a:pt x="644" y="914"/>
                </a:lnTo>
                <a:lnTo>
                  <a:pt x="638" y="907"/>
                </a:lnTo>
                <a:lnTo>
                  <a:pt x="628" y="891"/>
                </a:lnTo>
                <a:lnTo>
                  <a:pt x="624" y="883"/>
                </a:lnTo>
                <a:lnTo>
                  <a:pt x="621" y="875"/>
                </a:lnTo>
                <a:lnTo>
                  <a:pt x="617" y="866"/>
                </a:lnTo>
                <a:lnTo>
                  <a:pt x="615" y="857"/>
                </a:lnTo>
                <a:lnTo>
                  <a:pt x="612" y="847"/>
                </a:lnTo>
                <a:lnTo>
                  <a:pt x="610" y="839"/>
                </a:lnTo>
                <a:lnTo>
                  <a:pt x="607" y="819"/>
                </a:lnTo>
                <a:lnTo>
                  <a:pt x="606" y="800"/>
                </a:lnTo>
                <a:lnTo>
                  <a:pt x="607" y="781"/>
                </a:lnTo>
                <a:lnTo>
                  <a:pt x="608" y="771"/>
                </a:lnTo>
                <a:lnTo>
                  <a:pt x="610" y="761"/>
                </a:lnTo>
                <a:lnTo>
                  <a:pt x="612" y="752"/>
                </a:lnTo>
                <a:lnTo>
                  <a:pt x="615" y="743"/>
                </a:lnTo>
                <a:lnTo>
                  <a:pt x="621" y="725"/>
                </a:lnTo>
                <a:lnTo>
                  <a:pt x="628" y="709"/>
                </a:lnTo>
                <a:lnTo>
                  <a:pt x="638" y="693"/>
                </a:lnTo>
                <a:lnTo>
                  <a:pt x="649" y="678"/>
                </a:lnTo>
                <a:lnTo>
                  <a:pt x="662" y="664"/>
                </a:lnTo>
                <a:lnTo>
                  <a:pt x="675" y="652"/>
                </a:lnTo>
                <a:lnTo>
                  <a:pt x="683" y="647"/>
                </a:lnTo>
                <a:lnTo>
                  <a:pt x="690" y="641"/>
                </a:lnTo>
                <a:lnTo>
                  <a:pt x="706" y="632"/>
                </a:lnTo>
                <a:lnTo>
                  <a:pt x="714" y="627"/>
                </a:lnTo>
                <a:lnTo>
                  <a:pt x="722" y="623"/>
                </a:lnTo>
                <a:lnTo>
                  <a:pt x="740" y="617"/>
                </a:lnTo>
                <a:lnTo>
                  <a:pt x="749" y="615"/>
                </a:lnTo>
                <a:lnTo>
                  <a:pt x="758" y="612"/>
                </a:lnTo>
                <a:lnTo>
                  <a:pt x="768" y="611"/>
                </a:lnTo>
                <a:lnTo>
                  <a:pt x="778" y="610"/>
                </a:lnTo>
                <a:lnTo>
                  <a:pt x="798" y="609"/>
                </a:lnTo>
                <a:close/>
                <a:moveTo>
                  <a:pt x="1169" y="1136"/>
                </a:moveTo>
                <a:lnTo>
                  <a:pt x="1486" y="1136"/>
                </a:lnTo>
                <a:lnTo>
                  <a:pt x="1486" y="1282"/>
                </a:lnTo>
                <a:lnTo>
                  <a:pt x="1491" y="1282"/>
                </a:lnTo>
                <a:lnTo>
                  <a:pt x="1499" y="1266"/>
                </a:lnTo>
                <a:lnTo>
                  <a:pt x="1509" y="1249"/>
                </a:lnTo>
                <a:lnTo>
                  <a:pt x="1515" y="1242"/>
                </a:lnTo>
                <a:lnTo>
                  <a:pt x="1521" y="1235"/>
                </a:lnTo>
                <a:lnTo>
                  <a:pt x="1535" y="1220"/>
                </a:lnTo>
                <a:lnTo>
                  <a:pt x="1550" y="1205"/>
                </a:lnTo>
                <a:lnTo>
                  <a:pt x="1566" y="1190"/>
                </a:lnTo>
                <a:lnTo>
                  <a:pt x="1583" y="1176"/>
                </a:lnTo>
                <a:lnTo>
                  <a:pt x="1602" y="1164"/>
                </a:lnTo>
                <a:lnTo>
                  <a:pt x="1623" y="1153"/>
                </a:lnTo>
                <a:lnTo>
                  <a:pt x="1644" y="1142"/>
                </a:lnTo>
                <a:lnTo>
                  <a:pt x="1656" y="1137"/>
                </a:lnTo>
                <a:lnTo>
                  <a:pt x="1667" y="1133"/>
                </a:lnTo>
                <a:lnTo>
                  <a:pt x="1692" y="1125"/>
                </a:lnTo>
                <a:lnTo>
                  <a:pt x="1705" y="1122"/>
                </a:lnTo>
                <a:lnTo>
                  <a:pt x="1718" y="1118"/>
                </a:lnTo>
                <a:lnTo>
                  <a:pt x="1731" y="1116"/>
                </a:lnTo>
                <a:lnTo>
                  <a:pt x="1744" y="1113"/>
                </a:lnTo>
                <a:lnTo>
                  <a:pt x="1759" y="1112"/>
                </a:lnTo>
                <a:lnTo>
                  <a:pt x="1773" y="1111"/>
                </a:lnTo>
                <a:lnTo>
                  <a:pt x="1802" y="1110"/>
                </a:lnTo>
                <a:lnTo>
                  <a:pt x="1833" y="1111"/>
                </a:lnTo>
                <a:lnTo>
                  <a:pt x="1848" y="1111"/>
                </a:lnTo>
                <a:lnTo>
                  <a:pt x="1862" y="1112"/>
                </a:lnTo>
                <a:lnTo>
                  <a:pt x="1889" y="1116"/>
                </a:lnTo>
                <a:lnTo>
                  <a:pt x="1915" y="1120"/>
                </a:lnTo>
                <a:lnTo>
                  <a:pt x="1927" y="1122"/>
                </a:lnTo>
                <a:lnTo>
                  <a:pt x="1940" y="1126"/>
                </a:lnTo>
                <a:lnTo>
                  <a:pt x="1963" y="1132"/>
                </a:lnTo>
                <a:lnTo>
                  <a:pt x="1984" y="1139"/>
                </a:lnTo>
                <a:lnTo>
                  <a:pt x="2005" y="1149"/>
                </a:lnTo>
                <a:lnTo>
                  <a:pt x="2024" y="1159"/>
                </a:lnTo>
                <a:lnTo>
                  <a:pt x="2042" y="1169"/>
                </a:lnTo>
                <a:lnTo>
                  <a:pt x="2051" y="1175"/>
                </a:lnTo>
                <a:lnTo>
                  <a:pt x="2058" y="1181"/>
                </a:lnTo>
                <a:lnTo>
                  <a:pt x="2067" y="1188"/>
                </a:lnTo>
                <a:lnTo>
                  <a:pt x="2075" y="1195"/>
                </a:lnTo>
                <a:lnTo>
                  <a:pt x="2082" y="1201"/>
                </a:lnTo>
                <a:lnTo>
                  <a:pt x="2088" y="1209"/>
                </a:lnTo>
                <a:lnTo>
                  <a:pt x="2096" y="1216"/>
                </a:lnTo>
                <a:lnTo>
                  <a:pt x="2102" y="1223"/>
                </a:lnTo>
                <a:lnTo>
                  <a:pt x="2108" y="1231"/>
                </a:lnTo>
                <a:lnTo>
                  <a:pt x="2114" y="1240"/>
                </a:lnTo>
                <a:lnTo>
                  <a:pt x="2120" y="1247"/>
                </a:lnTo>
                <a:lnTo>
                  <a:pt x="2125" y="1256"/>
                </a:lnTo>
                <a:lnTo>
                  <a:pt x="2130" y="1264"/>
                </a:lnTo>
                <a:lnTo>
                  <a:pt x="2135" y="1273"/>
                </a:lnTo>
                <a:lnTo>
                  <a:pt x="2140" y="1282"/>
                </a:lnTo>
                <a:lnTo>
                  <a:pt x="2145" y="1292"/>
                </a:lnTo>
                <a:lnTo>
                  <a:pt x="2154" y="1310"/>
                </a:lnTo>
                <a:lnTo>
                  <a:pt x="2157" y="1320"/>
                </a:lnTo>
                <a:lnTo>
                  <a:pt x="2161" y="1330"/>
                </a:lnTo>
                <a:lnTo>
                  <a:pt x="2167" y="1351"/>
                </a:lnTo>
                <a:lnTo>
                  <a:pt x="2173" y="1372"/>
                </a:lnTo>
                <a:lnTo>
                  <a:pt x="2178" y="1393"/>
                </a:lnTo>
                <a:lnTo>
                  <a:pt x="2183" y="1417"/>
                </a:lnTo>
                <a:lnTo>
                  <a:pt x="2185" y="1428"/>
                </a:lnTo>
                <a:lnTo>
                  <a:pt x="2187" y="1439"/>
                </a:lnTo>
                <a:lnTo>
                  <a:pt x="2190" y="1462"/>
                </a:lnTo>
                <a:lnTo>
                  <a:pt x="2193" y="1487"/>
                </a:lnTo>
                <a:lnTo>
                  <a:pt x="2195" y="1512"/>
                </a:lnTo>
                <a:lnTo>
                  <a:pt x="2196" y="1538"/>
                </a:lnTo>
                <a:lnTo>
                  <a:pt x="2197" y="1563"/>
                </a:lnTo>
                <a:lnTo>
                  <a:pt x="2198" y="1588"/>
                </a:lnTo>
                <a:lnTo>
                  <a:pt x="2198" y="1616"/>
                </a:lnTo>
                <a:lnTo>
                  <a:pt x="2198" y="2198"/>
                </a:lnTo>
                <a:lnTo>
                  <a:pt x="1868" y="2198"/>
                </a:lnTo>
                <a:lnTo>
                  <a:pt x="1868" y="1681"/>
                </a:lnTo>
                <a:lnTo>
                  <a:pt x="1868" y="1634"/>
                </a:lnTo>
                <a:lnTo>
                  <a:pt x="1867" y="1610"/>
                </a:lnTo>
                <a:lnTo>
                  <a:pt x="1865" y="1586"/>
                </a:lnTo>
                <a:lnTo>
                  <a:pt x="1864" y="1574"/>
                </a:lnTo>
                <a:lnTo>
                  <a:pt x="1863" y="1561"/>
                </a:lnTo>
                <a:lnTo>
                  <a:pt x="1858" y="1539"/>
                </a:lnTo>
                <a:lnTo>
                  <a:pt x="1856" y="1527"/>
                </a:lnTo>
                <a:lnTo>
                  <a:pt x="1853" y="1515"/>
                </a:lnTo>
                <a:lnTo>
                  <a:pt x="1849" y="1506"/>
                </a:lnTo>
                <a:lnTo>
                  <a:pt x="1846" y="1494"/>
                </a:lnTo>
                <a:lnTo>
                  <a:pt x="1842" y="1485"/>
                </a:lnTo>
                <a:lnTo>
                  <a:pt x="1837" y="1475"/>
                </a:lnTo>
                <a:lnTo>
                  <a:pt x="1831" y="1466"/>
                </a:lnTo>
                <a:lnTo>
                  <a:pt x="1826" y="1457"/>
                </a:lnTo>
                <a:lnTo>
                  <a:pt x="1818" y="1449"/>
                </a:lnTo>
                <a:lnTo>
                  <a:pt x="1811" y="1441"/>
                </a:lnTo>
                <a:lnTo>
                  <a:pt x="1804" y="1434"/>
                </a:lnTo>
                <a:lnTo>
                  <a:pt x="1800" y="1430"/>
                </a:lnTo>
                <a:lnTo>
                  <a:pt x="1795" y="1426"/>
                </a:lnTo>
                <a:lnTo>
                  <a:pt x="1785" y="1421"/>
                </a:lnTo>
                <a:lnTo>
                  <a:pt x="1775" y="1415"/>
                </a:lnTo>
                <a:lnTo>
                  <a:pt x="1764" y="1412"/>
                </a:lnTo>
                <a:lnTo>
                  <a:pt x="1759" y="1409"/>
                </a:lnTo>
                <a:lnTo>
                  <a:pt x="1753" y="1407"/>
                </a:lnTo>
                <a:lnTo>
                  <a:pt x="1740" y="1404"/>
                </a:lnTo>
                <a:lnTo>
                  <a:pt x="1727" y="1402"/>
                </a:lnTo>
                <a:lnTo>
                  <a:pt x="1712" y="1400"/>
                </a:lnTo>
                <a:lnTo>
                  <a:pt x="1697" y="1400"/>
                </a:lnTo>
                <a:lnTo>
                  <a:pt x="1681" y="1400"/>
                </a:lnTo>
                <a:lnTo>
                  <a:pt x="1666" y="1402"/>
                </a:lnTo>
                <a:lnTo>
                  <a:pt x="1653" y="1404"/>
                </a:lnTo>
                <a:lnTo>
                  <a:pt x="1639" y="1407"/>
                </a:lnTo>
                <a:lnTo>
                  <a:pt x="1627" y="1409"/>
                </a:lnTo>
                <a:lnTo>
                  <a:pt x="1614" y="1414"/>
                </a:lnTo>
                <a:lnTo>
                  <a:pt x="1603" y="1418"/>
                </a:lnTo>
                <a:lnTo>
                  <a:pt x="1593" y="1423"/>
                </a:lnTo>
                <a:lnTo>
                  <a:pt x="1583" y="1429"/>
                </a:lnTo>
                <a:lnTo>
                  <a:pt x="1580" y="1433"/>
                </a:lnTo>
                <a:lnTo>
                  <a:pt x="1575" y="1435"/>
                </a:lnTo>
                <a:lnTo>
                  <a:pt x="1566" y="1442"/>
                </a:lnTo>
                <a:lnTo>
                  <a:pt x="1559" y="1450"/>
                </a:lnTo>
                <a:lnTo>
                  <a:pt x="1551" y="1457"/>
                </a:lnTo>
                <a:lnTo>
                  <a:pt x="1545" y="1466"/>
                </a:lnTo>
                <a:lnTo>
                  <a:pt x="1539" y="1475"/>
                </a:lnTo>
                <a:lnTo>
                  <a:pt x="1534" y="1485"/>
                </a:lnTo>
                <a:lnTo>
                  <a:pt x="1529" y="1494"/>
                </a:lnTo>
                <a:lnTo>
                  <a:pt x="1524" y="1504"/>
                </a:lnTo>
                <a:lnTo>
                  <a:pt x="1520" y="1515"/>
                </a:lnTo>
                <a:lnTo>
                  <a:pt x="1517" y="1525"/>
                </a:lnTo>
                <a:lnTo>
                  <a:pt x="1513" y="1537"/>
                </a:lnTo>
                <a:lnTo>
                  <a:pt x="1510" y="1548"/>
                </a:lnTo>
                <a:lnTo>
                  <a:pt x="1508" y="1560"/>
                </a:lnTo>
                <a:lnTo>
                  <a:pt x="1505" y="1572"/>
                </a:lnTo>
                <a:lnTo>
                  <a:pt x="1504" y="1584"/>
                </a:lnTo>
                <a:lnTo>
                  <a:pt x="1503" y="1596"/>
                </a:lnTo>
                <a:lnTo>
                  <a:pt x="1500" y="1622"/>
                </a:lnTo>
                <a:lnTo>
                  <a:pt x="1499" y="1647"/>
                </a:lnTo>
                <a:lnTo>
                  <a:pt x="1499" y="1673"/>
                </a:lnTo>
                <a:lnTo>
                  <a:pt x="1499" y="2198"/>
                </a:lnTo>
                <a:lnTo>
                  <a:pt x="1169" y="2198"/>
                </a:lnTo>
                <a:lnTo>
                  <a:pt x="1169" y="1666"/>
                </a:lnTo>
                <a:lnTo>
                  <a:pt x="1169" y="1136"/>
                </a:lnTo>
                <a:close/>
                <a:moveTo>
                  <a:pt x="0" y="0"/>
                </a:moveTo>
                <a:lnTo>
                  <a:pt x="700" y="0"/>
                </a:lnTo>
                <a:lnTo>
                  <a:pt x="1401" y="0"/>
                </a:lnTo>
                <a:lnTo>
                  <a:pt x="2103" y="0"/>
                </a:lnTo>
                <a:lnTo>
                  <a:pt x="2804" y="0"/>
                </a:lnTo>
                <a:lnTo>
                  <a:pt x="2804" y="701"/>
                </a:lnTo>
                <a:lnTo>
                  <a:pt x="2804" y="1403"/>
                </a:lnTo>
                <a:lnTo>
                  <a:pt x="2804" y="2104"/>
                </a:lnTo>
                <a:lnTo>
                  <a:pt x="2804" y="2806"/>
                </a:lnTo>
                <a:lnTo>
                  <a:pt x="2103" y="2806"/>
                </a:lnTo>
                <a:lnTo>
                  <a:pt x="1401" y="2806"/>
                </a:lnTo>
                <a:lnTo>
                  <a:pt x="700"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11" name="Freeform 6">
            <a:hlinkClick r:id="rId7"/>
          </p:cNvPr>
          <p:cNvSpPr>
            <a:spLocks noEditPoints="1"/>
          </p:cNvSpPr>
          <p:nvPr/>
        </p:nvSpPr>
        <p:spPr bwMode="auto">
          <a:xfrm>
            <a:off x="1990393" y="692312"/>
            <a:ext cx="288888" cy="288992"/>
          </a:xfrm>
          <a:custGeom>
            <a:avLst/>
            <a:gdLst>
              <a:gd name="T0" fmla="*/ 1000 w 2370"/>
              <a:gd name="T1" fmla="*/ 1977 h 2362"/>
              <a:gd name="T2" fmla="*/ 812 w 2370"/>
              <a:gd name="T3" fmla="*/ 1908 h 2362"/>
              <a:gd name="T4" fmla="*/ 649 w 2370"/>
              <a:gd name="T5" fmla="*/ 1799 h 2362"/>
              <a:gd name="T6" fmla="*/ 517 w 2370"/>
              <a:gd name="T7" fmla="*/ 1654 h 2362"/>
              <a:gd name="T8" fmla="*/ 409 w 2370"/>
              <a:gd name="T9" fmla="*/ 1444 h 2362"/>
              <a:gd name="T10" fmla="*/ 367 w 2370"/>
              <a:gd name="T11" fmla="*/ 1224 h 2362"/>
              <a:gd name="T12" fmla="*/ 382 w 2370"/>
              <a:gd name="T13" fmla="*/ 1017 h 2362"/>
              <a:gd name="T14" fmla="*/ 446 w 2370"/>
              <a:gd name="T15" fmla="*/ 827 h 2362"/>
              <a:gd name="T16" fmla="*/ 553 w 2370"/>
              <a:gd name="T17" fmla="*/ 662 h 2362"/>
              <a:gd name="T18" fmla="*/ 695 w 2370"/>
              <a:gd name="T19" fmla="*/ 527 h 2362"/>
              <a:gd name="T20" fmla="*/ 903 w 2370"/>
              <a:gd name="T21" fmla="*/ 415 h 2362"/>
              <a:gd name="T22" fmla="*/ 1101 w 2370"/>
              <a:gd name="T23" fmla="*/ 369 h 2362"/>
              <a:gd name="T24" fmla="*/ 1330 w 2370"/>
              <a:gd name="T25" fmla="*/ 378 h 2362"/>
              <a:gd name="T26" fmla="*/ 1523 w 2370"/>
              <a:gd name="T27" fmla="*/ 438 h 2362"/>
              <a:gd name="T28" fmla="*/ 1691 w 2370"/>
              <a:gd name="T29" fmla="*/ 539 h 2362"/>
              <a:gd name="T30" fmla="*/ 1830 w 2370"/>
              <a:gd name="T31" fmla="*/ 677 h 2362"/>
              <a:gd name="T32" fmla="*/ 1948 w 2370"/>
              <a:gd name="T33" fmla="*/ 882 h 2362"/>
              <a:gd name="T34" fmla="*/ 1998 w 2370"/>
              <a:gd name="T35" fmla="*/ 1077 h 2362"/>
              <a:gd name="T36" fmla="*/ 1995 w 2370"/>
              <a:gd name="T37" fmla="*/ 1306 h 2362"/>
              <a:gd name="T38" fmla="*/ 1940 w 2370"/>
              <a:gd name="T39" fmla="*/ 1499 h 2362"/>
              <a:gd name="T40" fmla="*/ 1841 w 2370"/>
              <a:gd name="T41" fmla="*/ 1669 h 2362"/>
              <a:gd name="T42" fmla="*/ 1707 w 2370"/>
              <a:gd name="T43" fmla="*/ 1811 h 2362"/>
              <a:gd name="T44" fmla="*/ 1504 w 2370"/>
              <a:gd name="T45" fmla="*/ 1934 h 2362"/>
              <a:gd name="T46" fmla="*/ 1309 w 2370"/>
              <a:gd name="T47" fmla="*/ 1988 h 2362"/>
              <a:gd name="T48" fmla="*/ 1806 w 2370"/>
              <a:gd name="T49" fmla="*/ 925 h 2362"/>
              <a:gd name="T50" fmla="*/ 1783 w 2370"/>
              <a:gd name="T51" fmla="*/ 1083 h 2362"/>
              <a:gd name="T52" fmla="*/ 1630 w 2370"/>
              <a:gd name="T53" fmla="*/ 1708 h 2362"/>
              <a:gd name="T54" fmla="*/ 1780 w 2370"/>
              <a:gd name="T55" fmla="*/ 1545 h 2362"/>
              <a:gd name="T56" fmla="*/ 1868 w 2370"/>
              <a:gd name="T57" fmla="*/ 1341 h 2362"/>
              <a:gd name="T58" fmla="*/ 1884 w 2370"/>
              <a:gd name="T59" fmla="*/ 1115 h 2362"/>
              <a:gd name="T60" fmla="*/ 1830 w 2370"/>
              <a:gd name="T61" fmla="*/ 910 h 2362"/>
              <a:gd name="T62" fmla="*/ 1071 w 2370"/>
              <a:gd name="T63" fmla="*/ 1854 h 2362"/>
              <a:gd name="T64" fmla="*/ 1305 w 2370"/>
              <a:gd name="T65" fmla="*/ 1853 h 2362"/>
              <a:gd name="T66" fmla="*/ 1657 w 2370"/>
              <a:gd name="T67" fmla="*/ 1117 h 2362"/>
              <a:gd name="T68" fmla="*/ 1611 w 2370"/>
              <a:gd name="T69" fmla="*/ 977 h 2362"/>
              <a:gd name="T70" fmla="*/ 1533 w 2370"/>
              <a:gd name="T71" fmla="*/ 809 h 2362"/>
              <a:gd name="T72" fmla="*/ 1558 w 2370"/>
              <a:gd name="T73" fmla="*/ 724 h 2362"/>
              <a:gd name="T74" fmla="*/ 1638 w 2370"/>
              <a:gd name="T75" fmla="*/ 679 h 2362"/>
              <a:gd name="T76" fmla="*/ 1531 w 2370"/>
              <a:gd name="T77" fmla="*/ 588 h 2362"/>
              <a:gd name="T78" fmla="*/ 1302 w 2370"/>
              <a:gd name="T79" fmla="*/ 509 h 2362"/>
              <a:gd name="T80" fmla="*/ 1072 w 2370"/>
              <a:gd name="T81" fmla="*/ 508 h 2362"/>
              <a:gd name="T82" fmla="*/ 865 w 2370"/>
              <a:gd name="T83" fmla="*/ 574 h 2362"/>
              <a:gd name="T84" fmla="*/ 693 w 2370"/>
              <a:gd name="T85" fmla="*/ 695 h 2362"/>
              <a:gd name="T86" fmla="*/ 673 w 2370"/>
              <a:gd name="T87" fmla="*/ 807 h 2362"/>
              <a:gd name="T88" fmla="*/ 856 w 2370"/>
              <a:gd name="T89" fmla="*/ 810 h 2362"/>
              <a:gd name="T90" fmla="*/ 852 w 2370"/>
              <a:gd name="T91" fmla="*/ 848 h 2362"/>
              <a:gd name="T92" fmla="*/ 1054 w 2370"/>
              <a:gd name="T93" fmla="*/ 861 h 2362"/>
              <a:gd name="T94" fmla="*/ 958 w 2370"/>
              <a:gd name="T95" fmla="*/ 841 h 2362"/>
              <a:gd name="T96" fmla="*/ 976 w 2370"/>
              <a:gd name="T97" fmla="*/ 800 h 2362"/>
              <a:gd name="T98" fmla="*/ 1339 w 2370"/>
              <a:gd name="T99" fmla="*/ 800 h 2362"/>
              <a:gd name="T100" fmla="*/ 1388 w 2370"/>
              <a:gd name="T101" fmla="*/ 822 h 2362"/>
              <a:gd name="T102" fmla="*/ 1372 w 2370"/>
              <a:gd name="T103" fmla="*/ 853 h 2362"/>
              <a:gd name="T104" fmla="*/ 1650 w 2370"/>
              <a:gd name="T105" fmla="*/ 1218 h 2362"/>
              <a:gd name="T106" fmla="*/ 494 w 2370"/>
              <a:gd name="T107" fmla="*/ 1305 h 2362"/>
              <a:gd name="T108" fmla="*/ 580 w 2370"/>
              <a:gd name="T109" fmla="*/ 1528 h 2362"/>
              <a:gd name="T110" fmla="*/ 718 w 2370"/>
              <a:gd name="T111" fmla="*/ 1690 h 2362"/>
              <a:gd name="T112" fmla="*/ 543 w 2370"/>
              <a:gd name="T113" fmla="*/ 904 h 2362"/>
              <a:gd name="T114" fmla="*/ 489 w 2370"/>
              <a:gd name="T115" fmla="*/ 1090 h 2362"/>
              <a:gd name="T116" fmla="*/ 2370 w 2370"/>
              <a:gd name="T117" fmla="*/ 591 h 2362"/>
              <a:gd name="T118" fmla="*/ 0 w 2370"/>
              <a:gd name="T119" fmla="*/ 591 h 2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370" h="2362">
                <a:moveTo>
                  <a:pt x="1185" y="1998"/>
                </a:moveTo>
                <a:lnTo>
                  <a:pt x="1164" y="1998"/>
                </a:lnTo>
                <a:lnTo>
                  <a:pt x="1143" y="1996"/>
                </a:lnTo>
                <a:lnTo>
                  <a:pt x="1122" y="1995"/>
                </a:lnTo>
                <a:lnTo>
                  <a:pt x="1101" y="1993"/>
                </a:lnTo>
                <a:lnTo>
                  <a:pt x="1081" y="1991"/>
                </a:lnTo>
                <a:lnTo>
                  <a:pt x="1061" y="1988"/>
                </a:lnTo>
                <a:lnTo>
                  <a:pt x="1040" y="1985"/>
                </a:lnTo>
                <a:lnTo>
                  <a:pt x="1020" y="1981"/>
                </a:lnTo>
                <a:lnTo>
                  <a:pt x="1000" y="1977"/>
                </a:lnTo>
                <a:lnTo>
                  <a:pt x="980" y="1973"/>
                </a:lnTo>
                <a:lnTo>
                  <a:pt x="960" y="1967"/>
                </a:lnTo>
                <a:lnTo>
                  <a:pt x="942" y="1961"/>
                </a:lnTo>
                <a:lnTo>
                  <a:pt x="923" y="1955"/>
                </a:lnTo>
                <a:lnTo>
                  <a:pt x="903" y="1949"/>
                </a:lnTo>
                <a:lnTo>
                  <a:pt x="885" y="1941"/>
                </a:lnTo>
                <a:lnTo>
                  <a:pt x="866" y="1934"/>
                </a:lnTo>
                <a:lnTo>
                  <a:pt x="848" y="1926"/>
                </a:lnTo>
                <a:lnTo>
                  <a:pt x="830" y="1917"/>
                </a:lnTo>
                <a:lnTo>
                  <a:pt x="812" y="1908"/>
                </a:lnTo>
                <a:lnTo>
                  <a:pt x="794" y="1900"/>
                </a:lnTo>
                <a:lnTo>
                  <a:pt x="778" y="1889"/>
                </a:lnTo>
                <a:lnTo>
                  <a:pt x="760" y="1880"/>
                </a:lnTo>
                <a:lnTo>
                  <a:pt x="743" y="1869"/>
                </a:lnTo>
                <a:lnTo>
                  <a:pt x="727" y="1858"/>
                </a:lnTo>
                <a:lnTo>
                  <a:pt x="711" y="1848"/>
                </a:lnTo>
                <a:lnTo>
                  <a:pt x="695" y="1836"/>
                </a:lnTo>
                <a:lnTo>
                  <a:pt x="679" y="1824"/>
                </a:lnTo>
                <a:lnTo>
                  <a:pt x="664" y="1811"/>
                </a:lnTo>
                <a:lnTo>
                  <a:pt x="649" y="1799"/>
                </a:lnTo>
                <a:lnTo>
                  <a:pt x="634" y="1786"/>
                </a:lnTo>
                <a:lnTo>
                  <a:pt x="620" y="1773"/>
                </a:lnTo>
                <a:lnTo>
                  <a:pt x="606" y="1759"/>
                </a:lnTo>
                <a:lnTo>
                  <a:pt x="592" y="1744"/>
                </a:lnTo>
                <a:lnTo>
                  <a:pt x="579" y="1730"/>
                </a:lnTo>
                <a:lnTo>
                  <a:pt x="565" y="1715"/>
                </a:lnTo>
                <a:lnTo>
                  <a:pt x="553" y="1701"/>
                </a:lnTo>
                <a:lnTo>
                  <a:pt x="540" y="1685"/>
                </a:lnTo>
                <a:lnTo>
                  <a:pt x="529" y="1669"/>
                </a:lnTo>
                <a:lnTo>
                  <a:pt x="517" y="1654"/>
                </a:lnTo>
                <a:lnTo>
                  <a:pt x="506" y="1638"/>
                </a:lnTo>
                <a:lnTo>
                  <a:pt x="484" y="1605"/>
                </a:lnTo>
                <a:lnTo>
                  <a:pt x="465" y="1571"/>
                </a:lnTo>
                <a:lnTo>
                  <a:pt x="456" y="1553"/>
                </a:lnTo>
                <a:lnTo>
                  <a:pt x="446" y="1535"/>
                </a:lnTo>
                <a:lnTo>
                  <a:pt x="438" y="1517"/>
                </a:lnTo>
                <a:lnTo>
                  <a:pt x="431" y="1499"/>
                </a:lnTo>
                <a:lnTo>
                  <a:pt x="422" y="1481"/>
                </a:lnTo>
                <a:lnTo>
                  <a:pt x="416" y="1462"/>
                </a:lnTo>
                <a:lnTo>
                  <a:pt x="409" y="1444"/>
                </a:lnTo>
                <a:lnTo>
                  <a:pt x="402" y="1424"/>
                </a:lnTo>
                <a:lnTo>
                  <a:pt x="397" y="1405"/>
                </a:lnTo>
                <a:lnTo>
                  <a:pt x="392" y="1385"/>
                </a:lnTo>
                <a:lnTo>
                  <a:pt x="387" y="1365"/>
                </a:lnTo>
                <a:lnTo>
                  <a:pt x="382" y="1346"/>
                </a:lnTo>
                <a:lnTo>
                  <a:pt x="378" y="1326"/>
                </a:lnTo>
                <a:lnTo>
                  <a:pt x="375" y="1306"/>
                </a:lnTo>
                <a:lnTo>
                  <a:pt x="372" y="1285"/>
                </a:lnTo>
                <a:lnTo>
                  <a:pt x="370" y="1264"/>
                </a:lnTo>
                <a:lnTo>
                  <a:pt x="367" y="1224"/>
                </a:lnTo>
                <a:lnTo>
                  <a:pt x="366" y="1203"/>
                </a:lnTo>
                <a:lnTo>
                  <a:pt x="366" y="1181"/>
                </a:lnTo>
                <a:lnTo>
                  <a:pt x="366" y="1160"/>
                </a:lnTo>
                <a:lnTo>
                  <a:pt x="367" y="1139"/>
                </a:lnTo>
                <a:lnTo>
                  <a:pt x="368" y="1119"/>
                </a:lnTo>
                <a:lnTo>
                  <a:pt x="370" y="1098"/>
                </a:lnTo>
                <a:lnTo>
                  <a:pt x="372" y="1077"/>
                </a:lnTo>
                <a:lnTo>
                  <a:pt x="375" y="1057"/>
                </a:lnTo>
                <a:lnTo>
                  <a:pt x="378" y="1036"/>
                </a:lnTo>
                <a:lnTo>
                  <a:pt x="382" y="1017"/>
                </a:lnTo>
                <a:lnTo>
                  <a:pt x="387" y="997"/>
                </a:lnTo>
                <a:lnTo>
                  <a:pt x="392" y="977"/>
                </a:lnTo>
                <a:lnTo>
                  <a:pt x="397" y="958"/>
                </a:lnTo>
                <a:lnTo>
                  <a:pt x="402" y="938"/>
                </a:lnTo>
                <a:lnTo>
                  <a:pt x="409" y="920"/>
                </a:lnTo>
                <a:lnTo>
                  <a:pt x="416" y="901"/>
                </a:lnTo>
                <a:lnTo>
                  <a:pt x="422" y="882"/>
                </a:lnTo>
                <a:lnTo>
                  <a:pt x="431" y="863"/>
                </a:lnTo>
                <a:lnTo>
                  <a:pt x="438" y="846"/>
                </a:lnTo>
                <a:lnTo>
                  <a:pt x="446" y="827"/>
                </a:lnTo>
                <a:lnTo>
                  <a:pt x="456" y="809"/>
                </a:lnTo>
                <a:lnTo>
                  <a:pt x="465" y="793"/>
                </a:lnTo>
                <a:lnTo>
                  <a:pt x="474" y="775"/>
                </a:lnTo>
                <a:lnTo>
                  <a:pt x="484" y="758"/>
                </a:lnTo>
                <a:lnTo>
                  <a:pt x="494" y="742"/>
                </a:lnTo>
                <a:lnTo>
                  <a:pt x="506" y="725"/>
                </a:lnTo>
                <a:lnTo>
                  <a:pt x="517" y="708"/>
                </a:lnTo>
                <a:lnTo>
                  <a:pt x="529" y="693"/>
                </a:lnTo>
                <a:lnTo>
                  <a:pt x="540" y="677"/>
                </a:lnTo>
                <a:lnTo>
                  <a:pt x="553" y="662"/>
                </a:lnTo>
                <a:lnTo>
                  <a:pt x="565" y="647"/>
                </a:lnTo>
                <a:lnTo>
                  <a:pt x="579" y="632"/>
                </a:lnTo>
                <a:lnTo>
                  <a:pt x="592" y="618"/>
                </a:lnTo>
                <a:lnTo>
                  <a:pt x="606" y="604"/>
                </a:lnTo>
                <a:lnTo>
                  <a:pt x="620" y="591"/>
                </a:lnTo>
                <a:lnTo>
                  <a:pt x="634" y="577"/>
                </a:lnTo>
                <a:lnTo>
                  <a:pt x="649" y="564"/>
                </a:lnTo>
                <a:lnTo>
                  <a:pt x="664" y="551"/>
                </a:lnTo>
                <a:lnTo>
                  <a:pt x="679" y="539"/>
                </a:lnTo>
                <a:lnTo>
                  <a:pt x="695" y="527"/>
                </a:lnTo>
                <a:lnTo>
                  <a:pt x="711" y="516"/>
                </a:lnTo>
                <a:lnTo>
                  <a:pt x="727" y="504"/>
                </a:lnTo>
                <a:lnTo>
                  <a:pt x="760" y="483"/>
                </a:lnTo>
                <a:lnTo>
                  <a:pt x="794" y="464"/>
                </a:lnTo>
                <a:lnTo>
                  <a:pt x="812" y="454"/>
                </a:lnTo>
                <a:lnTo>
                  <a:pt x="830" y="446"/>
                </a:lnTo>
                <a:lnTo>
                  <a:pt x="848" y="438"/>
                </a:lnTo>
                <a:lnTo>
                  <a:pt x="866" y="429"/>
                </a:lnTo>
                <a:lnTo>
                  <a:pt x="885" y="422"/>
                </a:lnTo>
                <a:lnTo>
                  <a:pt x="903" y="415"/>
                </a:lnTo>
                <a:lnTo>
                  <a:pt x="923" y="407"/>
                </a:lnTo>
                <a:lnTo>
                  <a:pt x="942" y="402"/>
                </a:lnTo>
                <a:lnTo>
                  <a:pt x="960" y="396"/>
                </a:lnTo>
                <a:lnTo>
                  <a:pt x="980" y="391"/>
                </a:lnTo>
                <a:lnTo>
                  <a:pt x="1000" y="385"/>
                </a:lnTo>
                <a:lnTo>
                  <a:pt x="1020" y="381"/>
                </a:lnTo>
                <a:lnTo>
                  <a:pt x="1040" y="378"/>
                </a:lnTo>
                <a:lnTo>
                  <a:pt x="1061" y="374"/>
                </a:lnTo>
                <a:lnTo>
                  <a:pt x="1081" y="372"/>
                </a:lnTo>
                <a:lnTo>
                  <a:pt x="1101" y="369"/>
                </a:lnTo>
                <a:lnTo>
                  <a:pt x="1143" y="366"/>
                </a:lnTo>
                <a:lnTo>
                  <a:pt x="1164" y="366"/>
                </a:lnTo>
                <a:lnTo>
                  <a:pt x="1185" y="365"/>
                </a:lnTo>
                <a:lnTo>
                  <a:pt x="1206" y="366"/>
                </a:lnTo>
                <a:lnTo>
                  <a:pt x="1227" y="366"/>
                </a:lnTo>
                <a:lnTo>
                  <a:pt x="1248" y="368"/>
                </a:lnTo>
                <a:lnTo>
                  <a:pt x="1269" y="369"/>
                </a:lnTo>
                <a:lnTo>
                  <a:pt x="1290" y="372"/>
                </a:lnTo>
                <a:lnTo>
                  <a:pt x="1309" y="374"/>
                </a:lnTo>
                <a:lnTo>
                  <a:pt x="1330" y="378"/>
                </a:lnTo>
                <a:lnTo>
                  <a:pt x="1350" y="381"/>
                </a:lnTo>
                <a:lnTo>
                  <a:pt x="1370" y="385"/>
                </a:lnTo>
                <a:lnTo>
                  <a:pt x="1390" y="391"/>
                </a:lnTo>
                <a:lnTo>
                  <a:pt x="1410" y="396"/>
                </a:lnTo>
                <a:lnTo>
                  <a:pt x="1429" y="402"/>
                </a:lnTo>
                <a:lnTo>
                  <a:pt x="1447" y="407"/>
                </a:lnTo>
                <a:lnTo>
                  <a:pt x="1467" y="415"/>
                </a:lnTo>
                <a:lnTo>
                  <a:pt x="1485" y="422"/>
                </a:lnTo>
                <a:lnTo>
                  <a:pt x="1504" y="429"/>
                </a:lnTo>
                <a:lnTo>
                  <a:pt x="1523" y="438"/>
                </a:lnTo>
                <a:lnTo>
                  <a:pt x="1540" y="446"/>
                </a:lnTo>
                <a:lnTo>
                  <a:pt x="1558" y="454"/>
                </a:lnTo>
                <a:lnTo>
                  <a:pt x="1576" y="464"/>
                </a:lnTo>
                <a:lnTo>
                  <a:pt x="1593" y="473"/>
                </a:lnTo>
                <a:lnTo>
                  <a:pt x="1610" y="483"/>
                </a:lnTo>
                <a:lnTo>
                  <a:pt x="1627" y="494"/>
                </a:lnTo>
                <a:lnTo>
                  <a:pt x="1643" y="504"/>
                </a:lnTo>
                <a:lnTo>
                  <a:pt x="1660" y="516"/>
                </a:lnTo>
                <a:lnTo>
                  <a:pt x="1675" y="527"/>
                </a:lnTo>
                <a:lnTo>
                  <a:pt x="1691" y="539"/>
                </a:lnTo>
                <a:lnTo>
                  <a:pt x="1707" y="551"/>
                </a:lnTo>
                <a:lnTo>
                  <a:pt x="1721" y="564"/>
                </a:lnTo>
                <a:lnTo>
                  <a:pt x="1736" y="577"/>
                </a:lnTo>
                <a:lnTo>
                  <a:pt x="1750" y="591"/>
                </a:lnTo>
                <a:lnTo>
                  <a:pt x="1764" y="604"/>
                </a:lnTo>
                <a:lnTo>
                  <a:pt x="1778" y="618"/>
                </a:lnTo>
                <a:lnTo>
                  <a:pt x="1791" y="632"/>
                </a:lnTo>
                <a:lnTo>
                  <a:pt x="1805" y="647"/>
                </a:lnTo>
                <a:lnTo>
                  <a:pt x="1817" y="662"/>
                </a:lnTo>
                <a:lnTo>
                  <a:pt x="1830" y="677"/>
                </a:lnTo>
                <a:lnTo>
                  <a:pt x="1841" y="693"/>
                </a:lnTo>
                <a:lnTo>
                  <a:pt x="1853" y="708"/>
                </a:lnTo>
                <a:lnTo>
                  <a:pt x="1864" y="725"/>
                </a:lnTo>
                <a:lnTo>
                  <a:pt x="1885" y="758"/>
                </a:lnTo>
                <a:lnTo>
                  <a:pt x="1905" y="793"/>
                </a:lnTo>
                <a:lnTo>
                  <a:pt x="1915" y="809"/>
                </a:lnTo>
                <a:lnTo>
                  <a:pt x="1924" y="827"/>
                </a:lnTo>
                <a:lnTo>
                  <a:pt x="1932" y="846"/>
                </a:lnTo>
                <a:lnTo>
                  <a:pt x="1940" y="863"/>
                </a:lnTo>
                <a:lnTo>
                  <a:pt x="1948" y="882"/>
                </a:lnTo>
                <a:lnTo>
                  <a:pt x="1954" y="901"/>
                </a:lnTo>
                <a:lnTo>
                  <a:pt x="1962" y="920"/>
                </a:lnTo>
                <a:lnTo>
                  <a:pt x="1968" y="938"/>
                </a:lnTo>
                <a:lnTo>
                  <a:pt x="1973" y="958"/>
                </a:lnTo>
                <a:lnTo>
                  <a:pt x="1978" y="977"/>
                </a:lnTo>
                <a:lnTo>
                  <a:pt x="1984" y="997"/>
                </a:lnTo>
                <a:lnTo>
                  <a:pt x="1988" y="1017"/>
                </a:lnTo>
                <a:lnTo>
                  <a:pt x="1992" y="1036"/>
                </a:lnTo>
                <a:lnTo>
                  <a:pt x="1995" y="1057"/>
                </a:lnTo>
                <a:lnTo>
                  <a:pt x="1998" y="1077"/>
                </a:lnTo>
                <a:lnTo>
                  <a:pt x="2000" y="1098"/>
                </a:lnTo>
                <a:lnTo>
                  <a:pt x="2003" y="1139"/>
                </a:lnTo>
                <a:lnTo>
                  <a:pt x="2004" y="1160"/>
                </a:lnTo>
                <a:lnTo>
                  <a:pt x="2004" y="1181"/>
                </a:lnTo>
                <a:lnTo>
                  <a:pt x="2004" y="1203"/>
                </a:lnTo>
                <a:lnTo>
                  <a:pt x="2003" y="1224"/>
                </a:lnTo>
                <a:lnTo>
                  <a:pt x="2002" y="1245"/>
                </a:lnTo>
                <a:lnTo>
                  <a:pt x="2000" y="1264"/>
                </a:lnTo>
                <a:lnTo>
                  <a:pt x="1998" y="1285"/>
                </a:lnTo>
                <a:lnTo>
                  <a:pt x="1995" y="1306"/>
                </a:lnTo>
                <a:lnTo>
                  <a:pt x="1992" y="1326"/>
                </a:lnTo>
                <a:lnTo>
                  <a:pt x="1988" y="1346"/>
                </a:lnTo>
                <a:lnTo>
                  <a:pt x="1984" y="1365"/>
                </a:lnTo>
                <a:lnTo>
                  <a:pt x="1978" y="1385"/>
                </a:lnTo>
                <a:lnTo>
                  <a:pt x="1973" y="1405"/>
                </a:lnTo>
                <a:lnTo>
                  <a:pt x="1968" y="1424"/>
                </a:lnTo>
                <a:lnTo>
                  <a:pt x="1962" y="1444"/>
                </a:lnTo>
                <a:lnTo>
                  <a:pt x="1954" y="1462"/>
                </a:lnTo>
                <a:lnTo>
                  <a:pt x="1948" y="1481"/>
                </a:lnTo>
                <a:lnTo>
                  <a:pt x="1940" y="1499"/>
                </a:lnTo>
                <a:lnTo>
                  <a:pt x="1932" y="1517"/>
                </a:lnTo>
                <a:lnTo>
                  <a:pt x="1924" y="1535"/>
                </a:lnTo>
                <a:lnTo>
                  <a:pt x="1915" y="1553"/>
                </a:lnTo>
                <a:lnTo>
                  <a:pt x="1905" y="1571"/>
                </a:lnTo>
                <a:lnTo>
                  <a:pt x="1896" y="1588"/>
                </a:lnTo>
                <a:lnTo>
                  <a:pt x="1885" y="1605"/>
                </a:lnTo>
                <a:lnTo>
                  <a:pt x="1875" y="1622"/>
                </a:lnTo>
                <a:lnTo>
                  <a:pt x="1864" y="1638"/>
                </a:lnTo>
                <a:lnTo>
                  <a:pt x="1853" y="1654"/>
                </a:lnTo>
                <a:lnTo>
                  <a:pt x="1841" y="1669"/>
                </a:lnTo>
                <a:lnTo>
                  <a:pt x="1830" y="1685"/>
                </a:lnTo>
                <a:lnTo>
                  <a:pt x="1817" y="1701"/>
                </a:lnTo>
                <a:lnTo>
                  <a:pt x="1805" y="1715"/>
                </a:lnTo>
                <a:lnTo>
                  <a:pt x="1791" y="1730"/>
                </a:lnTo>
                <a:lnTo>
                  <a:pt x="1778" y="1744"/>
                </a:lnTo>
                <a:lnTo>
                  <a:pt x="1764" y="1759"/>
                </a:lnTo>
                <a:lnTo>
                  <a:pt x="1750" y="1773"/>
                </a:lnTo>
                <a:lnTo>
                  <a:pt x="1736" y="1786"/>
                </a:lnTo>
                <a:lnTo>
                  <a:pt x="1721" y="1799"/>
                </a:lnTo>
                <a:lnTo>
                  <a:pt x="1707" y="1811"/>
                </a:lnTo>
                <a:lnTo>
                  <a:pt x="1691" y="1824"/>
                </a:lnTo>
                <a:lnTo>
                  <a:pt x="1675" y="1836"/>
                </a:lnTo>
                <a:lnTo>
                  <a:pt x="1660" y="1848"/>
                </a:lnTo>
                <a:lnTo>
                  <a:pt x="1643" y="1858"/>
                </a:lnTo>
                <a:lnTo>
                  <a:pt x="1610" y="1880"/>
                </a:lnTo>
                <a:lnTo>
                  <a:pt x="1576" y="1900"/>
                </a:lnTo>
                <a:lnTo>
                  <a:pt x="1558" y="1908"/>
                </a:lnTo>
                <a:lnTo>
                  <a:pt x="1540" y="1917"/>
                </a:lnTo>
                <a:lnTo>
                  <a:pt x="1523" y="1926"/>
                </a:lnTo>
                <a:lnTo>
                  <a:pt x="1504" y="1934"/>
                </a:lnTo>
                <a:lnTo>
                  <a:pt x="1485" y="1941"/>
                </a:lnTo>
                <a:lnTo>
                  <a:pt x="1467" y="1949"/>
                </a:lnTo>
                <a:lnTo>
                  <a:pt x="1447" y="1955"/>
                </a:lnTo>
                <a:lnTo>
                  <a:pt x="1429" y="1961"/>
                </a:lnTo>
                <a:lnTo>
                  <a:pt x="1410" y="1967"/>
                </a:lnTo>
                <a:lnTo>
                  <a:pt x="1390" y="1973"/>
                </a:lnTo>
                <a:lnTo>
                  <a:pt x="1370" y="1977"/>
                </a:lnTo>
                <a:lnTo>
                  <a:pt x="1350" y="1981"/>
                </a:lnTo>
                <a:lnTo>
                  <a:pt x="1330" y="1985"/>
                </a:lnTo>
                <a:lnTo>
                  <a:pt x="1309" y="1988"/>
                </a:lnTo>
                <a:lnTo>
                  <a:pt x="1290" y="1991"/>
                </a:lnTo>
                <a:lnTo>
                  <a:pt x="1269" y="1993"/>
                </a:lnTo>
                <a:lnTo>
                  <a:pt x="1227" y="1996"/>
                </a:lnTo>
                <a:lnTo>
                  <a:pt x="1206" y="1998"/>
                </a:lnTo>
                <a:lnTo>
                  <a:pt x="1185" y="1998"/>
                </a:lnTo>
                <a:close/>
                <a:moveTo>
                  <a:pt x="1802" y="854"/>
                </a:moveTo>
                <a:lnTo>
                  <a:pt x="1804" y="871"/>
                </a:lnTo>
                <a:lnTo>
                  <a:pt x="1805" y="888"/>
                </a:lnTo>
                <a:lnTo>
                  <a:pt x="1806" y="906"/>
                </a:lnTo>
                <a:lnTo>
                  <a:pt x="1806" y="925"/>
                </a:lnTo>
                <a:lnTo>
                  <a:pt x="1806" y="951"/>
                </a:lnTo>
                <a:lnTo>
                  <a:pt x="1805" y="964"/>
                </a:lnTo>
                <a:lnTo>
                  <a:pt x="1804" y="978"/>
                </a:lnTo>
                <a:lnTo>
                  <a:pt x="1802" y="993"/>
                </a:lnTo>
                <a:lnTo>
                  <a:pt x="1800" y="1006"/>
                </a:lnTo>
                <a:lnTo>
                  <a:pt x="1797" y="1021"/>
                </a:lnTo>
                <a:lnTo>
                  <a:pt x="1794" y="1036"/>
                </a:lnTo>
                <a:lnTo>
                  <a:pt x="1791" y="1051"/>
                </a:lnTo>
                <a:lnTo>
                  <a:pt x="1787" y="1067"/>
                </a:lnTo>
                <a:lnTo>
                  <a:pt x="1783" y="1083"/>
                </a:lnTo>
                <a:lnTo>
                  <a:pt x="1778" y="1099"/>
                </a:lnTo>
                <a:lnTo>
                  <a:pt x="1772" y="1115"/>
                </a:lnTo>
                <a:lnTo>
                  <a:pt x="1766" y="1133"/>
                </a:lnTo>
                <a:lnTo>
                  <a:pt x="1753" y="1169"/>
                </a:lnTo>
                <a:lnTo>
                  <a:pt x="1538" y="1771"/>
                </a:lnTo>
                <a:lnTo>
                  <a:pt x="1557" y="1759"/>
                </a:lnTo>
                <a:lnTo>
                  <a:pt x="1577" y="1748"/>
                </a:lnTo>
                <a:lnTo>
                  <a:pt x="1595" y="1735"/>
                </a:lnTo>
                <a:lnTo>
                  <a:pt x="1614" y="1722"/>
                </a:lnTo>
                <a:lnTo>
                  <a:pt x="1630" y="1708"/>
                </a:lnTo>
                <a:lnTo>
                  <a:pt x="1648" y="1693"/>
                </a:lnTo>
                <a:lnTo>
                  <a:pt x="1665" y="1679"/>
                </a:lnTo>
                <a:lnTo>
                  <a:pt x="1680" y="1664"/>
                </a:lnTo>
                <a:lnTo>
                  <a:pt x="1696" y="1649"/>
                </a:lnTo>
                <a:lnTo>
                  <a:pt x="1712" y="1632"/>
                </a:lnTo>
                <a:lnTo>
                  <a:pt x="1726" y="1615"/>
                </a:lnTo>
                <a:lnTo>
                  <a:pt x="1740" y="1599"/>
                </a:lnTo>
                <a:lnTo>
                  <a:pt x="1754" y="1581"/>
                </a:lnTo>
                <a:lnTo>
                  <a:pt x="1767" y="1563"/>
                </a:lnTo>
                <a:lnTo>
                  <a:pt x="1780" y="1545"/>
                </a:lnTo>
                <a:lnTo>
                  <a:pt x="1791" y="1526"/>
                </a:lnTo>
                <a:lnTo>
                  <a:pt x="1803" y="1507"/>
                </a:lnTo>
                <a:lnTo>
                  <a:pt x="1813" y="1487"/>
                </a:lnTo>
                <a:lnTo>
                  <a:pt x="1823" y="1467"/>
                </a:lnTo>
                <a:lnTo>
                  <a:pt x="1832" y="1447"/>
                </a:lnTo>
                <a:lnTo>
                  <a:pt x="1840" y="1427"/>
                </a:lnTo>
                <a:lnTo>
                  <a:pt x="1849" y="1406"/>
                </a:lnTo>
                <a:lnTo>
                  <a:pt x="1856" y="1384"/>
                </a:lnTo>
                <a:lnTo>
                  <a:pt x="1862" y="1363"/>
                </a:lnTo>
                <a:lnTo>
                  <a:pt x="1868" y="1341"/>
                </a:lnTo>
                <a:lnTo>
                  <a:pt x="1873" y="1319"/>
                </a:lnTo>
                <a:lnTo>
                  <a:pt x="1877" y="1297"/>
                </a:lnTo>
                <a:lnTo>
                  <a:pt x="1881" y="1274"/>
                </a:lnTo>
                <a:lnTo>
                  <a:pt x="1883" y="1251"/>
                </a:lnTo>
                <a:lnTo>
                  <a:pt x="1885" y="1228"/>
                </a:lnTo>
                <a:lnTo>
                  <a:pt x="1887" y="1205"/>
                </a:lnTo>
                <a:lnTo>
                  <a:pt x="1887" y="1181"/>
                </a:lnTo>
                <a:lnTo>
                  <a:pt x="1887" y="1159"/>
                </a:lnTo>
                <a:lnTo>
                  <a:pt x="1886" y="1137"/>
                </a:lnTo>
                <a:lnTo>
                  <a:pt x="1884" y="1115"/>
                </a:lnTo>
                <a:lnTo>
                  <a:pt x="1881" y="1094"/>
                </a:lnTo>
                <a:lnTo>
                  <a:pt x="1878" y="1073"/>
                </a:lnTo>
                <a:lnTo>
                  <a:pt x="1875" y="1051"/>
                </a:lnTo>
                <a:lnTo>
                  <a:pt x="1870" y="1030"/>
                </a:lnTo>
                <a:lnTo>
                  <a:pt x="1864" y="1010"/>
                </a:lnTo>
                <a:lnTo>
                  <a:pt x="1859" y="989"/>
                </a:lnTo>
                <a:lnTo>
                  <a:pt x="1853" y="970"/>
                </a:lnTo>
                <a:lnTo>
                  <a:pt x="1846" y="949"/>
                </a:lnTo>
                <a:lnTo>
                  <a:pt x="1838" y="930"/>
                </a:lnTo>
                <a:lnTo>
                  <a:pt x="1830" y="910"/>
                </a:lnTo>
                <a:lnTo>
                  <a:pt x="1820" y="892"/>
                </a:lnTo>
                <a:lnTo>
                  <a:pt x="1811" y="873"/>
                </a:lnTo>
                <a:lnTo>
                  <a:pt x="1802" y="854"/>
                </a:lnTo>
                <a:close/>
                <a:moveTo>
                  <a:pt x="1198" y="1240"/>
                </a:moveTo>
                <a:lnTo>
                  <a:pt x="987" y="1835"/>
                </a:lnTo>
                <a:lnTo>
                  <a:pt x="998" y="1838"/>
                </a:lnTo>
                <a:lnTo>
                  <a:pt x="1011" y="1841"/>
                </a:lnTo>
                <a:lnTo>
                  <a:pt x="1035" y="1848"/>
                </a:lnTo>
                <a:lnTo>
                  <a:pt x="1059" y="1852"/>
                </a:lnTo>
                <a:lnTo>
                  <a:pt x="1071" y="1854"/>
                </a:lnTo>
                <a:lnTo>
                  <a:pt x="1084" y="1856"/>
                </a:lnTo>
                <a:lnTo>
                  <a:pt x="1109" y="1859"/>
                </a:lnTo>
                <a:lnTo>
                  <a:pt x="1134" y="1861"/>
                </a:lnTo>
                <a:lnTo>
                  <a:pt x="1159" y="1862"/>
                </a:lnTo>
                <a:lnTo>
                  <a:pt x="1185" y="1863"/>
                </a:lnTo>
                <a:lnTo>
                  <a:pt x="1215" y="1862"/>
                </a:lnTo>
                <a:lnTo>
                  <a:pt x="1246" y="1860"/>
                </a:lnTo>
                <a:lnTo>
                  <a:pt x="1276" y="1857"/>
                </a:lnTo>
                <a:lnTo>
                  <a:pt x="1291" y="1855"/>
                </a:lnTo>
                <a:lnTo>
                  <a:pt x="1305" y="1853"/>
                </a:lnTo>
                <a:lnTo>
                  <a:pt x="1333" y="1848"/>
                </a:lnTo>
                <a:lnTo>
                  <a:pt x="1363" y="1841"/>
                </a:lnTo>
                <a:lnTo>
                  <a:pt x="1391" y="1833"/>
                </a:lnTo>
                <a:lnTo>
                  <a:pt x="1418" y="1825"/>
                </a:lnTo>
                <a:lnTo>
                  <a:pt x="1416" y="1819"/>
                </a:lnTo>
                <a:lnTo>
                  <a:pt x="1413" y="1815"/>
                </a:lnTo>
                <a:lnTo>
                  <a:pt x="1198" y="1240"/>
                </a:lnTo>
                <a:close/>
                <a:moveTo>
                  <a:pt x="1660" y="1147"/>
                </a:moveTo>
                <a:lnTo>
                  <a:pt x="1658" y="1131"/>
                </a:lnTo>
                <a:lnTo>
                  <a:pt x="1657" y="1117"/>
                </a:lnTo>
                <a:lnTo>
                  <a:pt x="1656" y="1102"/>
                </a:lnTo>
                <a:lnTo>
                  <a:pt x="1655" y="1096"/>
                </a:lnTo>
                <a:lnTo>
                  <a:pt x="1654" y="1088"/>
                </a:lnTo>
                <a:lnTo>
                  <a:pt x="1651" y="1075"/>
                </a:lnTo>
                <a:lnTo>
                  <a:pt x="1648" y="1062"/>
                </a:lnTo>
                <a:lnTo>
                  <a:pt x="1641" y="1038"/>
                </a:lnTo>
                <a:lnTo>
                  <a:pt x="1631" y="1017"/>
                </a:lnTo>
                <a:lnTo>
                  <a:pt x="1626" y="1006"/>
                </a:lnTo>
                <a:lnTo>
                  <a:pt x="1622" y="996"/>
                </a:lnTo>
                <a:lnTo>
                  <a:pt x="1611" y="977"/>
                </a:lnTo>
                <a:lnTo>
                  <a:pt x="1601" y="959"/>
                </a:lnTo>
                <a:lnTo>
                  <a:pt x="1576" y="919"/>
                </a:lnTo>
                <a:lnTo>
                  <a:pt x="1563" y="899"/>
                </a:lnTo>
                <a:lnTo>
                  <a:pt x="1553" y="879"/>
                </a:lnTo>
                <a:lnTo>
                  <a:pt x="1545" y="859"/>
                </a:lnTo>
                <a:lnTo>
                  <a:pt x="1541" y="850"/>
                </a:lnTo>
                <a:lnTo>
                  <a:pt x="1538" y="840"/>
                </a:lnTo>
                <a:lnTo>
                  <a:pt x="1535" y="830"/>
                </a:lnTo>
                <a:lnTo>
                  <a:pt x="1534" y="820"/>
                </a:lnTo>
                <a:lnTo>
                  <a:pt x="1533" y="809"/>
                </a:lnTo>
                <a:lnTo>
                  <a:pt x="1532" y="799"/>
                </a:lnTo>
                <a:lnTo>
                  <a:pt x="1533" y="787"/>
                </a:lnTo>
                <a:lnTo>
                  <a:pt x="1534" y="776"/>
                </a:lnTo>
                <a:lnTo>
                  <a:pt x="1537" y="765"/>
                </a:lnTo>
                <a:lnTo>
                  <a:pt x="1541" y="754"/>
                </a:lnTo>
                <a:lnTo>
                  <a:pt x="1544" y="749"/>
                </a:lnTo>
                <a:lnTo>
                  <a:pt x="1546" y="744"/>
                </a:lnTo>
                <a:lnTo>
                  <a:pt x="1552" y="733"/>
                </a:lnTo>
                <a:lnTo>
                  <a:pt x="1555" y="728"/>
                </a:lnTo>
                <a:lnTo>
                  <a:pt x="1558" y="724"/>
                </a:lnTo>
                <a:lnTo>
                  <a:pt x="1565" y="716"/>
                </a:lnTo>
                <a:lnTo>
                  <a:pt x="1574" y="707"/>
                </a:lnTo>
                <a:lnTo>
                  <a:pt x="1582" y="700"/>
                </a:lnTo>
                <a:lnTo>
                  <a:pt x="1587" y="697"/>
                </a:lnTo>
                <a:lnTo>
                  <a:pt x="1593" y="694"/>
                </a:lnTo>
                <a:lnTo>
                  <a:pt x="1603" y="689"/>
                </a:lnTo>
                <a:lnTo>
                  <a:pt x="1614" y="684"/>
                </a:lnTo>
                <a:lnTo>
                  <a:pt x="1620" y="682"/>
                </a:lnTo>
                <a:lnTo>
                  <a:pt x="1625" y="681"/>
                </a:lnTo>
                <a:lnTo>
                  <a:pt x="1638" y="679"/>
                </a:lnTo>
                <a:lnTo>
                  <a:pt x="1650" y="678"/>
                </a:lnTo>
                <a:lnTo>
                  <a:pt x="1660" y="679"/>
                </a:lnTo>
                <a:lnTo>
                  <a:pt x="1647" y="669"/>
                </a:lnTo>
                <a:lnTo>
                  <a:pt x="1636" y="658"/>
                </a:lnTo>
                <a:lnTo>
                  <a:pt x="1610" y="640"/>
                </a:lnTo>
                <a:lnTo>
                  <a:pt x="1598" y="630"/>
                </a:lnTo>
                <a:lnTo>
                  <a:pt x="1584" y="621"/>
                </a:lnTo>
                <a:lnTo>
                  <a:pt x="1572" y="612"/>
                </a:lnTo>
                <a:lnTo>
                  <a:pt x="1558" y="604"/>
                </a:lnTo>
                <a:lnTo>
                  <a:pt x="1531" y="588"/>
                </a:lnTo>
                <a:lnTo>
                  <a:pt x="1503" y="573"/>
                </a:lnTo>
                <a:lnTo>
                  <a:pt x="1474" y="559"/>
                </a:lnTo>
                <a:lnTo>
                  <a:pt x="1444" y="548"/>
                </a:lnTo>
                <a:lnTo>
                  <a:pt x="1429" y="542"/>
                </a:lnTo>
                <a:lnTo>
                  <a:pt x="1414" y="536"/>
                </a:lnTo>
                <a:lnTo>
                  <a:pt x="1383" y="527"/>
                </a:lnTo>
                <a:lnTo>
                  <a:pt x="1351" y="519"/>
                </a:lnTo>
                <a:lnTo>
                  <a:pt x="1335" y="516"/>
                </a:lnTo>
                <a:lnTo>
                  <a:pt x="1319" y="513"/>
                </a:lnTo>
                <a:lnTo>
                  <a:pt x="1302" y="509"/>
                </a:lnTo>
                <a:lnTo>
                  <a:pt x="1286" y="506"/>
                </a:lnTo>
                <a:lnTo>
                  <a:pt x="1270" y="504"/>
                </a:lnTo>
                <a:lnTo>
                  <a:pt x="1253" y="503"/>
                </a:lnTo>
                <a:lnTo>
                  <a:pt x="1220" y="501"/>
                </a:lnTo>
                <a:lnTo>
                  <a:pt x="1185" y="500"/>
                </a:lnTo>
                <a:lnTo>
                  <a:pt x="1162" y="500"/>
                </a:lnTo>
                <a:lnTo>
                  <a:pt x="1139" y="501"/>
                </a:lnTo>
                <a:lnTo>
                  <a:pt x="1117" y="503"/>
                </a:lnTo>
                <a:lnTo>
                  <a:pt x="1094" y="505"/>
                </a:lnTo>
                <a:lnTo>
                  <a:pt x="1072" y="508"/>
                </a:lnTo>
                <a:lnTo>
                  <a:pt x="1050" y="513"/>
                </a:lnTo>
                <a:lnTo>
                  <a:pt x="1029" y="517"/>
                </a:lnTo>
                <a:lnTo>
                  <a:pt x="1007" y="522"/>
                </a:lnTo>
                <a:lnTo>
                  <a:pt x="987" y="527"/>
                </a:lnTo>
                <a:lnTo>
                  <a:pt x="966" y="533"/>
                </a:lnTo>
                <a:lnTo>
                  <a:pt x="945" y="541"/>
                </a:lnTo>
                <a:lnTo>
                  <a:pt x="925" y="548"/>
                </a:lnTo>
                <a:lnTo>
                  <a:pt x="905" y="556"/>
                </a:lnTo>
                <a:lnTo>
                  <a:pt x="885" y="565"/>
                </a:lnTo>
                <a:lnTo>
                  <a:pt x="865" y="574"/>
                </a:lnTo>
                <a:lnTo>
                  <a:pt x="846" y="584"/>
                </a:lnTo>
                <a:lnTo>
                  <a:pt x="828" y="595"/>
                </a:lnTo>
                <a:lnTo>
                  <a:pt x="810" y="605"/>
                </a:lnTo>
                <a:lnTo>
                  <a:pt x="792" y="617"/>
                </a:lnTo>
                <a:lnTo>
                  <a:pt x="774" y="628"/>
                </a:lnTo>
                <a:lnTo>
                  <a:pt x="758" y="641"/>
                </a:lnTo>
                <a:lnTo>
                  <a:pt x="741" y="654"/>
                </a:lnTo>
                <a:lnTo>
                  <a:pt x="724" y="667"/>
                </a:lnTo>
                <a:lnTo>
                  <a:pt x="709" y="681"/>
                </a:lnTo>
                <a:lnTo>
                  <a:pt x="693" y="695"/>
                </a:lnTo>
                <a:lnTo>
                  <a:pt x="686" y="702"/>
                </a:lnTo>
                <a:lnTo>
                  <a:pt x="678" y="710"/>
                </a:lnTo>
                <a:lnTo>
                  <a:pt x="664" y="725"/>
                </a:lnTo>
                <a:lnTo>
                  <a:pt x="650" y="741"/>
                </a:lnTo>
                <a:lnTo>
                  <a:pt x="636" y="756"/>
                </a:lnTo>
                <a:lnTo>
                  <a:pt x="623" y="773"/>
                </a:lnTo>
                <a:lnTo>
                  <a:pt x="610" y="790"/>
                </a:lnTo>
                <a:lnTo>
                  <a:pt x="599" y="807"/>
                </a:lnTo>
                <a:lnTo>
                  <a:pt x="644" y="808"/>
                </a:lnTo>
                <a:lnTo>
                  <a:pt x="673" y="807"/>
                </a:lnTo>
                <a:lnTo>
                  <a:pt x="703" y="806"/>
                </a:lnTo>
                <a:lnTo>
                  <a:pt x="765" y="803"/>
                </a:lnTo>
                <a:lnTo>
                  <a:pt x="812" y="800"/>
                </a:lnTo>
                <a:lnTo>
                  <a:pt x="831" y="799"/>
                </a:lnTo>
                <a:lnTo>
                  <a:pt x="834" y="799"/>
                </a:lnTo>
                <a:lnTo>
                  <a:pt x="837" y="799"/>
                </a:lnTo>
                <a:lnTo>
                  <a:pt x="843" y="801"/>
                </a:lnTo>
                <a:lnTo>
                  <a:pt x="849" y="803"/>
                </a:lnTo>
                <a:lnTo>
                  <a:pt x="853" y="806"/>
                </a:lnTo>
                <a:lnTo>
                  <a:pt x="856" y="810"/>
                </a:lnTo>
                <a:lnTo>
                  <a:pt x="859" y="815"/>
                </a:lnTo>
                <a:lnTo>
                  <a:pt x="860" y="820"/>
                </a:lnTo>
                <a:lnTo>
                  <a:pt x="861" y="822"/>
                </a:lnTo>
                <a:lnTo>
                  <a:pt x="861" y="825"/>
                </a:lnTo>
                <a:lnTo>
                  <a:pt x="861" y="830"/>
                </a:lnTo>
                <a:lnTo>
                  <a:pt x="860" y="835"/>
                </a:lnTo>
                <a:lnTo>
                  <a:pt x="858" y="840"/>
                </a:lnTo>
                <a:lnTo>
                  <a:pt x="857" y="843"/>
                </a:lnTo>
                <a:lnTo>
                  <a:pt x="856" y="845"/>
                </a:lnTo>
                <a:lnTo>
                  <a:pt x="852" y="848"/>
                </a:lnTo>
                <a:lnTo>
                  <a:pt x="850" y="850"/>
                </a:lnTo>
                <a:lnTo>
                  <a:pt x="848" y="852"/>
                </a:lnTo>
                <a:lnTo>
                  <a:pt x="844" y="853"/>
                </a:lnTo>
                <a:lnTo>
                  <a:pt x="841" y="854"/>
                </a:lnTo>
                <a:lnTo>
                  <a:pt x="835" y="855"/>
                </a:lnTo>
                <a:lnTo>
                  <a:pt x="811" y="857"/>
                </a:lnTo>
                <a:lnTo>
                  <a:pt x="755" y="861"/>
                </a:lnTo>
                <a:lnTo>
                  <a:pt x="1011" y="1600"/>
                </a:lnTo>
                <a:lnTo>
                  <a:pt x="1164" y="1153"/>
                </a:lnTo>
                <a:lnTo>
                  <a:pt x="1054" y="861"/>
                </a:lnTo>
                <a:lnTo>
                  <a:pt x="1027" y="859"/>
                </a:lnTo>
                <a:lnTo>
                  <a:pt x="1004" y="857"/>
                </a:lnTo>
                <a:lnTo>
                  <a:pt x="981" y="855"/>
                </a:lnTo>
                <a:lnTo>
                  <a:pt x="975" y="854"/>
                </a:lnTo>
                <a:lnTo>
                  <a:pt x="969" y="852"/>
                </a:lnTo>
                <a:lnTo>
                  <a:pt x="967" y="851"/>
                </a:lnTo>
                <a:lnTo>
                  <a:pt x="965" y="849"/>
                </a:lnTo>
                <a:lnTo>
                  <a:pt x="962" y="847"/>
                </a:lnTo>
                <a:lnTo>
                  <a:pt x="960" y="846"/>
                </a:lnTo>
                <a:lnTo>
                  <a:pt x="958" y="841"/>
                </a:lnTo>
                <a:lnTo>
                  <a:pt x="956" y="836"/>
                </a:lnTo>
                <a:lnTo>
                  <a:pt x="955" y="831"/>
                </a:lnTo>
                <a:lnTo>
                  <a:pt x="955" y="826"/>
                </a:lnTo>
                <a:lnTo>
                  <a:pt x="956" y="821"/>
                </a:lnTo>
                <a:lnTo>
                  <a:pt x="957" y="816"/>
                </a:lnTo>
                <a:lnTo>
                  <a:pt x="960" y="810"/>
                </a:lnTo>
                <a:lnTo>
                  <a:pt x="964" y="806"/>
                </a:lnTo>
                <a:lnTo>
                  <a:pt x="968" y="803"/>
                </a:lnTo>
                <a:lnTo>
                  <a:pt x="973" y="801"/>
                </a:lnTo>
                <a:lnTo>
                  <a:pt x="976" y="800"/>
                </a:lnTo>
                <a:lnTo>
                  <a:pt x="979" y="799"/>
                </a:lnTo>
                <a:lnTo>
                  <a:pt x="985" y="799"/>
                </a:lnTo>
                <a:lnTo>
                  <a:pt x="1052" y="803"/>
                </a:lnTo>
                <a:lnTo>
                  <a:pt x="1113" y="806"/>
                </a:lnTo>
                <a:lnTo>
                  <a:pt x="1143" y="807"/>
                </a:lnTo>
                <a:lnTo>
                  <a:pt x="1170" y="808"/>
                </a:lnTo>
                <a:lnTo>
                  <a:pt x="1200" y="807"/>
                </a:lnTo>
                <a:lnTo>
                  <a:pt x="1231" y="806"/>
                </a:lnTo>
                <a:lnTo>
                  <a:pt x="1292" y="803"/>
                </a:lnTo>
                <a:lnTo>
                  <a:pt x="1339" y="800"/>
                </a:lnTo>
                <a:lnTo>
                  <a:pt x="1358" y="799"/>
                </a:lnTo>
                <a:lnTo>
                  <a:pt x="1361" y="799"/>
                </a:lnTo>
                <a:lnTo>
                  <a:pt x="1365" y="799"/>
                </a:lnTo>
                <a:lnTo>
                  <a:pt x="1370" y="801"/>
                </a:lnTo>
                <a:lnTo>
                  <a:pt x="1375" y="803"/>
                </a:lnTo>
                <a:lnTo>
                  <a:pt x="1379" y="806"/>
                </a:lnTo>
                <a:lnTo>
                  <a:pt x="1384" y="810"/>
                </a:lnTo>
                <a:lnTo>
                  <a:pt x="1386" y="815"/>
                </a:lnTo>
                <a:lnTo>
                  <a:pt x="1388" y="820"/>
                </a:lnTo>
                <a:lnTo>
                  <a:pt x="1388" y="822"/>
                </a:lnTo>
                <a:lnTo>
                  <a:pt x="1388" y="825"/>
                </a:lnTo>
                <a:lnTo>
                  <a:pt x="1388" y="830"/>
                </a:lnTo>
                <a:lnTo>
                  <a:pt x="1388" y="835"/>
                </a:lnTo>
                <a:lnTo>
                  <a:pt x="1386" y="840"/>
                </a:lnTo>
                <a:lnTo>
                  <a:pt x="1385" y="843"/>
                </a:lnTo>
                <a:lnTo>
                  <a:pt x="1383" y="845"/>
                </a:lnTo>
                <a:lnTo>
                  <a:pt x="1379" y="848"/>
                </a:lnTo>
                <a:lnTo>
                  <a:pt x="1376" y="850"/>
                </a:lnTo>
                <a:lnTo>
                  <a:pt x="1374" y="852"/>
                </a:lnTo>
                <a:lnTo>
                  <a:pt x="1372" y="853"/>
                </a:lnTo>
                <a:lnTo>
                  <a:pt x="1369" y="854"/>
                </a:lnTo>
                <a:lnTo>
                  <a:pt x="1362" y="855"/>
                </a:lnTo>
                <a:lnTo>
                  <a:pt x="1338" y="857"/>
                </a:lnTo>
                <a:lnTo>
                  <a:pt x="1282" y="861"/>
                </a:lnTo>
                <a:lnTo>
                  <a:pt x="1535" y="1595"/>
                </a:lnTo>
                <a:lnTo>
                  <a:pt x="1605" y="1367"/>
                </a:lnTo>
                <a:lnTo>
                  <a:pt x="1627" y="1301"/>
                </a:lnTo>
                <a:lnTo>
                  <a:pt x="1636" y="1272"/>
                </a:lnTo>
                <a:lnTo>
                  <a:pt x="1644" y="1244"/>
                </a:lnTo>
                <a:lnTo>
                  <a:pt x="1650" y="1218"/>
                </a:lnTo>
                <a:lnTo>
                  <a:pt x="1655" y="1193"/>
                </a:lnTo>
                <a:lnTo>
                  <a:pt x="1658" y="1170"/>
                </a:lnTo>
                <a:lnTo>
                  <a:pt x="1658" y="1158"/>
                </a:lnTo>
                <a:lnTo>
                  <a:pt x="1660" y="1147"/>
                </a:lnTo>
                <a:close/>
                <a:moveTo>
                  <a:pt x="483" y="1181"/>
                </a:moveTo>
                <a:lnTo>
                  <a:pt x="483" y="1206"/>
                </a:lnTo>
                <a:lnTo>
                  <a:pt x="485" y="1231"/>
                </a:lnTo>
                <a:lnTo>
                  <a:pt x="487" y="1256"/>
                </a:lnTo>
                <a:lnTo>
                  <a:pt x="490" y="1281"/>
                </a:lnTo>
                <a:lnTo>
                  <a:pt x="494" y="1305"/>
                </a:lnTo>
                <a:lnTo>
                  <a:pt x="500" y="1329"/>
                </a:lnTo>
                <a:lnTo>
                  <a:pt x="505" y="1352"/>
                </a:lnTo>
                <a:lnTo>
                  <a:pt x="512" y="1376"/>
                </a:lnTo>
                <a:lnTo>
                  <a:pt x="519" y="1399"/>
                </a:lnTo>
                <a:lnTo>
                  <a:pt x="528" y="1421"/>
                </a:lnTo>
                <a:lnTo>
                  <a:pt x="536" y="1444"/>
                </a:lnTo>
                <a:lnTo>
                  <a:pt x="547" y="1465"/>
                </a:lnTo>
                <a:lnTo>
                  <a:pt x="557" y="1486"/>
                </a:lnTo>
                <a:lnTo>
                  <a:pt x="569" y="1507"/>
                </a:lnTo>
                <a:lnTo>
                  <a:pt x="580" y="1528"/>
                </a:lnTo>
                <a:lnTo>
                  <a:pt x="593" y="1548"/>
                </a:lnTo>
                <a:lnTo>
                  <a:pt x="606" y="1567"/>
                </a:lnTo>
                <a:lnTo>
                  <a:pt x="621" y="1586"/>
                </a:lnTo>
                <a:lnTo>
                  <a:pt x="635" y="1605"/>
                </a:lnTo>
                <a:lnTo>
                  <a:pt x="650" y="1624"/>
                </a:lnTo>
                <a:lnTo>
                  <a:pt x="667" y="1640"/>
                </a:lnTo>
                <a:lnTo>
                  <a:pt x="683" y="1658"/>
                </a:lnTo>
                <a:lnTo>
                  <a:pt x="692" y="1666"/>
                </a:lnTo>
                <a:lnTo>
                  <a:pt x="700" y="1675"/>
                </a:lnTo>
                <a:lnTo>
                  <a:pt x="718" y="1690"/>
                </a:lnTo>
                <a:lnTo>
                  <a:pt x="736" y="1706"/>
                </a:lnTo>
                <a:lnTo>
                  <a:pt x="756" y="1721"/>
                </a:lnTo>
                <a:lnTo>
                  <a:pt x="774" y="1734"/>
                </a:lnTo>
                <a:lnTo>
                  <a:pt x="794" y="1748"/>
                </a:lnTo>
                <a:lnTo>
                  <a:pt x="815" y="1760"/>
                </a:lnTo>
                <a:lnTo>
                  <a:pt x="836" y="1773"/>
                </a:lnTo>
                <a:lnTo>
                  <a:pt x="857" y="1784"/>
                </a:lnTo>
                <a:lnTo>
                  <a:pt x="879" y="1794"/>
                </a:lnTo>
                <a:lnTo>
                  <a:pt x="711" y="1349"/>
                </a:lnTo>
                <a:lnTo>
                  <a:pt x="543" y="904"/>
                </a:lnTo>
                <a:lnTo>
                  <a:pt x="536" y="920"/>
                </a:lnTo>
                <a:lnTo>
                  <a:pt x="530" y="936"/>
                </a:lnTo>
                <a:lnTo>
                  <a:pt x="524" y="953"/>
                </a:lnTo>
                <a:lnTo>
                  <a:pt x="517" y="970"/>
                </a:lnTo>
                <a:lnTo>
                  <a:pt x="512" y="986"/>
                </a:lnTo>
                <a:lnTo>
                  <a:pt x="507" y="1003"/>
                </a:lnTo>
                <a:lnTo>
                  <a:pt x="498" y="1037"/>
                </a:lnTo>
                <a:lnTo>
                  <a:pt x="495" y="1055"/>
                </a:lnTo>
                <a:lnTo>
                  <a:pt x="492" y="1073"/>
                </a:lnTo>
                <a:lnTo>
                  <a:pt x="489" y="1090"/>
                </a:lnTo>
                <a:lnTo>
                  <a:pt x="487" y="1108"/>
                </a:lnTo>
                <a:lnTo>
                  <a:pt x="484" y="1145"/>
                </a:lnTo>
                <a:lnTo>
                  <a:pt x="483" y="1163"/>
                </a:lnTo>
                <a:lnTo>
                  <a:pt x="483" y="1181"/>
                </a:lnTo>
                <a:close/>
                <a:moveTo>
                  <a:pt x="0" y="0"/>
                </a:moveTo>
                <a:lnTo>
                  <a:pt x="593" y="0"/>
                </a:lnTo>
                <a:lnTo>
                  <a:pt x="1185" y="0"/>
                </a:lnTo>
                <a:lnTo>
                  <a:pt x="1778" y="0"/>
                </a:lnTo>
                <a:lnTo>
                  <a:pt x="2370" y="0"/>
                </a:lnTo>
                <a:lnTo>
                  <a:pt x="2370" y="591"/>
                </a:lnTo>
                <a:lnTo>
                  <a:pt x="2370" y="1181"/>
                </a:lnTo>
                <a:lnTo>
                  <a:pt x="2370" y="1772"/>
                </a:lnTo>
                <a:lnTo>
                  <a:pt x="2370" y="2362"/>
                </a:lnTo>
                <a:lnTo>
                  <a:pt x="1778" y="2362"/>
                </a:lnTo>
                <a:lnTo>
                  <a:pt x="1185" y="2362"/>
                </a:lnTo>
                <a:lnTo>
                  <a:pt x="593" y="2362"/>
                </a:lnTo>
                <a:lnTo>
                  <a:pt x="0" y="2362"/>
                </a:lnTo>
                <a:lnTo>
                  <a:pt x="0" y="1772"/>
                </a:lnTo>
                <a:lnTo>
                  <a:pt x="0" y="1181"/>
                </a:lnTo>
                <a:lnTo>
                  <a:pt x="0" y="59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15" name="Freeform 11"/>
          <p:cNvSpPr>
            <a:spLocks noEditPoints="1"/>
          </p:cNvSpPr>
          <p:nvPr/>
        </p:nvSpPr>
        <p:spPr bwMode="auto">
          <a:xfrm>
            <a:off x="2711098" y="678020"/>
            <a:ext cx="301586" cy="303282"/>
          </a:xfrm>
          <a:custGeom>
            <a:avLst/>
            <a:gdLst>
              <a:gd name="T0" fmla="*/ 1064 w 2284"/>
              <a:gd name="T1" fmla="*/ 1787 h 2288"/>
              <a:gd name="T2" fmla="*/ 948 w 2284"/>
              <a:gd name="T3" fmla="*/ 1723 h 2288"/>
              <a:gd name="T4" fmla="*/ 854 w 2284"/>
              <a:gd name="T5" fmla="*/ 1671 h 2288"/>
              <a:gd name="T6" fmla="*/ 765 w 2284"/>
              <a:gd name="T7" fmla="*/ 1664 h 2288"/>
              <a:gd name="T8" fmla="*/ 676 w 2284"/>
              <a:gd name="T9" fmla="*/ 1676 h 2288"/>
              <a:gd name="T10" fmla="*/ 656 w 2284"/>
              <a:gd name="T11" fmla="*/ 1662 h 2288"/>
              <a:gd name="T12" fmla="*/ 630 w 2284"/>
              <a:gd name="T13" fmla="*/ 1586 h 2288"/>
              <a:gd name="T14" fmla="*/ 516 w 2284"/>
              <a:gd name="T15" fmla="*/ 1560 h 2288"/>
              <a:gd name="T16" fmla="*/ 453 w 2284"/>
              <a:gd name="T17" fmla="*/ 1521 h 2288"/>
              <a:gd name="T18" fmla="*/ 454 w 2284"/>
              <a:gd name="T19" fmla="*/ 1497 h 2288"/>
              <a:gd name="T20" fmla="*/ 531 w 2284"/>
              <a:gd name="T21" fmla="*/ 1474 h 2288"/>
              <a:gd name="T22" fmla="*/ 629 w 2284"/>
              <a:gd name="T23" fmla="*/ 1413 h 2288"/>
              <a:gd name="T24" fmla="*/ 713 w 2284"/>
              <a:gd name="T25" fmla="*/ 1320 h 2288"/>
              <a:gd name="T26" fmla="*/ 764 w 2284"/>
              <a:gd name="T27" fmla="*/ 1220 h 2288"/>
              <a:gd name="T28" fmla="*/ 759 w 2284"/>
              <a:gd name="T29" fmla="*/ 1176 h 2288"/>
              <a:gd name="T30" fmla="*/ 724 w 2284"/>
              <a:gd name="T31" fmla="*/ 1145 h 2288"/>
              <a:gd name="T32" fmla="*/ 626 w 2284"/>
              <a:gd name="T33" fmla="*/ 1106 h 2288"/>
              <a:gd name="T34" fmla="*/ 594 w 2284"/>
              <a:gd name="T35" fmla="*/ 1074 h 2288"/>
              <a:gd name="T36" fmla="*/ 602 w 2284"/>
              <a:gd name="T37" fmla="*/ 1042 h 2288"/>
              <a:gd name="T38" fmla="*/ 656 w 2284"/>
              <a:gd name="T39" fmla="*/ 1025 h 2288"/>
              <a:gd name="T40" fmla="*/ 718 w 2284"/>
              <a:gd name="T41" fmla="*/ 1045 h 2288"/>
              <a:gd name="T42" fmla="*/ 774 w 2284"/>
              <a:gd name="T43" fmla="*/ 1035 h 2288"/>
              <a:gd name="T44" fmla="*/ 770 w 2284"/>
              <a:gd name="T45" fmla="*/ 821 h 2288"/>
              <a:gd name="T46" fmla="*/ 789 w 2284"/>
              <a:gd name="T47" fmla="*/ 716 h 2288"/>
              <a:gd name="T48" fmla="*/ 862 w 2284"/>
              <a:gd name="T49" fmla="*/ 602 h 2288"/>
              <a:gd name="T50" fmla="*/ 948 w 2284"/>
              <a:gd name="T51" fmla="*/ 538 h 2288"/>
              <a:gd name="T52" fmla="*/ 1064 w 2284"/>
              <a:gd name="T53" fmla="*/ 498 h 2288"/>
              <a:gd name="T54" fmla="*/ 1168 w 2284"/>
              <a:gd name="T55" fmla="*/ 492 h 2288"/>
              <a:gd name="T56" fmla="*/ 1299 w 2284"/>
              <a:gd name="T57" fmla="*/ 521 h 2288"/>
              <a:gd name="T58" fmla="*/ 1398 w 2284"/>
              <a:gd name="T59" fmla="*/ 580 h 2288"/>
              <a:gd name="T60" fmla="*/ 1484 w 2284"/>
              <a:gd name="T61" fmla="*/ 691 h 2288"/>
              <a:gd name="T62" fmla="*/ 1514 w 2284"/>
              <a:gd name="T63" fmla="*/ 821 h 2288"/>
              <a:gd name="T64" fmla="*/ 1507 w 2284"/>
              <a:gd name="T65" fmla="*/ 1032 h 2288"/>
              <a:gd name="T66" fmla="*/ 1546 w 2284"/>
              <a:gd name="T67" fmla="*/ 1046 h 2288"/>
              <a:gd name="T68" fmla="*/ 1618 w 2284"/>
              <a:gd name="T69" fmla="*/ 1025 h 2288"/>
              <a:gd name="T70" fmla="*/ 1672 w 2284"/>
              <a:gd name="T71" fmla="*/ 1034 h 2288"/>
              <a:gd name="T72" fmla="*/ 1692 w 2284"/>
              <a:gd name="T73" fmla="*/ 1064 h 2288"/>
              <a:gd name="T74" fmla="*/ 1672 w 2284"/>
              <a:gd name="T75" fmla="*/ 1097 h 2288"/>
              <a:gd name="T76" fmla="*/ 1560 w 2284"/>
              <a:gd name="T77" fmla="*/ 1145 h 2288"/>
              <a:gd name="T78" fmla="*/ 1520 w 2284"/>
              <a:gd name="T79" fmla="*/ 1188 h 2288"/>
              <a:gd name="T80" fmla="*/ 1535 w 2284"/>
              <a:gd name="T81" fmla="*/ 1258 h 2288"/>
              <a:gd name="T82" fmla="*/ 1611 w 2284"/>
              <a:gd name="T83" fmla="*/ 1372 h 2288"/>
              <a:gd name="T84" fmla="*/ 1707 w 2284"/>
              <a:gd name="T85" fmla="*/ 1451 h 2288"/>
              <a:gd name="T86" fmla="*/ 1796 w 2284"/>
              <a:gd name="T87" fmla="*/ 1488 h 2288"/>
              <a:gd name="T88" fmla="*/ 1835 w 2284"/>
              <a:gd name="T89" fmla="*/ 1503 h 2288"/>
              <a:gd name="T90" fmla="*/ 1815 w 2284"/>
              <a:gd name="T91" fmla="*/ 1537 h 2288"/>
              <a:gd name="T92" fmla="*/ 1738 w 2284"/>
              <a:gd name="T93" fmla="*/ 1568 h 2288"/>
              <a:gd name="T94" fmla="*/ 1651 w 2284"/>
              <a:gd name="T95" fmla="*/ 1588 h 2288"/>
              <a:gd name="T96" fmla="*/ 1627 w 2284"/>
              <a:gd name="T97" fmla="*/ 1665 h 2288"/>
              <a:gd name="T98" fmla="*/ 1608 w 2284"/>
              <a:gd name="T99" fmla="*/ 1675 h 2288"/>
              <a:gd name="T100" fmla="*/ 1523 w 2284"/>
              <a:gd name="T101" fmla="*/ 1664 h 2288"/>
              <a:gd name="T102" fmla="*/ 1430 w 2284"/>
              <a:gd name="T103" fmla="*/ 1671 h 2288"/>
              <a:gd name="T104" fmla="*/ 1317 w 2284"/>
              <a:gd name="T105" fmla="*/ 1736 h 2288"/>
              <a:gd name="T106" fmla="*/ 1220 w 2284"/>
              <a:gd name="T107" fmla="*/ 1787 h 2288"/>
              <a:gd name="T108" fmla="*/ 1142 w 2284"/>
              <a:gd name="T109" fmla="*/ 0 h 2288"/>
              <a:gd name="T110" fmla="*/ 1142 w 2284"/>
              <a:gd name="T111" fmla="*/ 2288 h 2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84" h="2288">
                <a:moveTo>
                  <a:pt x="1151" y="1796"/>
                </a:moveTo>
                <a:lnTo>
                  <a:pt x="1140" y="1796"/>
                </a:lnTo>
                <a:lnTo>
                  <a:pt x="1133" y="1796"/>
                </a:lnTo>
                <a:lnTo>
                  <a:pt x="1118" y="1796"/>
                </a:lnTo>
                <a:lnTo>
                  <a:pt x="1104" y="1795"/>
                </a:lnTo>
                <a:lnTo>
                  <a:pt x="1090" y="1793"/>
                </a:lnTo>
                <a:lnTo>
                  <a:pt x="1077" y="1790"/>
                </a:lnTo>
                <a:lnTo>
                  <a:pt x="1064" y="1787"/>
                </a:lnTo>
                <a:lnTo>
                  <a:pt x="1051" y="1783"/>
                </a:lnTo>
                <a:lnTo>
                  <a:pt x="1040" y="1778"/>
                </a:lnTo>
                <a:lnTo>
                  <a:pt x="1028" y="1773"/>
                </a:lnTo>
                <a:lnTo>
                  <a:pt x="1017" y="1767"/>
                </a:lnTo>
                <a:lnTo>
                  <a:pt x="1007" y="1761"/>
                </a:lnTo>
                <a:lnTo>
                  <a:pt x="986" y="1749"/>
                </a:lnTo>
                <a:lnTo>
                  <a:pt x="967" y="1736"/>
                </a:lnTo>
                <a:lnTo>
                  <a:pt x="948" y="1723"/>
                </a:lnTo>
                <a:lnTo>
                  <a:pt x="921" y="1705"/>
                </a:lnTo>
                <a:lnTo>
                  <a:pt x="914" y="1700"/>
                </a:lnTo>
                <a:lnTo>
                  <a:pt x="908" y="1696"/>
                </a:lnTo>
                <a:lnTo>
                  <a:pt x="895" y="1688"/>
                </a:lnTo>
                <a:lnTo>
                  <a:pt x="888" y="1685"/>
                </a:lnTo>
                <a:lnTo>
                  <a:pt x="882" y="1682"/>
                </a:lnTo>
                <a:lnTo>
                  <a:pt x="868" y="1676"/>
                </a:lnTo>
                <a:lnTo>
                  <a:pt x="854" y="1671"/>
                </a:lnTo>
                <a:lnTo>
                  <a:pt x="847" y="1669"/>
                </a:lnTo>
                <a:lnTo>
                  <a:pt x="840" y="1668"/>
                </a:lnTo>
                <a:lnTo>
                  <a:pt x="826" y="1666"/>
                </a:lnTo>
                <a:lnTo>
                  <a:pt x="812" y="1665"/>
                </a:lnTo>
                <a:lnTo>
                  <a:pt x="798" y="1664"/>
                </a:lnTo>
                <a:lnTo>
                  <a:pt x="783" y="1663"/>
                </a:lnTo>
                <a:lnTo>
                  <a:pt x="771" y="1664"/>
                </a:lnTo>
                <a:lnTo>
                  <a:pt x="765" y="1664"/>
                </a:lnTo>
                <a:lnTo>
                  <a:pt x="760" y="1664"/>
                </a:lnTo>
                <a:lnTo>
                  <a:pt x="749" y="1665"/>
                </a:lnTo>
                <a:lnTo>
                  <a:pt x="739" y="1666"/>
                </a:lnTo>
                <a:lnTo>
                  <a:pt x="721" y="1669"/>
                </a:lnTo>
                <a:lnTo>
                  <a:pt x="705" y="1672"/>
                </a:lnTo>
                <a:lnTo>
                  <a:pt x="689" y="1675"/>
                </a:lnTo>
                <a:lnTo>
                  <a:pt x="682" y="1676"/>
                </a:lnTo>
                <a:lnTo>
                  <a:pt x="676" y="1676"/>
                </a:lnTo>
                <a:lnTo>
                  <a:pt x="673" y="1676"/>
                </a:lnTo>
                <a:lnTo>
                  <a:pt x="670" y="1676"/>
                </a:lnTo>
                <a:lnTo>
                  <a:pt x="667" y="1675"/>
                </a:lnTo>
                <a:lnTo>
                  <a:pt x="665" y="1674"/>
                </a:lnTo>
                <a:lnTo>
                  <a:pt x="662" y="1672"/>
                </a:lnTo>
                <a:lnTo>
                  <a:pt x="660" y="1670"/>
                </a:lnTo>
                <a:lnTo>
                  <a:pt x="658" y="1666"/>
                </a:lnTo>
                <a:lnTo>
                  <a:pt x="656" y="1662"/>
                </a:lnTo>
                <a:lnTo>
                  <a:pt x="652" y="1645"/>
                </a:lnTo>
                <a:lnTo>
                  <a:pt x="648" y="1629"/>
                </a:lnTo>
                <a:lnTo>
                  <a:pt x="644" y="1611"/>
                </a:lnTo>
                <a:lnTo>
                  <a:pt x="642" y="1604"/>
                </a:lnTo>
                <a:lnTo>
                  <a:pt x="639" y="1597"/>
                </a:lnTo>
                <a:lnTo>
                  <a:pt x="636" y="1592"/>
                </a:lnTo>
                <a:lnTo>
                  <a:pt x="633" y="1588"/>
                </a:lnTo>
                <a:lnTo>
                  <a:pt x="630" y="1586"/>
                </a:lnTo>
                <a:lnTo>
                  <a:pt x="628" y="1585"/>
                </a:lnTo>
                <a:lnTo>
                  <a:pt x="626" y="1585"/>
                </a:lnTo>
                <a:lnTo>
                  <a:pt x="603" y="1581"/>
                </a:lnTo>
                <a:lnTo>
                  <a:pt x="582" y="1577"/>
                </a:lnTo>
                <a:lnTo>
                  <a:pt x="563" y="1573"/>
                </a:lnTo>
                <a:lnTo>
                  <a:pt x="546" y="1568"/>
                </a:lnTo>
                <a:lnTo>
                  <a:pt x="530" y="1564"/>
                </a:lnTo>
                <a:lnTo>
                  <a:pt x="516" y="1560"/>
                </a:lnTo>
                <a:lnTo>
                  <a:pt x="504" y="1555"/>
                </a:lnTo>
                <a:lnTo>
                  <a:pt x="493" y="1551"/>
                </a:lnTo>
                <a:lnTo>
                  <a:pt x="483" y="1547"/>
                </a:lnTo>
                <a:lnTo>
                  <a:pt x="475" y="1541"/>
                </a:lnTo>
                <a:lnTo>
                  <a:pt x="463" y="1533"/>
                </a:lnTo>
                <a:lnTo>
                  <a:pt x="459" y="1529"/>
                </a:lnTo>
                <a:lnTo>
                  <a:pt x="455" y="1525"/>
                </a:lnTo>
                <a:lnTo>
                  <a:pt x="453" y="1521"/>
                </a:lnTo>
                <a:lnTo>
                  <a:pt x="451" y="1517"/>
                </a:lnTo>
                <a:lnTo>
                  <a:pt x="449" y="1513"/>
                </a:lnTo>
                <a:lnTo>
                  <a:pt x="449" y="1509"/>
                </a:lnTo>
                <a:lnTo>
                  <a:pt x="449" y="1506"/>
                </a:lnTo>
                <a:lnTo>
                  <a:pt x="449" y="1503"/>
                </a:lnTo>
                <a:lnTo>
                  <a:pt x="450" y="1501"/>
                </a:lnTo>
                <a:lnTo>
                  <a:pt x="452" y="1499"/>
                </a:lnTo>
                <a:lnTo>
                  <a:pt x="454" y="1497"/>
                </a:lnTo>
                <a:lnTo>
                  <a:pt x="456" y="1495"/>
                </a:lnTo>
                <a:lnTo>
                  <a:pt x="458" y="1494"/>
                </a:lnTo>
                <a:lnTo>
                  <a:pt x="461" y="1494"/>
                </a:lnTo>
                <a:lnTo>
                  <a:pt x="479" y="1490"/>
                </a:lnTo>
                <a:lnTo>
                  <a:pt x="488" y="1488"/>
                </a:lnTo>
                <a:lnTo>
                  <a:pt x="497" y="1485"/>
                </a:lnTo>
                <a:lnTo>
                  <a:pt x="515" y="1480"/>
                </a:lnTo>
                <a:lnTo>
                  <a:pt x="531" y="1474"/>
                </a:lnTo>
                <a:lnTo>
                  <a:pt x="547" y="1467"/>
                </a:lnTo>
                <a:lnTo>
                  <a:pt x="562" y="1460"/>
                </a:lnTo>
                <a:lnTo>
                  <a:pt x="570" y="1456"/>
                </a:lnTo>
                <a:lnTo>
                  <a:pt x="577" y="1451"/>
                </a:lnTo>
                <a:lnTo>
                  <a:pt x="591" y="1443"/>
                </a:lnTo>
                <a:lnTo>
                  <a:pt x="604" y="1434"/>
                </a:lnTo>
                <a:lnTo>
                  <a:pt x="617" y="1423"/>
                </a:lnTo>
                <a:lnTo>
                  <a:pt x="629" y="1413"/>
                </a:lnTo>
                <a:lnTo>
                  <a:pt x="642" y="1403"/>
                </a:lnTo>
                <a:lnTo>
                  <a:pt x="652" y="1393"/>
                </a:lnTo>
                <a:lnTo>
                  <a:pt x="663" y="1382"/>
                </a:lnTo>
                <a:lnTo>
                  <a:pt x="673" y="1372"/>
                </a:lnTo>
                <a:lnTo>
                  <a:pt x="682" y="1361"/>
                </a:lnTo>
                <a:lnTo>
                  <a:pt x="699" y="1340"/>
                </a:lnTo>
                <a:lnTo>
                  <a:pt x="706" y="1330"/>
                </a:lnTo>
                <a:lnTo>
                  <a:pt x="713" y="1320"/>
                </a:lnTo>
                <a:lnTo>
                  <a:pt x="725" y="1301"/>
                </a:lnTo>
                <a:lnTo>
                  <a:pt x="735" y="1284"/>
                </a:lnTo>
                <a:lnTo>
                  <a:pt x="743" y="1270"/>
                </a:lnTo>
                <a:lnTo>
                  <a:pt x="749" y="1259"/>
                </a:lnTo>
                <a:lnTo>
                  <a:pt x="755" y="1247"/>
                </a:lnTo>
                <a:lnTo>
                  <a:pt x="759" y="1238"/>
                </a:lnTo>
                <a:lnTo>
                  <a:pt x="762" y="1229"/>
                </a:lnTo>
                <a:lnTo>
                  <a:pt x="764" y="1220"/>
                </a:lnTo>
                <a:lnTo>
                  <a:pt x="766" y="1212"/>
                </a:lnTo>
                <a:lnTo>
                  <a:pt x="766" y="1204"/>
                </a:lnTo>
                <a:lnTo>
                  <a:pt x="766" y="1195"/>
                </a:lnTo>
                <a:lnTo>
                  <a:pt x="765" y="1192"/>
                </a:lnTo>
                <a:lnTo>
                  <a:pt x="764" y="1188"/>
                </a:lnTo>
                <a:lnTo>
                  <a:pt x="762" y="1182"/>
                </a:lnTo>
                <a:lnTo>
                  <a:pt x="761" y="1179"/>
                </a:lnTo>
                <a:lnTo>
                  <a:pt x="759" y="1176"/>
                </a:lnTo>
                <a:lnTo>
                  <a:pt x="756" y="1170"/>
                </a:lnTo>
                <a:lnTo>
                  <a:pt x="751" y="1165"/>
                </a:lnTo>
                <a:lnTo>
                  <a:pt x="747" y="1161"/>
                </a:lnTo>
                <a:lnTo>
                  <a:pt x="744" y="1158"/>
                </a:lnTo>
                <a:lnTo>
                  <a:pt x="742" y="1156"/>
                </a:lnTo>
                <a:lnTo>
                  <a:pt x="736" y="1152"/>
                </a:lnTo>
                <a:lnTo>
                  <a:pt x="730" y="1149"/>
                </a:lnTo>
                <a:lnTo>
                  <a:pt x="724" y="1145"/>
                </a:lnTo>
                <a:lnTo>
                  <a:pt x="711" y="1139"/>
                </a:lnTo>
                <a:lnTo>
                  <a:pt x="699" y="1134"/>
                </a:lnTo>
                <a:lnTo>
                  <a:pt x="686" y="1130"/>
                </a:lnTo>
                <a:lnTo>
                  <a:pt x="674" y="1126"/>
                </a:lnTo>
                <a:lnTo>
                  <a:pt x="655" y="1119"/>
                </a:lnTo>
                <a:lnTo>
                  <a:pt x="645" y="1115"/>
                </a:lnTo>
                <a:lnTo>
                  <a:pt x="634" y="1111"/>
                </a:lnTo>
                <a:lnTo>
                  <a:pt x="626" y="1106"/>
                </a:lnTo>
                <a:lnTo>
                  <a:pt x="619" y="1102"/>
                </a:lnTo>
                <a:lnTo>
                  <a:pt x="613" y="1098"/>
                </a:lnTo>
                <a:lnTo>
                  <a:pt x="608" y="1094"/>
                </a:lnTo>
                <a:lnTo>
                  <a:pt x="604" y="1090"/>
                </a:lnTo>
                <a:lnTo>
                  <a:pt x="600" y="1086"/>
                </a:lnTo>
                <a:lnTo>
                  <a:pt x="598" y="1081"/>
                </a:lnTo>
                <a:lnTo>
                  <a:pt x="595" y="1077"/>
                </a:lnTo>
                <a:lnTo>
                  <a:pt x="594" y="1074"/>
                </a:lnTo>
                <a:lnTo>
                  <a:pt x="593" y="1070"/>
                </a:lnTo>
                <a:lnTo>
                  <a:pt x="592" y="1064"/>
                </a:lnTo>
                <a:lnTo>
                  <a:pt x="593" y="1059"/>
                </a:lnTo>
                <a:lnTo>
                  <a:pt x="594" y="1055"/>
                </a:lnTo>
                <a:lnTo>
                  <a:pt x="595" y="1052"/>
                </a:lnTo>
                <a:lnTo>
                  <a:pt x="597" y="1048"/>
                </a:lnTo>
                <a:lnTo>
                  <a:pt x="600" y="1045"/>
                </a:lnTo>
                <a:lnTo>
                  <a:pt x="602" y="1042"/>
                </a:lnTo>
                <a:lnTo>
                  <a:pt x="605" y="1039"/>
                </a:lnTo>
                <a:lnTo>
                  <a:pt x="609" y="1036"/>
                </a:lnTo>
                <a:lnTo>
                  <a:pt x="613" y="1034"/>
                </a:lnTo>
                <a:lnTo>
                  <a:pt x="621" y="1030"/>
                </a:lnTo>
                <a:lnTo>
                  <a:pt x="629" y="1027"/>
                </a:lnTo>
                <a:lnTo>
                  <a:pt x="638" y="1025"/>
                </a:lnTo>
                <a:lnTo>
                  <a:pt x="648" y="1024"/>
                </a:lnTo>
                <a:lnTo>
                  <a:pt x="656" y="1025"/>
                </a:lnTo>
                <a:lnTo>
                  <a:pt x="660" y="1026"/>
                </a:lnTo>
                <a:lnTo>
                  <a:pt x="662" y="1026"/>
                </a:lnTo>
                <a:lnTo>
                  <a:pt x="664" y="1027"/>
                </a:lnTo>
                <a:lnTo>
                  <a:pt x="683" y="1035"/>
                </a:lnTo>
                <a:lnTo>
                  <a:pt x="692" y="1039"/>
                </a:lnTo>
                <a:lnTo>
                  <a:pt x="701" y="1041"/>
                </a:lnTo>
                <a:lnTo>
                  <a:pt x="710" y="1043"/>
                </a:lnTo>
                <a:lnTo>
                  <a:pt x="718" y="1045"/>
                </a:lnTo>
                <a:lnTo>
                  <a:pt x="727" y="1046"/>
                </a:lnTo>
                <a:lnTo>
                  <a:pt x="735" y="1046"/>
                </a:lnTo>
                <a:lnTo>
                  <a:pt x="744" y="1045"/>
                </a:lnTo>
                <a:lnTo>
                  <a:pt x="753" y="1044"/>
                </a:lnTo>
                <a:lnTo>
                  <a:pt x="760" y="1042"/>
                </a:lnTo>
                <a:lnTo>
                  <a:pt x="766" y="1040"/>
                </a:lnTo>
                <a:lnTo>
                  <a:pt x="770" y="1037"/>
                </a:lnTo>
                <a:lnTo>
                  <a:pt x="774" y="1035"/>
                </a:lnTo>
                <a:lnTo>
                  <a:pt x="777" y="1032"/>
                </a:lnTo>
                <a:lnTo>
                  <a:pt x="774" y="990"/>
                </a:lnTo>
                <a:lnTo>
                  <a:pt x="772" y="953"/>
                </a:lnTo>
                <a:lnTo>
                  <a:pt x="770" y="916"/>
                </a:lnTo>
                <a:lnTo>
                  <a:pt x="770" y="897"/>
                </a:lnTo>
                <a:lnTo>
                  <a:pt x="769" y="878"/>
                </a:lnTo>
                <a:lnTo>
                  <a:pt x="769" y="839"/>
                </a:lnTo>
                <a:lnTo>
                  <a:pt x="770" y="821"/>
                </a:lnTo>
                <a:lnTo>
                  <a:pt x="771" y="803"/>
                </a:lnTo>
                <a:lnTo>
                  <a:pt x="773" y="786"/>
                </a:lnTo>
                <a:lnTo>
                  <a:pt x="775" y="769"/>
                </a:lnTo>
                <a:lnTo>
                  <a:pt x="776" y="761"/>
                </a:lnTo>
                <a:lnTo>
                  <a:pt x="778" y="753"/>
                </a:lnTo>
                <a:lnTo>
                  <a:pt x="781" y="737"/>
                </a:lnTo>
                <a:lnTo>
                  <a:pt x="787" y="723"/>
                </a:lnTo>
                <a:lnTo>
                  <a:pt x="789" y="716"/>
                </a:lnTo>
                <a:lnTo>
                  <a:pt x="792" y="710"/>
                </a:lnTo>
                <a:lnTo>
                  <a:pt x="800" y="692"/>
                </a:lnTo>
                <a:lnTo>
                  <a:pt x="810" y="674"/>
                </a:lnTo>
                <a:lnTo>
                  <a:pt x="819" y="658"/>
                </a:lnTo>
                <a:lnTo>
                  <a:pt x="829" y="643"/>
                </a:lnTo>
                <a:lnTo>
                  <a:pt x="840" y="629"/>
                </a:lnTo>
                <a:lnTo>
                  <a:pt x="851" y="615"/>
                </a:lnTo>
                <a:lnTo>
                  <a:pt x="862" y="602"/>
                </a:lnTo>
                <a:lnTo>
                  <a:pt x="874" y="591"/>
                </a:lnTo>
                <a:lnTo>
                  <a:pt x="886" y="580"/>
                </a:lnTo>
                <a:lnTo>
                  <a:pt x="898" y="570"/>
                </a:lnTo>
                <a:lnTo>
                  <a:pt x="904" y="566"/>
                </a:lnTo>
                <a:lnTo>
                  <a:pt x="910" y="561"/>
                </a:lnTo>
                <a:lnTo>
                  <a:pt x="922" y="553"/>
                </a:lnTo>
                <a:lnTo>
                  <a:pt x="935" y="545"/>
                </a:lnTo>
                <a:lnTo>
                  <a:pt x="948" y="538"/>
                </a:lnTo>
                <a:lnTo>
                  <a:pt x="960" y="532"/>
                </a:lnTo>
                <a:lnTo>
                  <a:pt x="972" y="526"/>
                </a:lnTo>
                <a:lnTo>
                  <a:pt x="997" y="516"/>
                </a:lnTo>
                <a:lnTo>
                  <a:pt x="1008" y="511"/>
                </a:lnTo>
                <a:lnTo>
                  <a:pt x="1020" y="508"/>
                </a:lnTo>
                <a:lnTo>
                  <a:pt x="1043" y="502"/>
                </a:lnTo>
                <a:lnTo>
                  <a:pt x="1053" y="500"/>
                </a:lnTo>
                <a:lnTo>
                  <a:pt x="1064" y="498"/>
                </a:lnTo>
                <a:lnTo>
                  <a:pt x="1074" y="496"/>
                </a:lnTo>
                <a:lnTo>
                  <a:pt x="1084" y="495"/>
                </a:lnTo>
                <a:lnTo>
                  <a:pt x="1101" y="493"/>
                </a:lnTo>
                <a:lnTo>
                  <a:pt x="1116" y="493"/>
                </a:lnTo>
                <a:lnTo>
                  <a:pt x="1128" y="492"/>
                </a:lnTo>
                <a:lnTo>
                  <a:pt x="1152" y="492"/>
                </a:lnTo>
                <a:lnTo>
                  <a:pt x="1156" y="492"/>
                </a:lnTo>
                <a:lnTo>
                  <a:pt x="1168" y="492"/>
                </a:lnTo>
                <a:lnTo>
                  <a:pt x="1182" y="493"/>
                </a:lnTo>
                <a:lnTo>
                  <a:pt x="1200" y="495"/>
                </a:lnTo>
                <a:lnTo>
                  <a:pt x="1220" y="498"/>
                </a:lnTo>
                <a:lnTo>
                  <a:pt x="1230" y="500"/>
                </a:lnTo>
                <a:lnTo>
                  <a:pt x="1241" y="502"/>
                </a:lnTo>
                <a:lnTo>
                  <a:pt x="1264" y="508"/>
                </a:lnTo>
                <a:lnTo>
                  <a:pt x="1287" y="516"/>
                </a:lnTo>
                <a:lnTo>
                  <a:pt x="1299" y="521"/>
                </a:lnTo>
                <a:lnTo>
                  <a:pt x="1311" y="526"/>
                </a:lnTo>
                <a:lnTo>
                  <a:pt x="1324" y="532"/>
                </a:lnTo>
                <a:lnTo>
                  <a:pt x="1336" y="538"/>
                </a:lnTo>
                <a:lnTo>
                  <a:pt x="1348" y="545"/>
                </a:lnTo>
                <a:lnTo>
                  <a:pt x="1362" y="553"/>
                </a:lnTo>
                <a:lnTo>
                  <a:pt x="1374" y="561"/>
                </a:lnTo>
                <a:lnTo>
                  <a:pt x="1386" y="570"/>
                </a:lnTo>
                <a:lnTo>
                  <a:pt x="1398" y="580"/>
                </a:lnTo>
                <a:lnTo>
                  <a:pt x="1410" y="591"/>
                </a:lnTo>
                <a:lnTo>
                  <a:pt x="1422" y="602"/>
                </a:lnTo>
                <a:lnTo>
                  <a:pt x="1433" y="615"/>
                </a:lnTo>
                <a:lnTo>
                  <a:pt x="1444" y="629"/>
                </a:lnTo>
                <a:lnTo>
                  <a:pt x="1454" y="643"/>
                </a:lnTo>
                <a:lnTo>
                  <a:pt x="1465" y="658"/>
                </a:lnTo>
                <a:lnTo>
                  <a:pt x="1474" y="674"/>
                </a:lnTo>
                <a:lnTo>
                  <a:pt x="1484" y="691"/>
                </a:lnTo>
                <a:lnTo>
                  <a:pt x="1492" y="710"/>
                </a:lnTo>
                <a:lnTo>
                  <a:pt x="1498" y="723"/>
                </a:lnTo>
                <a:lnTo>
                  <a:pt x="1503" y="737"/>
                </a:lnTo>
                <a:lnTo>
                  <a:pt x="1506" y="753"/>
                </a:lnTo>
                <a:lnTo>
                  <a:pt x="1509" y="769"/>
                </a:lnTo>
                <a:lnTo>
                  <a:pt x="1511" y="786"/>
                </a:lnTo>
                <a:lnTo>
                  <a:pt x="1513" y="803"/>
                </a:lnTo>
                <a:lnTo>
                  <a:pt x="1514" y="821"/>
                </a:lnTo>
                <a:lnTo>
                  <a:pt x="1515" y="839"/>
                </a:lnTo>
                <a:lnTo>
                  <a:pt x="1515" y="878"/>
                </a:lnTo>
                <a:lnTo>
                  <a:pt x="1514" y="897"/>
                </a:lnTo>
                <a:lnTo>
                  <a:pt x="1514" y="916"/>
                </a:lnTo>
                <a:lnTo>
                  <a:pt x="1512" y="953"/>
                </a:lnTo>
                <a:lnTo>
                  <a:pt x="1510" y="990"/>
                </a:lnTo>
                <a:lnTo>
                  <a:pt x="1509" y="994"/>
                </a:lnTo>
                <a:lnTo>
                  <a:pt x="1507" y="1032"/>
                </a:lnTo>
                <a:lnTo>
                  <a:pt x="1510" y="1035"/>
                </a:lnTo>
                <a:lnTo>
                  <a:pt x="1513" y="1037"/>
                </a:lnTo>
                <a:lnTo>
                  <a:pt x="1517" y="1039"/>
                </a:lnTo>
                <a:lnTo>
                  <a:pt x="1523" y="1041"/>
                </a:lnTo>
                <a:lnTo>
                  <a:pt x="1529" y="1043"/>
                </a:lnTo>
                <a:lnTo>
                  <a:pt x="1537" y="1045"/>
                </a:lnTo>
                <a:lnTo>
                  <a:pt x="1541" y="1045"/>
                </a:lnTo>
                <a:lnTo>
                  <a:pt x="1546" y="1046"/>
                </a:lnTo>
                <a:lnTo>
                  <a:pt x="1561" y="1044"/>
                </a:lnTo>
                <a:lnTo>
                  <a:pt x="1569" y="1043"/>
                </a:lnTo>
                <a:lnTo>
                  <a:pt x="1577" y="1041"/>
                </a:lnTo>
                <a:lnTo>
                  <a:pt x="1586" y="1038"/>
                </a:lnTo>
                <a:lnTo>
                  <a:pt x="1594" y="1035"/>
                </a:lnTo>
                <a:lnTo>
                  <a:pt x="1603" y="1031"/>
                </a:lnTo>
                <a:lnTo>
                  <a:pt x="1612" y="1027"/>
                </a:lnTo>
                <a:lnTo>
                  <a:pt x="1618" y="1025"/>
                </a:lnTo>
                <a:lnTo>
                  <a:pt x="1624" y="1024"/>
                </a:lnTo>
                <a:lnTo>
                  <a:pt x="1633" y="1023"/>
                </a:lnTo>
                <a:lnTo>
                  <a:pt x="1640" y="1023"/>
                </a:lnTo>
                <a:lnTo>
                  <a:pt x="1647" y="1024"/>
                </a:lnTo>
                <a:lnTo>
                  <a:pt x="1653" y="1026"/>
                </a:lnTo>
                <a:lnTo>
                  <a:pt x="1658" y="1028"/>
                </a:lnTo>
                <a:lnTo>
                  <a:pt x="1665" y="1031"/>
                </a:lnTo>
                <a:lnTo>
                  <a:pt x="1672" y="1034"/>
                </a:lnTo>
                <a:lnTo>
                  <a:pt x="1678" y="1038"/>
                </a:lnTo>
                <a:lnTo>
                  <a:pt x="1683" y="1043"/>
                </a:lnTo>
                <a:lnTo>
                  <a:pt x="1686" y="1048"/>
                </a:lnTo>
                <a:lnTo>
                  <a:pt x="1689" y="1053"/>
                </a:lnTo>
                <a:lnTo>
                  <a:pt x="1690" y="1055"/>
                </a:lnTo>
                <a:lnTo>
                  <a:pt x="1691" y="1058"/>
                </a:lnTo>
                <a:lnTo>
                  <a:pt x="1692" y="1061"/>
                </a:lnTo>
                <a:lnTo>
                  <a:pt x="1692" y="1064"/>
                </a:lnTo>
                <a:lnTo>
                  <a:pt x="1692" y="1066"/>
                </a:lnTo>
                <a:lnTo>
                  <a:pt x="1691" y="1069"/>
                </a:lnTo>
                <a:lnTo>
                  <a:pt x="1691" y="1072"/>
                </a:lnTo>
                <a:lnTo>
                  <a:pt x="1690" y="1075"/>
                </a:lnTo>
                <a:lnTo>
                  <a:pt x="1686" y="1082"/>
                </a:lnTo>
                <a:lnTo>
                  <a:pt x="1683" y="1086"/>
                </a:lnTo>
                <a:lnTo>
                  <a:pt x="1680" y="1089"/>
                </a:lnTo>
                <a:lnTo>
                  <a:pt x="1672" y="1097"/>
                </a:lnTo>
                <a:lnTo>
                  <a:pt x="1661" y="1104"/>
                </a:lnTo>
                <a:lnTo>
                  <a:pt x="1655" y="1108"/>
                </a:lnTo>
                <a:lnTo>
                  <a:pt x="1647" y="1112"/>
                </a:lnTo>
                <a:lnTo>
                  <a:pt x="1629" y="1119"/>
                </a:lnTo>
                <a:lnTo>
                  <a:pt x="1610" y="1126"/>
                </a:lnTo>
                <a:lnTo>
                  <a:pt x="1585" y="1134"/>
                </a:lnTo>
                <a:lnTo>
                  <a:pt x="1573" y="1139"/>
                </a:lnTo>
                <a:lnTo>
                  <a:pt x="1560" y="1145"/>
                </a:lnTo>
                <a:lnTo>
                  <a:pt x="1548" y="1152"/>
                </a:lnTo>
                <a:lnTo>
                  <a:pt x="1542" y="1156"/>
                </a:lnTo>
                <a:lnTo>
                  <a:pt x="1537" y="1161"/>
                </a:lnTo>
                <a:lnTo>
                  <a:pt x="1533" y="1165"/>
                </a:lnTo>
                <a:lnTo>
                  <a:pt x="1528" y="1170"/>
                </a:lnTo>
                <a:lnTo>
                  <a:pt x="1525" y="1176"/>
                </a:lnTo>
                <a:lnTo>
                  <a:pt x="1522" y="1182"/>
                </a:lnTo>
                <a:lnTo>
                  <a:pt x="1520" y="1188"/>
                </a:lnTo>
                <a:lnTo>
                  <a:pt x="1518" y="1195"/>
                </a:lnTo>
                <a:lnTo>
                  <a:pt x="1518" y="1204"/>
                </a:lnTo>
                <a:lnTo>
                  <a:pt x="1518" y="1212"/>
                </a:lnTo>
                <a:lnTo>
                  <a:pt x="1520" y="1220"/>
                </a:lnTo>
                <a:lnTo>
                  <a:pt x="1522" y="1228"/>
                </a:lnTo>
                <a:lnTo>
                  <a:pt x="1525" y="1237"/>
                </a:lnTo>
                <a:lnTo>
                  <a:pt x="1529" y="1246"/>
                </a:lnTo>
                <a:lnTo>
                  <a:pt x="1535" y="1258"/>
                </a:lnTo>
                <a:lnTo>
                  <a:pt x="1540" y="1270"/>
                </a:lnTo>
                <a:lnTo>
                  <a:pt x="1548" y="1284"/>
                </a:lnTo>
                <a:lnTo>
                  <a:pt x="1559" y="1301"/>
                </a:lnTo>
                <a:lnTo>
                  <a:pt x="1571" y="1320"/>
                </a:lnTo>
                <a:lnTo>
                  <a:pt x="1578" y="1330"/>
                </a:lnTo>
                <a:lnTo>
                  <a:pt x="1585" y="1340"/>
                </a:lnTo>
                <a:lnTo>
                  <a:pt x="1602" y="1361"/>
                </a:lnTo>
                <a:lnTo>
                  <a:pt x="1611" y="1372"/>
                </a:lnTo>
                <a:lnTo>
                  <a:pt x="1621" y="1382"/>
                </a:lnTo>
                <a:lnTo>
                  <a:pt x="1631" y="1393"/>
                </a:lnTo>
                <a:lnTo>
                  <a:pt x="1643" y="1403"/>
                </a:lnTo>
                <a:lnTo>
                  <a:pt x="1655" y="1413"/>
                </a:lnTo>
                <a:lnTo>
                  <a:pt x="1667" y="1423"/>
                </a:lnTo>
                <a:lnTo>
                  <a:pt x="1680" y="1434"/>
                </a:lnTo>
                <a:lnTo>
                  <a:pt x="1693" y="1443"/>
                </a:lnTo>
                <a:lnTo>
                  <a:pt x="1707" y="1451"/>
                </a:lnTo>
                <a:lnTo>
                  <a:pt x="1722" y="1459"/>
                </a:lnTo>
                <a:lnTo>
                  <a:pt x="1729" y="1463"/>
                </a:lnTo>
                <a:lnTo>
                  <a:pt x="1737" y="1467"/>
                </a:lnTo>
                <a:lnTo>
                  <a:pt x="1753" y="1474"/>
                </a:lnTo>
                <a:lnTo>
                  <a:pt x="1769" y="1480"/>
                </a:lnTo>
                <a:lnTo>
                  <a:pt x="1778" y="1483"/>
                </a:lnTo>
                <a:lnTo>
                  <a:pt x="1787" y="1485"/>
                </a:lnTo>
                <a:lnTo>
                  <a:pt x="1796" y="1488"/>
                </a:lnTo>
                <a:lnTo>
                  <a:pt x="1805" y="1490"/>
                </a:lnTo>
                <a:lnTo>
                  <a:pt x="1823" y="1494"/>
                </a:lnTo>
                <a:lnTo>
                  <a:pt x="1826" y="1494"/>
                </a:lnTo>
                <a:lnTo>
                  <a:pt x="1828" y="1495"/>
                </a:lnTo>
                <a:lnTo>
                  <a:pt x="1830" y="1497"/>
                </a:lnTo>
                <a:lnTo>
                  <a:pt x="1832" y="1499"/>
                </a:lnTo>
                <a:lnTo>
                  <a:pt x="1834" y="1501"/>
                </a:lnTo>
                <a:lnTo>
                  <a:pt x="1835" y="1503"/>
                </a:lnTo>
                <a:lnTo>
                  <a:pt x="1835" y="1509"/>
                </a:lnTo>
                <a:lnTo>
                  <a:pt x="1835" y="1513"/>
                </a:lnTo>
                <a:lnTo>
                  <a:pt x="1833" y="1517"/>
                </a:lnTo>
                <a:lnTo>
                  <a:pt x="1831" y="1521"/>
                </a:lnTo>
                <a:lnTo>
                  <a:pt x="1829" y="1525"/>
                </a:lnTo>
                <a:lnTo>
                  <a:pt x="1825" y="1529"/>
                </a:lnTo>
                <a:lnTo>
                  <a:pt x="1821" y="1533"/>
                </a:lnTo>
                <a:lnTo>
                  <a:pt x="1815" y="1537"/>
                </a:lnTo>
                <a:lnTo>
                  <a:pt x="1809" y="1541"/>
                </a:lnTo>
                <a:lnTo>
                  <a:pt x="1805" y="1544"/>
                </a:lnTo>
                <a:lnTo>
                  <a:pt x="1801" y="1547"/>
                </a:lnTo>
                <a:lnTo>
                  <a:pt x="1791" y="1551"/>
                </a:lnTo>
                <a:lnTo>
                  <a:pt x="1780" y="1555"/>
                </a:lnTo>
                <a:lnTo>
                  <a:pt x="1768" y="1560"/>
                </a:lnTo>
                <a:lnTo>
                  <a:pt x="1754" y="1564"/>
                </a:lnTo>
                <a:lnTo>
                  <a:pt x="1738" y="1568"/>
                </a:lnTo>
                <a:lnTo>
                  <a:pt x="1721" y="1573"/>
                </a:lnTo>
                <a:lnTo>
                  <a:pt x="1702" y="1577"/>
                </a:lnTo>
                <a:lnTo>
                  <a:pt x="1681" y="1581"/>
                </a:lnTo>
                <a:lnTo>
                  <a:pt x="1658" y="1584"/>
                </a:lnTo>
                <a:lnTo>
                  <a:pt x="1656" y="1585"/>
                </a:lnTo>
                <a:lnTo>
                  <a:pt x="1654" y="1586"/>
                </a:lnTo>
                <a:lnTo>
                  <a:pt x="1652" y="1587"/>
                </a:lnTo>
                <a:lnTo>
                  <a:pt x="1651" y="1588"/>
                </a:lnTo>
                <a:lnTo>
                  <a:pt x="1648" y="1592"/>
                </a:lnTo>
                <a:lnTo>
                  <a:pt x="1646" y="1596"/>
                </a:lnTo>
                <a:lnTo>
                  <a:pt x="1643" y="1602"/>
                </a:lnTo>
                <a:lnTo>
                  <a:pt x="1641" y="1610"/>
                </a:lnTo>
                <a:lnTo>
                  <a:pt x="1636" y="1629"/>
                </a:lnTo>
                <a:lnTo>
                  <a:pt x="1632" y="1644"/>
                </a:lnTo>
                <a:lnTo>
                  <a:pt x="1628" y="1661"/>
                </a:lnTo>
                <a:lnTo>
                  <a:pt x="1627" y="1665"/>
                </a:lnTo>
                <a:lnTo>
                  <a:pt x="1625" y="1668"/>
                </a:lnTo>
                <a:lnTo>
                  <a:pt x="1623" y="1670"/>
                </a:lnTo>
                <a:lnTo>
                  <a:pt x="1621" y="1672"/>
                </a:lnTo>
                <a:lnTo>
                  <a:pt x="1619" y="1673"/>
                </a:lnTo>
                <a:lnTo>
                  <a:pt x="1616" y="1674"/>
                </a:lnTo>
                <a:lnTo>
                  <a:pt x="1613" y="1675"/>
                </a:lnTo>
                <a:lnTo>
                  <a:pt x="1609" y="1675"/>
                </a:lnTo>
                <a:lnTo>
                  <a:pt x="1608" y="1675"/>
                </a:lnTo>
                <a:lnTo>
                  <a:pt x="1602" y="1675"/>
                </a:lnTo>
                <a:lnTo>
                  <a:pt x="1595" y="1674"/>
                </a:lnTo>
                <a:lnTo>
                  <a:pt x="1588" y="1673"/>
                </a:lnTo>
                <a:lnTo>
                  <a:pt x="1579" y="1672"/>
                </a:lnTo>
                <a:lnTo>
                  <a:pt x="1562" y="1668"/>
                </a:lnTo>
                <a:lnTo>
                  <a:pt x="1543" y="1666"/>
                </a:lnTo>
                <a:lnTo>
                  <a:pt x="1534" y="1665"/>
                </a:lnTo>
                <a:lnTo>
                  <a:pt x="1523" y="1664"/>
                </a:lnTo>
                <a:lnTo>
                  <a:pt x="1513" y="1664"/>
                </a:lnTo>
                <a:lnTo>
                  <a:pt x="1501" y="1663"/>
                </a:lnTo>
                <a:lnTo>
                  <a:pt x="1486" y="1664"/>
                </a:lnTo>
                <a:lnTo>
                  <a:pt x="1472" y="1665"/>
                </a:lnTo>
                <a:lnTo>
                  <a:pt x="1458" y="1666"/>
                </a:lnTo>
                <a:lnTo>
                  <a:pt x="1444" y="1668"/>
                </a:lnTo>
                <a:lnTo>
                  <a:pt x="1437" y="1669"/>
                </a:lnTo>
                <a:lnTo>
                  <a:pt x="1430" y="1671"/>
                </a:lnTo>
                <a:lnTo>
                  <a:pt x="1423" y="1673"/>
                </a:lnTo>
                <a:lnTo>
                  <a:pt x="1416" y="1676"/>
                </a:lnTo>
                <a:lnTo>
                  <a:pt x="1402" y="1682"/>
                </a:lnTo>
                <a:lnTo>
                  <a:pt x="1389" y="1688"/>
                </a:lnTo>
                <a:lnTo>
                  <a:pt x="1376" y="1696"/>
                </a:lnTo>
                <a:lnTo>
                  <a:pt x="1363" y="1704"/>
                </a:lnTo>
                <a:lnTo>
                  <a:pt x="1336" y="1722"/>
                </a:lnTo>
                <a:lnTo>
                  <a:pt x="1317" y="1736"/>
                </a:lnTo>
                <a:lnTo>
                  <a:pt x="1298" y="1749"/>
                </a:lnTo>
                <a:lnTo>
                  <a:pt x="1287" y="1755"/>
                </a:lnTo>
                <a:lnTo>
                  <a:pt x="1277" y="1761"/>
                </a:lnTo>
                <a:lnTo>
                  <a:pt x="1267" y="1767"/>
                </a:lnTo>
                <a:lnTo>
                  <a:pt x="1256" y="1773"/>
                </a:lnTo>
                <a:lnTo>
                  <a:pt x="1244" y="1778"/>
                </a:lnTo>
                <a:lnTo>
                  <a:pt x="1233" y="1783"/>
                </a:lnTo>
                <a:lnTo>
                  <a:pt x="1220" y="1787"/>
                </a:lnTo>
                <a:lnTo>
                  <a:pt x="1207" y="1790"/>
                </a:lnTo>
                <a:lnTo>
                  <a:pt x="1194" y="1793"/>
                </a:lnTo>
                <a:lnTo>
                  <a:pt x="1180" y="1795"/>
                </a:lnTo>
                <a:lnTo>
                  <a:pt x="1166" y="1796"/>
                </a:lnTo>
                <a:lnTo>
                  <a:pt x="1151" y="1796"/>
                </a:lnTo>
                <a:close/>
                <a:moveTo>
                  <a:pt x="0" y="0"/>
                </a:moveTo>
                <a:lnTo>
                  <a:pt x="571" y="0"/>
                </a:lnTo>
                <a:lnTo>
                  <a:pt x="1142" y="0"/>
                </a:lnTo>
                <a:lnTo>
                  <a:pt x="1713" y="0"/>
                </a:lnTo>
                <a:lnTo>
                  <a:pt x="2284" y="0"/>
                </a:lnTo>
                <a:lnTo>
                  <a:pt x="2284" y="572"/>
                </a:lnTo>
                <a:lnTo>
                  <a:pt x="2284" y="1144"/>
                </a:lnTo>
                <a:lnTo>
                  <a:pt x="2284" y="1716"/>
                </a:lnTo>
                <a:lnTo>
                  <a:pt x="2284" y="2288"/>
                </a:lnTo>
                <a:lnTo>
                  <a:pt x="1713" y="2288"/>
                </a:lnTo>
                <a:lnTo>
                  <a:pt x="1142" y="2288"/>
                </a:lnTo>
                <a:lnTo>
                  <a:pt x="571" y="2288"/>
                </a:lnTo>
                <a:lnTo>
                  <a:pt x="0" y="2288"/>
                </a:lnTo>
                <a:lnTo>
                  <a:pt x="0" y="1716"/>
                </a:lnTo>
                <a:lnTo>
                  <a:pt x="0" y="1144"/>
                </a:lnTo>
                <a:lnTo>
                  <a:pt x="0" y="57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03536568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ogo">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6" name="Freeform 6"/>
          <p:cNvSpPr>
            <a:spLocks noChangeAspect="1" noEditPoints="1"/>
          </p:cNvSpPr>
          <p:nvPr/>
        </p:nvSpPr>
        <p:spPr bwMode="auto">
          <a:xfrm>
            <a:off x="4239866" y="2781572"/>
            <a:ext cx="3535926" cy="108025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0528009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Logo [green]">
    <p:bg>
      <p:bgPr>
        <a:solidFill>
          <a:schemeClr val="accent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6" name="Freeform 6"/>
          <p:cNvSpPr>
            <a:spLocks noChangeAspect="1" noEditPoints="1"/>
          </p:cNvSpPr>
          <p:nvPr/>
        </p:nvSpPr>
        <p:spPr bwMode="auto">
          <a:xfrm>
            <a:off x="4239866" y="2781572"/>
            <a:ext cx="3535926" cy="108025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56064178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snapchat">
    <p:bg>
      <p:bgPr>
        <a:solidFill>
          <a:schemeClr val="tx2"/>
        </a:solidFill>
        <a:effectLst/>
      </p:bgPr>
    </p:bg>
    <p:spTree>
      <p:nvGrpSpPr>
        <p:cNvPr id="1" name=""/>
        <p:cNvGrpSpPr/>
        <p:nvPr/>
      </p:nvGrpSpPr>
      <p:grpSpPr>
        <a:xfrm>
          <a:off x="0" y="0"/>
          <a:ext cx="0" cy="0"/>
          <a:chOff x="0" y="0"/>
          <a:chExt cx="0" cy="0"/>
        </a:xfrm>
      </p:grpSpPr>
      <p:grpSp>
        <p:nvGrpSpPr>
          <p:cNvPr id="2" name="Group 1"/>
          <p:cNvGrpSpPr/>
          <p:nvPr/>
        </p:nvGrpSpPr>
        <p:grpSpPr>
          <a:xfrm>
            <a:off x="4223242" y="1557153"/>
            <a:ext cx="3743929" cy="3745283"/>
            <a:chOff x="4108288" y="1541809"/>
            <a:chExt cx="3975424" cy="3975424"/>
          </a:xfrm>
        </p:grpSpPr>
        <p:pic>
          <p:nvPicPr>
            <p:cNvPr id="5130"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08288" y="1541809"/>
              <a:ext cx="3975424" cy="3975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0"/>
            <p:cNvSpPr/>
            <p:nvPr userDrawn="1"/>
          </p:nvSpPr>
          <p:spPr>
            <a:xfrm>
              <a:off x="4871864"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userDrawn="1"/>
          </p:nvSpPr>
          <p:spPr>
            <a:xfrm>
              <a:off x="530391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userDrawn="1"/>
          </p:nvSpPr>
          <p:spPr>
            <a:xfrm>
              <a:off x="508788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userDrawn="1"/>
          </p:nvSpPr>
          <p:spPr>
            <a:xfrm>
              <a:off x="551993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userDrawn="1"/>
          </p:nvSpPr>
          <p:spPr>
            <a:xfrm>
              <a:off x="573596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userDrawn="1"/>
          </p:nvSpPr>
          <p:spPr>
            <a:xfrm>
              <a:off x="451182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userDrawn="1"/>
          </p:nvSpPr>
          <p:spPr>
            <a:xfrm>
              <a:off x="508788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userDrawn="1"/>
          </p:nvSpPr>
          <p:spPr>
            <a:xfrm>
              <a:off x="573596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userDrawn="1"/>
          </p:nvSpPr>
          <p:spPr>
            <a:xfrm>
              <a:off x="595198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userDrawn="1"/>
          </p:nvSpPr>
          <p:spPr>
            <a:xfrm>
              <a:off x="616800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userDrawn="1"/>
          </p:nvSpPr>
          <p:spPr>
            <a:xfrm>
              <a:off x="638403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userDrawn="1"/>
          </p:nvSpPr>
          <p:spPr>
            <a:xfrm>
              <a:off x="674407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userDrawn="1"/>
          </p:nvSpPr>
          <p:spPr>
            <a:xfrm>
              <a:off x="717612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userDrawn="1"/>
          </p:nvSpPr>
          <p:spPr>
            <a:xfrm>
              <a:off x="739214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userDrawn="1"/>
          </p:nvSpPr>
          <p:spPr>
            <a:xfrm>
              <a:off x="616800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userDrawn="1"/>
          </p:nvSpPr>
          <p:spPr>
            <a:xfrm>
              <a:off x="674407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userDrawn="1"/>
          </p:nvSpPr>
          <p:spPr>
            <a:xfrm>
              <a:off x="696009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userDrawn="1"/>
          </p:nvSpPr>
          <p:spPr>
            <a:xfrm>
              <a:off x="717612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userDrawn="1"/>
          </p:nvSpPr>
          <p:spPr>
            <a:xfrm>
              <a:off x="487186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userDrawn="1"/>
          </p:nvSpPr>
          <p:spPr>
            <a:xfrm>
              <a:off x="4655840"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userDrawn="1"/>
          </p:nvSpPr>
          <p:spPr>
            <a:xfrm>
              <a:off x="739214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userDrawn="1"/>
          </p:nvSpPr>
          <p:spPr>
            <a:xfrm>
              <a:off x="7608168"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userDrawn="1"/>
          </p:nvSpPr>
          <p:spPr>
            <a:xfrm>
              <a:off x="760816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userDrawn="1"/>
          </p:nvSpPr>
          <p:spPr>
            <a:xfrm>
              <a:off x="7392144"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userDrawn="1"/>
          </p:nvSpPr>
          <p:spPr>
            <a:xfrm>
              <a:off x="7176120"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userDrawn="1"/>
          </p:nvSpPr>
          <p:spPr>
            <a:xfrm>
              <a:off x="696009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userDrawn="1"/>
          </p:nvSpPr>
          <p:spPr>
            <a:xfrm>
              <a:off x="4223792"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userDrawn="1"/>
          </p:nvSpPr>
          <p:spPr>
            <a:xfrm>
              <a:off x="443981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userDrawn="1"/>
          </p:nvSpPr>
          <p:spPr>
            <a:xfrm>
              <a:off x="508788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userDrawn="1"/>
          </p:nvSpPr>
          <p:spPr>
            <a:xfrm>
              <a:off x="508788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userDrawn="1"/>
          </p:nvSpPr>
          <p:spPr>
            <a:xfrm>
              <a:off x="487186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userDrawn="1"/>
          </p:nvSpPr>
          <p:spPr>
            <a:xfrm>
              <a:off x="4439816"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userDrawn="1"/>
          </p:nvSpPr>
          <p:spPr>
            <a:xfrm>
              <a:off x="42237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userDrawn="1"/>
          </p:nvSpPr>
          <p:spPr>
            <a:xfrm>
              <a:off x="42237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userDrawn="1"/>
          </p:nvSpPr>
          <p:spPr>
            <a:xfrm>
              <a:off x="42237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userDrawn="1"/>
          </p:nvSpPr>
          <p:spPr>
            <a:xfrm>
              <a:off x="465584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userDrawn="1"/>
          </p:nvSpPr>
          <p:spPr>
            <a:xfrm>
              <a:off x="6960096"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userDrawn="1"/>
          </p:nvSpPr>
          <p:spPr>
            <a:xfrm>
              <a:off x="717612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userDrawn="1"/>
          </p:nvSpPr>
          <p:spPr>
            <a:xfrm>
              <a:off x="7392144"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userDrawn="1"/>
          </p:nvSpPr>
          <p:spPr>
            <a:xfrm>
              <a:off x="739214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userDrawn="1"/>
          </p:nvSpPr>
          <p:spPr>
            <a:xfrm>
              <a:off x="760816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userDrawn="1"/>
          </p:nvSpPr>
          <p:spPr>
            <a:xfrm>
              <a:off x="78241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userDrawn="1"/>
          </p:nvSpPr>
          <p:spPr>
            <a:xfrm>
              <a:off x="78241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userDrawn="1"/>
          </p:nvSpPr>
          <p:spPr>
            <a:xfrm>
              <a:off x="78241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userDrawn="1"/>
          </p:nvSpPr>
          <p:spPr>
            <a:xfrm>
              <a:off x="7824192"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userDrawn="1"/>
          </p:nvSpPr>
          <p:spPr>
            <a:xfrm>
              <a:off x="7608168"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userDrawn="1"/>
          </p:nvSpPr>
          <p:spPr>
            <a:xfrm>
              <a:off x="7392144"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userDrawn="1"/>
          </p:nvSpPr>
          <p:spPr>
            <a:xfrm>
              <a:off x="739214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userDrawn="1"/>
          </p:nvSpPr>
          <p:spPr>
            <a:xfrm>
              <a:off x="7176120"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userDrawn="1"/>
          </p:nvSpPr>
          <p:spPr>
            <a:xfrm>
              <a:off x="4223792"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userDrawn="1"/>
          </p:nvSpPr>
          <p:spPr>
            <a:xfrm>
              <a:off x="4655840"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userDrawn="1"/>
          </p:nvSpPr>
          <p:spPr>
            <a:xfrm>
              <a:off x="4223792"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userDrawn="1"/>
          </p:nvSpPr>
          <p:spPr>
            <a:xfrm>
              <a:off x="4439816"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userDrawn="1"/>
          </p:nvSpPr>
          <p:spPr>
            <a:xfrm>
              <a:off x="4439816"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userDrawn="1"/>
          </p:nvSpPr>
          <p:spPr>
            <a:xfrm>
              <a:off x="4871864"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userDrawn="1"/>
          </p:nvSpPr>
          <p:spPr>
            <a:xfrm>
              <a:off x="487186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userDrawn="1"/>
          </p:nvSpPr>
          <p:spPr>
            <a:xfrm>
              <a:off x="4223792" y="400506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userDrawn="1"/>
          </p:nvSpPr>
          <p:spPr>
            <a:xfrm>
              <a:off x="4439816"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userDrawn="1"/>
          </p:nvSpPr>
          <p:spPr>
            <a:xfrm>
              <a:off x="465584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userDrawn="1"/>
          </p:nvSpPr>
          <p:spPr>
            <a:xfrm>
              <a:off x="7824192" y="422108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userDrawn="1"/>
          </p:nvSpPr>
          <p:spPr>
            <a:xfrm>
              <a:off x="7824192"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userDrawn="1"/>
          </p:nvSpPr>
          <p:spPr>
            <a:xfrm>
              <a:off x="7608168"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userDrawn="1"/>
          </p:nvSpPr>
          <p:spPr>
            <a:xfrm>
              <a:off x="7392144"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userDrawn="1"/>
          </p:nvSpPr>
          <p:spPr>
            <a:xfrm>
              <a:off x="717612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userDrawn="1"/>
          </p:nvSpPr>
          <p:spPr>
            <a:xfrm>
              <a:off x="717612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userDrawn="1"/>
          </p:nvSpPr>
          <p:spPr>
            <a:xfrm>
              <a:off x="7392144"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userDrawn="1"/>
          </p:nvSpPr>
          <p:spPr>
            <a:xfrm>
              <a:off x="7608168"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userDrawn="1"/>
          </p:nvSpPr>
          <p:spPr>
            <a:xfrm>
              <a:off x="760816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Oval 90"/>
            <p:cNvSpPr/>
            <p:nvPr userDrawn="1"/>
          </p:nvSpPr>
          <p:spPr>
            <a:xfrm>
              <a:off x="696009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Oval 91"/>
            <p:cNvSpPr/>
            <p:nvPr userDrawn="1"/>
          </p:nvSpPr>
          <p:spPr>
            <a:xfrm>
              <a:off x="6744072"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Oval 92"/>
            <p:cNvSpPr/>
            <p:nvPr userDrawn="1"/>
          </p:nvSpPr>
          <p:spPr>
            <a:xfrm>
              <a:off x="652804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Oval 93"/>
            <p:cNvSpPr/>
            <p:nvPr userDrawn="1"/>
          </p:nvSpPr>
          <p:spPr>
            <a:xfrm>
              <a:off x="652804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Oval 94"/>
            <p:cNvSpPr/>
            <p:nvPr userDrawn="1"/>
          </p:nvSpPr>
          <p:spPr>
            <a:xfrm>
              <a:off x="595198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userDrawn="1"/>
          </p:nvSpPr>
          <p:spPr>
            <a:xfrm>
              <a:off x="616800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p:cNvSpPr/>
            <p:nvPr userDrawn="1"/>
          </p:nvSpPr>
          <p:spPr>
            <a:xfrm>
              <a:off x="5951984"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userDrawn="1"/>
          </p:nvSpPr>
          <p:spPr>
            <a:xfrm>
              <a:off x="5735960"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userDrawn="1"/>
          </p:nvSpPr>
          <p:spPr>
            <a:xfrm>
              <a:off x="551993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userDrawn="1"/>
          </p:nvSpPr>
          <p:spPr>
            <a:xfrm>
              <a:off x="5303912"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userDrawn="1"/>
          </p:nvSpPr>
          <p:spPr>
            <a:xfrm>
              <a:off x="508788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userDrawn="1"/>
          </p:nvSpPr>
          <p:spPr>
            <a:xfrm>
              <a:off x="487186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userDrawn="1"/>
          </p:nvSpPr>
          <p:spPr>
            <a:xfrm>
              <a:off x="465584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userDrawn="1"/>
          </p:nvSpPr>
          <p:spPr>
            <a:xfrm>
              <a:off x="551993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userDrawn="1"/>
          </p:nvSpPr>
          <p:spPr>
            <a:xfrm>
              <a:off x="5303912"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userDrawn="1"/>
          </p:nvSpPr>
          <p:spPr>
            <a:xfrm>
              <a:off x="443981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userDrawn="1"/>
          </p:nvSpPr>
          <p:spPr>
            <a:xfrm>
              <a:off x="465584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userDrawn="1"/>
          </p:nvSpPr>
          <p:spPr>
            <a:xfrm>
              <a:off x="717612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 name="Freeform 6"/>
          <p:cNvSpPr>
            <a:spLocks noChangeAspect="1" noEditPoints="1"/>
          </p:cNvSpPr>
          <p:nvPr/>
        </p:nvSpPr>
        <p:spPr bwMode="auto">
          <a:xfrm>
            <a:off x="5344462" y="5905455"/>
            <a:ext cx="1326734" cy="40532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43464222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le Slide [picture]">
    <p:bg>
      <p:bgPr>
        <a:solidFill>
          <a:schemeClr val="accent4"/>
        </a:solidFill>
        <a:effectLst/>
      </p:bgPr>
    </p:bg>
    <p:spTree>
      <p:nvGrpSpPr>
        <p:cNvPr id="1" name=""/>
        <p:cNvGrpSpPr/>
        <p:nvPr/>
      </p:nvGrpSpPr>
      <p:grpSpPr>
        <a:xfrm>
          <a:off x="0" y="0"/>
          <a:ext cx="0" cy="0"/>
          <a:chOff x="0" y="0"/>
          <a:chExt cx="0" cy="0"/>
        </a:xfrm>
      </p:grpSpPr>
      <p:sp>
        <p:nvSpPr>
          <p:cNvPr id="8" name="Picture Placeholder 6"/>
          <p:cNvSpPr>
            <a:spLocks noGrp="1"/>
          </p:cNvSpPr>
          <p:nvPr>
            <p:ph type="pic" sz="quarter" idx="13"/>
          </p:nvPr>
        </p:nvSpPr>
        <p:spPr>
          <a:xfrm>
            <a:off x="2" y="0"/>
            <a:ext cx="12190412"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effectLst>
                  <a:outerShdw blurRad="254000" algn="ctr" rotWithShape="0">
                    <a:prstClr val="black">
                      <a:alpha val="30000"/>
                    </a:prstClr>
                  </a:outerShdw>
                </a:effectLst>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11" name="Text Placeholder 8"/>
          <p:cNvSpPr>
            <a:spLocks noGrp="1"/>
          </p:cNvSpPr>
          <p:nvPr>
            <p:ph type="body" sz="quarter" idx="14" hasCustomPrompt="1"/>
          </p:nvPr>
        </p:nvSpPr>
        <p:spPr>
          <a:xfrm>
            <a:off x="550791" y="692213"/>
            <a:ext cx="2354094" cy="720892"/>
          </a:xfrm>
          <a:blipFill>
            <a:blip r:embed="rId2"/>
            <a:stretch>
              <a:fillRect/>
            </a:stretch>
          </a:blipFill>
          <a:effectLst>
            <a:outerShdw blurRad="190500" algn="ctr" rotWithShape="0">
              <a:prstClr val="black">
                <a:alpha val="20000"/>
              </a:prstClr>
            </a:outerShdw>
          </a:effectLst>
        </p:spPr>
        <p:txBody>
          <a:bodyPr/>
          <a:lstStyle>
            <a:lvl1pPr marL="0" indent="0">
              <a:buNone/>
              <a:defRPr sz="500">
                <a:noFill/>
              </a:defRPr>
            </a:lvl1pPr>
          </a:lstStyle>
          <a:p>
            <a:pPr lvl="0"/>
            <a:r>
              <a:rPr lang="en-GB" dirty="0" smtClean="0"/>
              <a:t>placeholder</a:t>
            </a:r>
            <a:endParaRPr lang="en-GB" dirty="0"/>
          </a:p>
        </p:txBody>
      </p:sp>
    </p:spTree>
    <p:extLst>
      <p:ext uri="{BB962C8B-B14F-4D97-AF65-F5344CB8AC3E}">
        <p14:creationId xmlns:p14="http://schemas.microsoft.com/office/powerpoint/2010/main" val="155216904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illustration]">
    <p:bg>
      <p:bgPr>
        <a:solidFill>
          <a:schemeClr val="bg1"/>
        </a:solidFill>
        <a:effectLst/>
      </p:bgPr>
    </p:bg>
    <p:spTree>
      <p:nvGrpSpPr>
        <p:cNvPr id="1" name=""/>
        <p:cNvGrpSpPr/>
        <p:nvPr/>
      </p:nvGrpSpPr>
      <p:grpSpPr>
        <a:xfrm>
          <a:off x="0" y="0"/>
          <a:ext cx="0" cy="0"/>
          <a:chOff x="0" y="0"/>
          <a:chExt cx="0" cy="0"/>
        </a:xfrm>
      </p:grpSpPr>
      <p:grpSp>
        <p:nvGrpSpPr>
          <p:cNvPr id="12" name="Group 11"/>
          <p:cNvGrpSpPr/>
          <p:nvPr/>
        </p:nvGrpSpPr>
        <p:grpSpPr>
          <a:xfrm>
            <a:off x="0" y="4005993"/>
            <a:ext cx="12190413" cy="2834145"/>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550793" y="1557699"/>
            <a:ext cx="9647569" cy="1872095"/>
          </a:xfrm>
        </p:spPr>
        <p:txBody>
          <a:bodyPr anchor="b"/>
          <a:lstStyle>
            <a:lvl1pPr algn="l">
              <a:defRPr sz="5200"/>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3860191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4566122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Text Placeholder 7"/>
          <p:cNvSpPr>
            <a:spLocks noGrp="1"/>
          </p:cNvSpPr>
          <p:nvPr>
            <p:ph type="body" sz="quarter" idx="13" hasCustomPrompt="1"/>
          </p:nvPr>
        </p:nvSpPr>
        <p:spPr>
          <a:xfrm>
            <a:off x="550791" y="1916557"/>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8" name="Text Placeholder 7"/>
          <p:cNvSpPr>
            <a:spLocks noGrp="1"/>
          </p:cNvSpPr>
          <p:nvPr>
            <p:ph type="body" sz="quarter" idx="14" hasCustomPrompt="1"/>
          </p:nvPr>
        </p:nvSpPr>
        <p:spPr>
          <a:xfrm>
            <a:off x="550791" y="263752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9" name="Text Placeholder 7"/>
          <p:cNvSpPr>
            <a:spLocks noGrp="1"/>
          </p:cNvSpPr>
          <p:nvPr>
            <p:ph type="body" sz="quarter" idx="15" hasCustomPrompt="1"/>
          </p:nvPr>
        </p:nvSpPr>
        <p:spPr>
          <a:xfrm>
            <a:off x="550791" y="3357770"/>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0" name="Text Placeholder 7"/>
          <p:cNvSpPr>
            <a:spLocks noGrp="1"/>
          </p:cNvSpPr>
          <p:nvPr>
            <p:ph type="body" sz="quarter" idx="16" hasCustomPrompt="1"/>
          </p:nvPr>
        </p:nvSpPr>
        <p:spPr>
          <a:xfrm>
            <a:off x="550791" y="4078016"/>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1" name="Text Placeholder 7"/>
          <p:cNvSpPr>
            <a:spLocks noGrp="1"/>
          </p:cNvSpPr>
          <p:nvPr>
            <p:ph type="body" sz="quarter" idx="17" hasCustomPrompt="1"/>
          </p:nvPr>
        </p:nvSpPr>
        <p:spPr>
          <a:xfrm>
            <a:off x="550791" y="479826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2" name="Text Placeholder 2"/>
          <p:cNvSpPr>
            <a:spLocks noGrp="1"/>
          </p:cNvSpPr>
          <p:nvPr>
            <p:ph type="body" idx="1"/>
          </p:nvPr>
        </p:nvSpPr>
        <p:spPr>
          <a:xfrm>
            <a:off x="1343297" y="192074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3" name="Text Placeholder 2"/>
          <p:cNvSpPr>
            <a:spLocks noGrp="1"/>
          </p:cNvSpPr>
          <p:nvPr>
            <p:ph type="body" idx="18"/>
          </p:nvPr>
        </p:nvSpPr>
        <p:spPr>
          <a:xfrm>
            <a:off x="1343297" y="263752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4" name="Text Placeholder 2"/>
          <p:cNvSpPr>
            <a:spLocks noGrp="1"/>
          </p:cNvSpPr>
          <p:nvPr>
            <p:ph type="body" idx="19"/>
          </p:nvPr>
        </p:nvSpPr>
        <p:spPr>
          <a:xfrm>
            <a:off x="1343297" y="3357771"/>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5" name="Text Placeholder 2"/>
          <p:cNvSpPr>
            <a:spLocks noGrp="1"/>
          </p:cNvSpPr>
          <p:nvPr>
            <p:ph type="body" idx="20"/>
          </p:nvPr>
        </p:nvSpPr>
        <p:spPr>
          <a:xfrm>
            <a:off x="1343297" y="4078017"/>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6" name="Text Placeholder 2"/>
          <p:cNvSpPr>
            <a:spLocks noGrp="1"/>
          </p:cNvSpPr>
          <p:nvPr>
            <p:ph type="body" idx="21"/>
          </p:nvPr>
        </p:nvSpPr>
        <p:spPr>
          <a:xfrm>
            <a:off x="1343297" y="479826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7" name="Text Placeholder 7"/>
          <p:cNvSpPr>
            <a:spLocks noGrp="1"/>
          </p:cNvSpPr>
          <p:nvPr>
            <p:ph type="body" sz="quarter" idx="22" hasCustomPrompt="1"/>
          </p:nvPr>
        </p:nvSpPr>
        <p:spPr>
          <a:xfrm>
            <a:off x="6239206" y="1916557"/>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8" name="Text Placeholder 7"/>
          <p:cNvSpPr>
            <a:spLocks noGrp="1"/>
          </p:cNvSpPr>
          <p:nvPr>
            <p:ph type="body" sz="quarter" idx="23" hasCustomPrompt="1"/>
          </p:nvPr>
        </p:nvSpPr>
        <p:spPr>
          <a:xfrm>
            <a:off x="6239206" y="263752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9" name="Text Placeholder 7"/>
          <p:cNvSpPr>
            <a:spLocks noGrp="1"/>
          </p:cNvSpPr>
          <p:nvPr>
            <p:ph type="body" sz="quarter" idx="24" hasCustomPrompt="1"/>
          </p:nvPr>
        </p:nvSpPr>
        <p:spPr>
          <a:xfrm>
            <a:off x="6239206" y="3357770"/>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0" name="Text Placeholder 7"/>
          <p:cNvSpPr>
            <a:spLocks noGrp="1"/>
          </p:cNvSpPr>
          <p:nvPr>
            <p:ph type="body" sz="quarter" idx="25" hasCustomPrompt="1"/>
          </p:nvPr>
        </p:nvSpPr>
        <p:spPr>
          <a:xfrm>
            <a:off x="6239206" y="4078016"/>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1" name="Text Placeholder 7"/>
          <p:cNvSpPr>
            <a:spLocks noGrp="1"/>
          </p:cNvSpPr>
          <p:nvPr>
            <p:ph type="body" sz="quarter" idx="26" hasCustomPrompt="1"/>
          </p:nvPr>
        </p:nvSpPr>
        <p:spPr>
          <a:xfrm>
            <a:off x="6239206" y="479826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2" name="Text Placeholder 2"/>
          <p:cNvSpPr>
            <a:spLocks noGrp="1"/>
          </p:cNvSpPr>
          <p:nvPr>
            <p:ph type="body" idx="27"/>
          </p:nvPr>
        </p:nvSpPr>
        <p:spPr>
          <a:xfrm>
            <a:off x="7031189" y="192074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3" name="Text Placeholder 2"/>
          <p:cNvSpPr>
            <a:spLocks noGrp="1"/>
          </p:cNvSpPr>
          <p:nvPr>
            <p:ph type="body" idx="28"/>
          </p:nvPr>
        </p:nvSpPr>
        <p:spPr>
          <a:xfrm>
            <a:off x="7031189" y="263752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4" name="Text Placeholder 2"/>
          <p:cNvSpPr>
            <a:spLocks noGrp="1"/>
          </p:cNvSpPr>
          <p:nvPr>
            <p:ph type="body" idx="29"/>
          </p:nvPr>
        </p:nvSpPr>
        <p:spPr>
          <a:xfrm>
            <a:off x="7031189" y="3357771"/>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5" name="Text Placeholder 2"/>
          <p:cNvSpPr>
            <a:spLocks noGrp="1"/>
          </p:cNvSpPr>
          <p:nvPr>
            <p:ph type="body" idx="30"/>
          </p:nvPr>
        </p:nvSpPr>
        <p:spPr>
          <a:xfrm>
            <a:off x="7031189" y="4078017"/>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6" name="Text Placeholder 2"/>
          <p:cNvSpPr>
            <a:spLocks noGrp="1"/>
          </p:cNvSpPr>
          <p:nvPr>
            <p:ph type="body" idx="31"/>
          </p:nvPr>
        </p:nvSpPr>
        <p:spPr>
          <a:xfrm>
            <a:off x="7031189" y="479826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Tree>
    <p:extLst>
      <p:ext uri="{BB962C8B-B14F-4D97-AF65-F5344CB8AC3E}">
        <p14:creationId xmlns:p14="http://schemas.microsoft.com/office/powerpoint/2010/main" val="21777970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550793" y="333453"/>
            <a:ext cx="6912389" cy="935602"/>
          </a:xfrm>
        </p:spPr>
        <p:txBody>
          <a:bodyPr/>
          <a:lstStyle/>
          <a:p>
            <a:r>
              <a:rPr lang="fi-FI" smtClean="0"/>
              <a:t>Muokkaa perustyyl. napsautt.</a:t>
            </a:r>
            <a:endParaRPr lang="en-US" dirty="0"/>
          </a:p>
        </p:txBody>
      </p:sp>
      <p:sp>
        <p:nvSpPr>
          <p:cNvPr id="3" name="Content Placeholder 2"/>
          <p:cNvSpPr>
            <a:spLocks noGrp="1"/>
          </p:cNvSpPr>
          <p:nvPr>
            <p:ph idx="1"/>
          </p:nvPr>
        </p:nvSpPr>
        <p:spPr>
          <a:xfrm>
            <a:off x="550793" y="1557699"/>
            <a:ext cx="6912389"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a:xfrm>
            <a:off x="2207281" y="6382807"/>
            <a:ext cx="5183901" cy="143330"/>
          </a:xfrm>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7966626" y="0"/>
            <a:ext cx="4223787"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348994915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Pictur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793" y="1557699"/>
            <a:ext cx="6912661"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7966626" y="1557699"/>
            <a:ext cx="367299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144875009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0793" y="333453"/>
            <a:ext cx="9648337" cy="935602"/>
          </a:xfrm>
          <a:prstGeom prst="rect">
            <a:avLst/>
          </a:prstGeom>
        </p:spPr>
        <p:txBody>
          <a:bodyPr vert="horz" lIns="0" tIns="0" rIns="0" bIns="0" rtlCol="0" anchor="b" anchorCtr="0">
            <a:noAutofit/>
          </a:bodyPr>
          <a:lstStyle/>
          <a:p>
            <a:r>
              <a:rPr lang="fi-FI" smtClean="0"/>
              <a:t>Muokkaa perustyyl. napsautt.</a:t>
            </a:r>
            <a:endParaRPr lang="en-US" dirty="0"/>
          </a:p>
        </p:txBody>
      </p:sp>
      <p:sp>
        <p:nvSpPr>
          <p:cNvPr id="3" name="Text Placeholder 2"/>
          <p:cNvSpPr>
            <a:spLocks noGrp="1"/>
          </p:cNvSpPr>
          <p:nvPr>
            <p:ph type="body" idx="1"/>
          </p:nvPr>
        </p:nvSpPr>
        <p:spPr>
          <a:xfrm>
            <a:off x="550792" y="1557699"/>
            <a:ext cx="11088831" cy="4609579"/>
          </a:xfrm>
          <a:prstGeom prst="rect">
            <a:avLst/>
          </a:prstGeom>
        </p:spPr>
        <p:txBody>
          <a:bodyPr vert="horz" lIns="0" tIns="0" rIns="0" bIns="0" rtlCol="0" anchor="t" anchorCtr="0">
            <a:no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911306" y="6382807"/>
            <a:ext cx="1142035" cy="143330"/>
          </a:xfrm>
          <a:prstGeom prst="rect">
            <a:avLst/>
          </a:prstGeom>
        </p:spPr>
        <p:txBody>
          <a:bodyPr vert="horz" lIns="0" tIns="0" rIns="0" bIns="0" rtlCol="0" anchor="ctr" anchorCtr="0">
            <a:noAutofit/>
          </a:bodyPr>
          <a:lstStyle>
            <a:lvl1pPr algn="l">
              <a:defRPr sz="800">
                <a:solidFill>
                  <a:schemeClr val="accent1"/>
                </a:solidFill>
              </a:defRPr>
            </a:lvl1pPr>
          </a:lstStyle>
          <a:p>
            <a:pPr>
              <a:defRPr/>
            </a:pPr>
            <a:fld id="{D145DA88-EC13-4DEC-9EB6-098FF74714B1}" type="datetime1">
              <a:rPr lang="fi-FI" smtClean="0"/>
              <a:pPr>
                <a:defRPr/>
              </a:pPr>
              <a:t>11.7.2017</a:t>
            </a:fld>
            <a:endParaRPr lang="fi-FI"/>
          </a:p>
        </p:txBody>
      </p:sp>
      <p:sp>
        <p:nvSpPr>
          <p:cNvPr id="5" name="Footer Placeholder 4"/>
          <p:cNvSpPr>
            <a:spLocks noGrp="1"/>
          </p:cNvSpPr>
          <p:nvPr>
            <p:ph type="ftr" sz="quarter" idx="3"/>
          </p:nvPr>
        </p:nvSpPr>
        <p:spPr>
          <a:xfrm>
            <a:off x="2207281" y="6382807"/>
            <a:ext cx="9432343" cy="143330"/>
          </a:xfrm>
          <a:prstGeom prst="rect">
            <a:avLst/>
          </a:prstGeom>
        </p:spPr>
        <p:txBody>
          <a:bodyPr vert="horz" lIns="0" tIns="0" rIns="0" bIns="0" rtlCol="0" anchor="ctr" anchorCtr="0">
            <a:noAutofit/>
          </a:bodyPr>
          <a:lstStyle>
            <a:lvl1pPr algn="r">
              <a:defRPr sz="800">
                <a:solidFill>
                  <a:schemeClr val="accent1"/>
                </a:solidFill>
              </a:defRPr>
            </a:lvl1pPr>
          </a:lstStyle>
          <a:p>
            <a:pPr>
              <a:defRPr/>
            </a:pPr>
            <a:endParaRPr lang="fi-FI"/>
          </a:p>
        </p:txBody>
      </p:sp>
      <p:sp>
        <p:nvSpPr>
          <p:cNvPr id="6" name="Slide Number Placeholder 5"/>
          <p:cNvSpPr>
            <a:spLocks noGrp="1"/>
          </p:cNvSpPr>
          <p:nvPr>
            <p:ph type="sldNum" sz="quarter" idx="4"/>
          </p:nvPr>
        </p:nvSpPr>
        <p:spPr>
          <a:xfrm>
            <a:off x="541990" y="6382807"/>
            <a:ext cx="225319" cy="143330"/>
          </a:xfrm>
          <a:prstGeom prst="rect">
            <a:avLst/>
          </a:prstGeom>
          <a:solidFill>
            <a:schemeClr val="accent1"/>
          </a:solidFill>
        </p:spPr>
        <p:txBody>
          <a:bodyPr vert="horz" wrap="none" lIns="0" tIns="0" rIns="0" bIns="0" rtlCol="0" anchor="ctr" anchorCtr="0">
            <a:noAutofit/>
          </a:bodyPr>
          <a:lstStyle>
            <a:lvl1pPr algn="ctr">
              <a:defRPr sz="800">
                <a:solidFill>
                  <a:schemeClr val="bg1"/>
                </a:solidFill>
              </a:defRPr>
            </a:lvl1pPr>
          </a:lstStyle>
          <a:p>
            <a:pPr>
              <a:defRPr/>
            </a:pPr>
            <a:fld id="{1C5293CD-A2C5-44B6-A844-6CA8F720F93A}" type="slidenum">
              <a:rPr lang="fi-FI" smtClean="0"/>
              <a:pPr>
                <a:defRPr/>
              </a:pPr>
              <a:t>‹#›</a:t>
            </a:fld>
            <a:endParaRPr lang="fi-FI"/>
          </a:p>
        </p:txBody>
      </p:sp>
      <p:sp>
        <p:nvSpPr>
          <p:cNvPr id="12"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8" name="(c)" hidden="1"/>
          <p:cNvSpPr txBox="1"/>
          <p:nvPr/>
        </p:nvSpPr>
        <p:spPr>
          <a:xfrm>
            <a:off x="11906386" y="6887074"/>
            <a:ext cx="277319" cy="30778"/>
          </a:xfrm>
          <a:prstGeom prst="rect">
            <a:avLst/>
          </a:prstGeom>
          <a:noFill/>
        </p:spPr>
        <p:txBody>
          <a:bodyPr wrap="none" lIns="0" tIns="0" rIns="0" bIns="0" rtlCol="0">
            <a:spAutoFit/>
          </a:bodyPr>
          <a:lstStyle/>
          <a:p>
            <a:pPr algn="r"/>
            <a:r>
              <a:rPr lang="fi-FI" sz="200" dirty="0">
                <a:solidFill>
                  <a:schemeClr val="bg1"/>
                </a:solidFill>
              </a:rPr>
              <a:t>©grow. for</a:t>
            </a:r>
            <a:r>
              <a:rPr lang="fi-FI" sz="200" baseline="0" dirty="0">
                <a:solidFill>
                  <a:schemeClr val="bg1"/>
                </a:solidFill>
              </a:rPr>
              <a:t> </a:t>
            </a:r>
            <a:r>
              <a:rPr lang="fi-FI" sz="200" baseline="0" dirty="0" smtClean="0">
                <a:solidFill>
                  <a:schemeClr val="bg1"/>
                </a:solidFill>
              </a:rPr>
              <a:t>verohallinto</a:t>
            </a:r>
            <a:endParaRPr lang="en-GB" sz="200" dirty="0" err="1">
              <a:solidFill>
                <a:schemeClr val="bg1"/>
              </a:solidFill>
            </a:endParaRPr>
          </a:p>
        </p:txBody>
      </p:sp>
    </p:spTree>
    <p:extLst>
      <p:ext uri="{BB962C8B-B14F-4D97-AF65-F5344CB8AC3E}">
        <p14:creationId xmlns:p14="http://schemas.microsoft.com/office/powerpoint/2010/main" val="25016591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 id="2147483704" r:id="rId18"/>
    <p:sldLayoutId id="2147483705" r:id="rId19"/>
    <p:sldLayoutId id="2147483706" r:id="rId20"/>
    <p:sldLayoutId id="2147483707" r:id="rId21"/>
    <p:sldLayoutId id="2147483708" r:id="rId22"/>
    <p:sldLayoutId id="2147483709" r:id="rId23"/>
    <p:sldLayoutId id="2147483710" r:id="rId24"/>
    <p:sldLayoutId id="2147483711" r:id="rId25"/>
    <p:sldLayoutId id="2147483712" r:id="rId26"/>
    <p:sldLayoutId id="2147483713" r:id="rId27"/>
    <p:sldLayoutId id="2147483714" r:id="rId28"/>
    <p:sldLayoutId id="2147483715" r:id="rId29"/>
    <p:sldLayoutId id="2147483716" r:id="rId30"/>
    <p:sldLayoutId id="2147483717" r:id="rId31"/>
    <p:sldLayoutId id="2147483718" r:id="rId32"/>
    <p:sldLayoutId id="2147483719" r:id="rId33"/>
    <p:sldLayoutId id="2147483720" r:id="rId34"/>
  </p:sldLayoutIdLst>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txStyles>
    <p:titleStyle>
      <a:lvl1pPr algn="l" defTabSz="1088502" rtl="0" eaLnBrk="1" latinLnBrk="0" hangingPunct="1">
        <a:lnSpc>
          <a:spcPct val="90000"/>
        </a:lnSpc>
        <a:spcBef>
          <a:spcPct val="0"/>
        </a:spcBef>
        <a:buNone/>
        <a:defRPr sz="3800" kern="1200">
          <a:solidFill>
            <a:schemeClr val="accent1"/>
          </a:solidFill>
          <a:latin typeface="+mj-lt"/>
          <a:ea typeface="+mj-ea"/>
          <a:cs typeface="+mj-cs"/>
        </a:defRPr>
      </a:lvl1pPr>
    </p:titleStyle>
    <p:bodyStyle>
      <a:lvl1pPr marL="317480" indent="-317480" algn="l" defTabSz="1088502" rtl="0" eaLnBrk="1" latinLnBrk="0" hangingPunct="1">
        <a:lnSpc>
          <a:spcPct val="110000"/>
        </a:lnSpc>
        <a:spcBef>
          <a:spcPts val="714"/>
        </a:spcBef>
        <a:buClr>
          <a:schemeClr val="accent1"/>
        </a:buClr>
        <a:buFont typeface="Wingdings" panose="05000000000000000000" pitchFamily="2" charset="2"/>
        <a:buChar char="§"/>
        <a:defRPr sz="2900" kern="1200">
          <a:solidFill>
            <a:schemeClr val="tx1"/>
          </a:solidFill>
          <a:latin typeface="+mn-lt"/>
          <a:ea typeface="+mn-ea"/>
          <a:cs typeface="+mn-cs"/>
        </a:defRPr>
      </a:lvl1pPr>
      <a:lvl2pPr marL="642518" indent="-325039" algn="l" defTabSz="1088502" rtl="0" eaLnBrk="1" latinLnBrk="0" hangingPunct="1">
        <a:lnSpc>
          <a:spcPct val="110000"/>
        </a:lnSpc>
        <a:spcBef>
          <a:spcPts val="714"/>
        </a:spcBef>
        <a:buClr>
          <a:schemeClr val="accent1"/>
        </a:buClr>
        <a:buFont typeface="Arial" panose="020B0604020202020204" pitchFamily="34" charset="0"/>
        <a:buChar char="–"/>
        <a:defRPr sz="2400" kern="1200">
          <a:solidFill>
            <a:schemeClr val="tx1"/>
          </a:solidFill>
          <a:latin typeface="+mn-lt"/>
          <a:ea typeface="+mn-ea"/>
          <a:cs typeface="+mn-cs"/>
        </a:defRPr>
      </a:lvl2pPr>
      <a:lvl3pPr marL="959998" indent="-317480" algn="l" defTabSz="1088502" rtl="0" eaLnBrk="1" latinLnBrk="0" hangingPunct="1">
        <a:lnSpc>
          <a:spcPct val="110000"/>
        </a:lnSpc>
        <a:spcBef>
          <a:spcPts val="714"/>
        </a:spcBef>
        <a:buClr>
          <a:schemeClr val="accent1"/>
        </a:buClr>
        <a:buFont typeface="Wingdings" panose="05000000000000000000" pitchFamily="2" charset="2"/>
        <a:buChar char="§"/>
        <a:defRPr sz="2100" kern="1200">
          <a:solidFill>
            <a:schemeClr val="tx1"/>
          </a:solidFill>
          <a:latin typeface="+mn-lt"/>
          <a:ea typeface="+mn-ea"/>
          <a:cs typeface="+mn-cs"/>
        </a:defRPr>
      </a:lvl3pPr>
      <a:lvl4pPr marL="1275589" indent="-315591" algn="l" defTabSz="1088502" rtl="0" eaLnBrk="1" latinLnBrk="0" hangingPunct="1">
        <a:lnSpc>
          <a:spcPct val="110000"/>
        </a:lnSpc>
        <a:spcBef>
          <a:spcPts val="714"/>
        </a:spcBef>
        <a:buClr>
          <a:schemeClr val="accent1"/>
        </a:buClr>
        <a:buFont typeface="Arial" panose="020B0604020202020204" pitchFamily="34" charset="0"/>
        <a:buChar char="–"/>
        <a:defRPr sz="1900" kern="1200">
          <a:solidFill>
            <a:schemeClr val="tx1"/>
          </a:solidFill>
          <a:latin typeface="+mn-lt"/>
          <a:ea typeface="+mn-ea"/>
          <a:cs typeface="+mn-cs"/>
        </a:defRPr>
      </a:lvl4pPr>
      <a:lvl5pPr marL="1602516" indent="-326929" algn="l" defTabSz="1088502" rtl="0" eaLnBrk="1" latinLnBrk="0" hangingPunct="1">
        <a:lnSpc>
          <a:spcPct val="110000"/>
        </a:lnSpc>
        <a:spcBef>
          <a:spcPts val="714"/>
        </a:spcBef>
        <a:buClr>
          <a:schemeClr val="accent1"/>
        </a:buClr>
        <a:buFont typeface="Wingdings" panose="05000000000000000000" pitchFamily="2" charset="2"/>
        <a:buChar char="§"/>
        <a:defRPr sz="1700" kern="1200">
          <a:solidFill>
            <a:schemeClr val="tx1"/>
          </a:solidFill>
          <a:latin typeface="+mn-lt"/>
          <a:ea typeface="+mn-ea"/>
          <a:cs typeface="+mn-cs"/>
        </a:defRPr>
      </a:lvl5pPr>
      <a:lvl6pPr marL="1919996" indent="-317480"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6pPr>
      <a:lvl7pPr marL="2235587" indent="-315591"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7pPr>
      <a:lvl8pPr marL="2562515" indent="-326929"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8pPr>
      <a:lvl9pPr marL="2879994" indent="-317480"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9pPr>
    </p:bodyStyle>
    <p:otherStyle>
      <a:defPPr>
        <a:defRPr lang="fi-FI"/>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hyperlink" Target="https://www.vero.fi/en/detailed-guidance/guidance/49148/taxation_of_the_earned_income_of_nonres/"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s://www.vero.fi/en/About-us/contact-us/forms/descriptions/application_for_a_nonresident_taxpayers/"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s://www.vero.fi/en/About-us/contact-us/forms/descriptions/registration_information_on_a_foreigner/"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hyperlink" Target="https://www.vero.fi/en/About-us/contact-us/forms/descriptions/registration_information_on_a_foreigner/"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https://www.vero.fi/en/About-us/contact-us/forms/descriptions/application_for_progressive_income_taxa/" TargetMode="External"/><Relationship Id="rId2" Type="http://schemas.openxmlformats.org/officeDocument/2006/relationships/hyperlink" Target="https://www.vero.fi/en/About-us/contact-us/forms/descriptions/application_for_a_nonresident_taxpayers/" TargetMode="External"/><Relationship Id="rId1" Type="http://schemas.openxmlformats.org/officeDocument/2006/relationships/slideLayout" Target="../slideLayouts/slideLayout6.xml"/><Relationship Id="rId4" Type="http://schemas.openxmlformats.org/officeDocument/2006/relationships/hyperlink" Target="https://www.vero.fi/en/About-us/contact-us/forms/"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s://www.vero.fi/en/About-us/contact-us/forms/descriptions/application_for_progressive_income_taxa/"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hyperlink" Target="https://www.vero.fi/en/detailed-guidance/guidance/49060/finnish_personal_identity_codes_for_wor/" TargetMode="External"/><Relationship Id="rId2" Type="http://schemas.openxmlformats.org/officeDocument/2006/relationships/hyperlink" Target="https://www.vero.fi/en/About-us/contact-us/forms/descriptions/registration_information_on_a_foreigner/" TargetMode="Externa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s://www.vero.fi/en/About-us/contact-us/forms/descriptions/application_for_a_tax_card__prepayment_/" TargetMode="External"/><Relationship Id="rId2" Type="http://schemas.openxmlformats.org/officeDocument/2006/relationships/hyperlink" Target="https://www.vero.fi/en/About-us/contact-us/forms/descriptions/application_for_a_nonresident_taxpayers/" TargetMode="External"/><Relationship Id="rId1" Type="http://schemas.openxmlformats.org/officeDocument/2006/relationships/slideLayout" Target="../slideLayouts/slideLayout6.xml"/><Relationship Id="rId4" Type="http://schemas.openxmlformats.org/officeDocument/2006/relationships/hyperlink" Target="https://www.vero.fi/en/individuals/tax-cards-and-tax-returns/tax_card/individual_tax_numbers/"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s://www.vero.fi/en/individuals/tax-cards-and-tax-returns/arriving_in_finland/academic_studies_in_finlan/" TargetMode="Externa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8" Type="http://schemas.openxmlformats.org/officeDocument/2006/relationships/hyperlink" Target="https://www.vero.fi/en/detailed-guidance/guidance/48791/individual_tax_numbers__instructions_fo/" TargetMode="External"/><Relationship Id="rId3" Type="http://schemas.openxmlformats.org/officeDocument/2006/relationships/hyperlink" Target="https://www.vero.fi/en/detailed-guidance/guidance/49081/leased-employees---taxation-in-finland/" TargetMode="External"/><Relationship Id="rId7" Type="http://schemas.openxmlformats.org/officeDocument/2006/relationships/hyperlink" Target="https://www.vero.fi/en/detailed-guidance/guidance/49148/taxation_of_the_earned_income_of_nonres/" TargetMode="External"/><Relationship Id="rId2" Type="http://schemas.openxmlformats.org/officeDocument/2006/relationships/hyperlink" Target="https://www.vero.fi/en/detailed-guidance/guidance/49113/taxation_of_employees_from_other_countr4/" TargetMode="External"/><Relationship Id="rId1" Type="http://schemas.openxmlformats.org/officeDocument/2006/relationships/slideLayout" Target="../slideLayouts/slideLayout6.xml"/><Relationship Id="rId6" Type="http://schemas.openxmlformats.org/officeDocument/2006/relationships/hyperlink" Target="https://www.vero.fi/en/detailed-guidance/guidance/49060/finnish_personal_identity_codes_for_wor/" TargetMode="External"/><Relationship Id="rId5" Type="http://schemas.openxmlformats.org/officeDocument/2006/relationships/hyperlink" Target="https://www.vero.fi/en/detailed-guidance/guidance/49079/employees_arriving_in_finlandbulletin_f/" TargetMode="External"/><Relationship Id="rId4" Type="http://schemas.openxmlformats.org/officeDocument/2006/relationships/hyperlink" Target="https://www.vero.fi/en/individuals/tax-cards-and-tax-returns/arriving_in_finland/work_in_finland/arriving_in_finland_to_work_for_a_finni/"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hyperlink" Target="http://www.vero.fi/fi-FI/Syventavat_veroohjeet/Kansainvaliset_tilanteet/Yleinen_ja_rajoitettu_verovelvollisuus(25545)"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www.vero.fi/fi-FI/Syventavat_veroohjeet/Kansainvaliset_tilanteet/Ulkomaiset_vuokratyontekijat_ja_Suomen_v(12110)"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fi-FI" dirty="0" smtClean="0"/>
              <a:t>Employees </a:t>
            </a:r>
            <a:r>
              <a:rPr lang="en-US" altLang="fi-FI"/>
              <a:t>and </a:t>
            </a:r>
            <a:r>
              <a:rPr lang="en-US" altLang="fi-FI" smtClean="0"/>
              <a:t>students arriving </a:t>
            </a:r>
            <a:r>
              <a:rPr lang="en-US" altLang="fi-FI" dirty="0"/>
              <a:t>to </a:t>
            </a:r>
            <a:r>
              <a:rPr lang="en-US" altLang="fi-FI" dirty="0" smtClean="0"/>
              <a:t>Finland</a:t>
            </a:r>
            <a:endParaRPr lang="fi-FI" altLang="fi-FI" dirty="0" smtClean="0"/>
          </a:p>
        </p:txBody>
      </p:sp>
    </p:spTree>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Tax assessment of nonresidents</a:t>
            </a:r>
            <a:endParaRPr lang="fi-FI" sz="2400" dirty="0"/>
          </a:p>
        </p:txBody>
      </p:sp>
      <p:sp>
        <p:nvSpPr>
          <p:cNvPr id="3" name="Sisällön paikkamerkki 2"/>
          <p:cNvSpPr>
            <a:spLocks noGrp="1"/>
          </p:cNvSpPr>
          <p:nvPr>
            <p:ph idx="1"/>
          </p:nvPr>
        </p:nvSpPr>
        <p:spPr/>
        <p:txBody>
          <a:bodyPr/>
          <a:lstStyle/>
          <a:p>
            <a:pPr marL="0" indent="0">
              <a:buNone/>
            </a:pPr>
            <a:r>
              <a:rPr lang="fi-FI" altLang="fi-FI" sz="2400" dirty="0"/>
              <a:t>The </a:t>
            </a:r>
            <a:r>
              <a:rPr lang="fi-FI" altLang="fi-FI" sz="2400" dirty="0" err="1"/>
              <a:t>following</a:t>
            </a:r>
            <a:r>
              <a:rPr lang="fi-FI" altLang="fi-FI" sz="2400" dirty="0"/>
              <a:t> </a:t>
            </a:r>
            <a:r>
              <a:rPr lang="fi-FI" altLang="fi-FI" sz="2400" dirty="0" err="1"/>
              <a:t>procedures</a:t>
            </a:r>
            <a:r>
              <a:rPr lang="fi-FI" altLang="fi-FI" sz="2400" dirty="0"/>
              <a:t> </a:t>
            </a:r>
            <a:r>
              <a:rPr lang="fi-FI" altLang="fi-FI" sz="2400" dirty="0" err="1"/>
              <a:t>are</a:t>
            </a:r>
            <a:r>
              <a:rPr lang="fi-FI" altLang="fi-FI" sz="2400" dirty="0"/>
              <a:t> </a:t>
            </a:r>
            <a:r>
              <a:rPr lang="fi-FI" altLang="fi-FI" sz="2400" dirty="0" err="1"/>
              <a:t>possible</a:t>
            </a:r>
            <a:r>
              <a:rPr lang="fi-FI" altLang="fi-FI" sz="2400" dirty="0"/>
              <a:t>:</a:t>
            </a:r>
            <a:br>
              <a:rPr lang="fi-FI" altLang="fi-FI" sz="2400" dirty="0"/>
            </a:br>
            <a:endParaRPr lang="fi-FI" altLang="fi-FI" sz="2400" dirty="0"/>
          </a:p>
          <a:p>
            <a:pPr marL="544251" indent="-544251">
              <a:buFont typeface="+mj-lt"/>
              <a:buAutoNum type="arabicParenR"/>
            </a:pPr>
            <a:r>
              <a:rPr lang="fi-FI" altLang="fi-FI" sz="2400" dirty="0"/>
              <a:t>Y</a:t>
            </a:r>
            <a:r>
              <a:rPr lang="en-US" altLang="fi-FI" sz="2400" dirty="0"/>
              <a:t>our </a:t>
            </a:r>
            <a:r>
              <a:rPr lang="en-US" altLang="fi-FI" sz="2400" dirty="0"/>
              <a:t>wages are subject to tax at source, where the tax rate does not change as you earn </a:t>
            </a:r>
            <a:r>
              <a:rPr lang="en-US" altLang="fi-FI" sz="2400" dirty="0"/>
              <a:t>more</a:t>
            </a:r>
            <a:endParaRPr lang="fi-FI" altLang="fi-FI" sz="2400" dirty="0"/>
          </a:p>
          <a:p>
            <a:pPr marL="544251" indent="-544251">
              <a:buFont typeface="+mj-lt"/>
              <a:buAutoNum type="arabicParenR"/>
            </a:pPr>
            <a:r>
              <a:rPr lang="fi-FI" altLang="fi-FI" sz="2400" dirty="0"/>
              <a:t>Y</a:t>
            </a:r>
            <a:r>
              <a:rPr lang="en-US" altLang="fi-FI" sz="2400" dirty="0"/>
              <a:t>our </a:t>
            </a:r>
            <a:r>
              <a:rPr lang="en-US" altLang="fi-FI" sz="2400" dirty="0"/>
              <a:t>wages are subject to progressive income-tax schedule, with foreign-earned and Finnish-earned earnings having impact on your tax rate</a:t>
            </a:r>
            <a:endParaRPr lang="fi-FI" altLang="fi-FI" sz="2400" dirty="0"/>
          </a:p>
          <a:p>
            <a:pPr marL="544251" indent="-544251">
              <a:buFont typeface="+mj-lt"/>
              <a:buAutoNum type="arabicParenR"/>
            </a:pPr>
            <a:r>
              <a:rPr lang="en-US" altLang="fi-FI" sz="2400" dirty="0"/>
              <a:t>Your </a:t>
            </a:r>
            <a:r>
              <a:rPr lang="en-US" altLang="fi-FI" sz="2400" dirty="0"/>
              <a:t>wages are subject to progressive income-tax </a:t>
            </a:r>
            <a:r>
              <a:rPr lang="en-US" altLang="fi-FI" sz="2400" dirty="0"/>
              <a:t>schedule without worldwide income </a:t>
            </a:r>
            <a:r>
              <a:rPr lang="fi-FI" altLang="fi-FI" sz="2400" dirty="0"/>
              <a:t>(the 75% </a:t>
            </a:r>
            <a:r>
              <a:rPr lang="fi-FI" altLang="fi-FI" sz="2400" dirty="0" err="1"/>
              <a:t>rule</a:t>
            </a:r>
            <a:r>
              <a:rPr lang="fi-FI" altLang="fi-FI" sz="2400" dirty="0"/>
              <a:t>)</a:t>
            </a:r>
            <a:br>
              <a:rPr lang="fi-FI" altLang="fi-FI" sz="2400" dirty="0"/>
            </a:br>
            <a:endParaRPr lang="fi-FI" altLang="fi-FI" sz="2400" dirty="0"/>
          </a:p>
          <a:p>
            <a:pPr marL="0" indent="0">
              <a:buNone/>
            </a:pPr>
            <a:r>
              <a:rPr lang="fi-FI" altLang="fi-FI" sz="2000" dirty="0"/>
              <a:t>Read </a:t>
            </a:r>
            <a:r>
              <a:rPr lang="fi-FI" altLang="fi-FI" sz="2000" dirty="0" err="1"/>
              <a:t>more</a:t>
            </a:r>
            <a:r>
              <a:rPr lang="fi-FI" altLang="fi-FI" sz="2000" dirty="0"/>
              <a:t>: </a:t>
            </a:r>
            <a:r>
              <a:rPr lang="en-US" altLang="fi-FI" sz="2000" dirty="0">
                <a:hlinkClick r:id="rId2"/>
              </a:rPr>
              <a:t>Taxation of the earned income of nonresident individuals: Tax at source or Progressive tax. </a:t>
            </a:r>
            <a:endParaRPr lang="fi-FI" altLang="fi-FI" sz="2000" dirty="0"/>
          </a:p>
          <a:p>
            <a:pPr marL="0" indent="0">
              <a:buNone/>
            </a:pPr>
            <a:endParaRPr lang="fi-FI" sz="24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10</a:t>
            </a:fld>
            <a:endParaRPr lang="fi-FI"/>
          </a:p>
        </p:txBody>
      </p:sp>
    </p:spTree>
    <p:extLst>
      <p:ext uri="{BB962C8B-B14F-4D97-AF65-F5344CB8AC3E}">
        <p14:creationId xmlns:p14="http://schemas.microsoft.com/office/powerpoint/2010/main" val="328111637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Taxation at </a:t>
            </a:r>
            <a:r>
              <a:rPr lang="fi-FI" dirty="0" err="1" smtClean="0"/>
              <a:t>source</a:t>
            </a:r>
            <a:endParaRPr lang="fi-FI" dirty="0"/>
          </a:p>
        </p:txBody>
      </p:sp>
      <p:sp>
        <p:nvSpPr>
          <p:cNvPr id="3" name="Sisällön paikkamerkki 2"/>
          <p:cNvSpPr>
            <a:spLocks noGrp="1"/>
          </p:cNvSpPr>
          <p:nvPr>
            <p:ph idx="1"/>
          </p:nvPr>
        </p:nvSpPr>
        <p:spPr/>
        <p:txBody>
          <a:bodyPr/>
          <a:lstStyle/>
          <a:p>
            <a:r>
              <a:rPr lang="fi-FI" sz="2000" dirty="0"/>
              <a:t>T</a:t>
            </a:r>
            <a:r>
              <a:rPr lang="en-US" sz="2000" dirty="0"/>
              <a:t>ax </a:t>
            </a:r>
            <a:r>
              <a:rPr lang="en-US" sz="2000" dirty="0"/>
              <a:t>is withheld at the flat </a:t>
            </a:r>
            <a:r>
              <a:rPr lang="en-US" sz="2000" dirty="0"/>
              <a:t>35% </a:t>
            </a:r>
            <a:r>
              <a:rPr lang="en-US" sz="2000" dirty="0"/>
              <a:t>rate on wages + fringe </a:t>
            </a:r>
            <a:r>
              <a:rPr lang="en-US" sz="2000" dirty="0"/>
              <a:t>benefits</a:t>
            </a:r>
            <a:r>
              <a:rPr lang="fi-FI" sz="2000" dirty="0"/>
              <a:t>.</a:t>
            </a:r>
          </a:p>
          <a:p>
            <a:pPr lvl="1">
              <a:defRPr/>
            </a:pPr>
            <a:r>
              <a:rPr lang="fi-FI" sz="2000" dirty="0"/>
              <a:t>B</a:t>
            </a:r>
            <a:r>
              <a:rPr lang="en-US" sz="2000" dirty="0" err="1"/>
              <a:t>efore</a:t>
            </a:r>
            <a:r>
              <a:rPr lang="en-US" sz="2000" dirty="0"/>
              <a:t> </a:t>
            </a:r>
            <a:r>
              <a:rPr lang="en-US" sz="2000" dirty="0"/>
              <a:t>withholding the </a:t>
            </a:r>
            <a:r>
              <a:rPr lang="en-US" sz="2000" dirty="0"/>
              <a:t>tax </a:t>
            </a:r>
            <a:r>
              <a:rPr lang="en-US" sz="2000" dirty="0"/>
              <a:t>the </a:t>
            </a:r>
            <a:r>
              <a:rPr lang="en-US" sz="2000" dirty="0" err="1"/>
              <a:t>payor</a:t>
            </a:r>
            <a:r>
              <a:rPr lang="en-US" sz="2000" dirty="0"/>
              <a:t> makes a special deduction called 'source tax deduction' (</a:t>
            </a:r>
            <a:r>
              <a:rPr lang="en-US" sz="2000" i="1" dirty="0" err="1"/>
              <a:t>lähdeverovähennys</a:t>
            </a:r>
            <a:r>
              <a:rPr lang="en-US" sz="2000" i="1" dirty="0"/>
              <a:t>; </a:t>
            </a:r>
            <a:r>
              <a:rPr lang="en-US" sz="2000" i="1" dirty="0" err="1"/>
              <a:t>källskatteavdrag</a:t>
            </a:r>
            <a:r>
              <a:rPr lang="en-US" sz="2000" dirty="0"/>
              <a:t>) on the condition that your tax card has instructions to that effect</a:t>
            </a:r>
            <a:r>
              <a:rPr lang="fi-FI" sz="2000" dirty="0"/>
              <a:t>.</a:t>
            </a:r>
            <a:endParaRPr lang="fi-FI" sz="2000" dirty="0"/>
          </a:p>
          <a:p>
            <a:pPr lvl="2"/>
            <a:r>
              <a:rPr lang="fi-FI" sz="2000" dirty="0"/>
              <a:t>T</a:t>
            </a:r>
            <a:r>
              <a:rPr lang="en-US" sz="2000" dirty="0"/>
              <a:t>he </a:t>
            </a:r>
            <a:r>
              <a:rPr lang="en-US" sz="2000" dirty="0"/>
              <a:t>deduction is €510 per month or €17 per day for pay periods shorter than one month.</a:t>
            </a:r>
          </a:p>
          <a:p>
            <a:pPr lvl="3"/>
            <a:r>
              <a:rPr lang="en-US" sz="1600" dirty="0"/>
              <a:t>However</a:t>
            </a:r>
            <a:r>
              <a:rPr lang="en-US" sz="1600" dirty="0"/>
              <a:t>, the deduction cannot be higher than the amount of </a:t>
            </a:r>
            <a:r>
              <a:rPr lang="en-US" sz="1600" dirty="0"/>
              <a:t>income</a:t>
            </a:r>
            <a:r>
              <a:rPr lang="fi-FI" sz="1600" dirty="0"/>
              <a:t>.</a:t>
            </a:r>
            <a:br>
              <a:rPr lang="fi-FI" sz="1600" dirty="0"/>
            </a:br>
            <a:endParaRPr lang="fi-FI" sz="1600" dirty="0"/>
          </a:p>
          <a:p>
            <a:r>
              <a:rPr lang="fi-FI" sz="2000" dirty="0" err="1"/>
              <a:t>Pay</a:t>
            </a:r>
            <a:r>
              <a:rPr lang="fi-FI" sz="2000" dirty="0"/>
              <a:t> </a:t>
            </a:r>
            <a:r>
              <a:rPr lang="fi-FI" sz="2000" dirty="0" err="1"/>
              <a:t>received</a:t>
            </a:r>
            <a:r>
              <a:rPr lang="fi-FI" sz="2000" dirty="0"/>
              <a:t> </a:t>
            </a:r>
            <a:r>
              <a:rPr lang="fi-FI" sz="2000" dirty="0" err="1"/>
              <a:t>by</a:t>
            </a:r>
            <a:r>
              <a:rPr lang="fi-FI" sz="2000" dirty="0"/>
              <a:t> an </a:t>
            </a:r>
            <a:r>
              <a:rPr lang="fi-FI" sz="2000" dirty="0" err="1"/>
              <a:t>artiste</a:t>
            </a:r>
            <a:r>
              <a:rPr lang="fi-FI" sz="2000" dirty="0"/>
              <a:t>, </a:t>
            </a:r>
            <a:r>
              <a:rPr lang="fi-FI" sz="2000" dirty="0" err="1"/>
              <a:t>athlete</a:t>
            </a:r>
            <a:r>
              <a:rPr lang="fi-FI" sz="2000" dirty="0"/>
              <a:t> </a:t>
            </a:r>
            <a:r>
              <a:rPr lang="fi-FI" sz="2000" dirty="0" err="1"/>
              <a:t>or</a:t>
            </a:r>
            <a:r>
              <a:rPr lang="fi-FI" sz="2000" dirty="0"/>
              <a:t> </a:t>
            </a:r>
            <a:r>
              <a:rPr lang="fi-FI" sz="2000" dirty="0" err="1"/>
              <a:t>sportsman</a:t>
            </a:r>
            <a:r>
              <a:rPr lang="fi-FI" sz="2000" dirty="0"/>
              <a:t>: 15% </a:t>
            </a:r>
            <a:r>
              <a:rPr lang="fi-FI" sz="2000" dirty="0" err="1"/>
              <a:t>rate</a:t>
            </a:r>
            <a:r>
              <a:rPr lang="fi-FI" sz="2000" dirty="0"/>
              <a:t>.</a:t>
            </a:r>
            <a:endParaRPr lang="fi-FI" sz="2000" dirty="0"/>
          </a:p>
          <a:p>
            <a:pPr lvl="0"/>
            <a:r>
              <a:rPr lang="fi-FI" sz="2000" dirty="0" err="1">
                <a:solidFill>
                  <a:srgbClr val="000000"/>
                </a:solidFill>
              </a:rPr>
              <a:t>Computation</a:t>
            </a:r>
            <a:r>
              <a:rPr lang="fi-FI" sz="2000" dirty="0">
                <a:solidFill>
                  <a:srgbClr val="000000"/>
                </a:solidFill>
              </a:rPr>
              <a:t> </a:t>
            </a:r>
            <a:r>
              <a:rPr lang="en-US" sz="2000" dirty="0">
                <a:solidFill>
                  <a:srgbClr val="000000"/>
                </a:solidFill>
              </a:rPr>
              <a:t>of the premiums to be paid for healthcare insurance, pension insurance and unemployment insurance is based on the gross income prior to the deduction; see </a:t>
            </a:r>
            <a:r>
              <a:rPr lang="en-US" sz="2000" dirty="0">
                <a:solidFill>
                  <a:srgbClr val="000000"/>
                </a:solidFill>
              </a:rPr>
              <a:t>following</a:t>
            </a:r>
            <a:r>
              <a:rPr lang="fi-FI" sz="2000" dirty="0">
                <a:solidFill>
                  <a:srgbClr val="000000"/>
                </a:solidFill>
              </a:rPr>
              <a:t> </a:t>
            </a:r>
            <a:r>
              <a:rPr lang="fi-FI" sz="2000" dirty="0" err="1">
                <a:solidFill>
                  <a:srgbClr val="000000"/>
                </a:solidFill>
              </a:rPr>
              <a:t>slide</a:t>
            </a:r>
            <a:r>
              <a:rPr lang="fi-FI" sz="2000" dirty="0">
                <a:solidFill>
                  <a:srgbClr val="000000"/>
                </a:solidFill>
              </a:rPr>
              <a:t>.</a:t>
            </a:r>
          </a:p>
          <a:p>
            <a:pPr lvl="1"/>
            <a:r>
              <a:rPr lang="fi-FI" altLang="fi-FI" sz="2000" dirty="0"/>
              <a:t>People </a:t>
            </a:r>
            <a:r>
              <a:rPr lang="fi-FI" altLang="fi-FI" sz="2000" dirty="0" err="1"/>
              <a:t>arriving</a:t>
            </a:r>
            <a:r>
              <a:rPr lang="fi-FI" altLang="fi-FI" sz="2000" dirty="0"/>
              <a:t> </a:t>
            </a:r>
            <a:r>
              <a:rPr lang="fi-FI" altLang="fi-FI" sz="2000" dirty="0" err="1"/>
              <a:t>from</a:t>
            </a:r>
            <a:r>
              <a:rPr lang="fi-FI" altLang="fi-FI" sz="2000" dirty="0"/>
              <a:t> </a:t>
            </a:r>
            <a:r>
              <a:rPr lang="fi-FI" altLang="fi-FI" sz="2000" dirty="0" err="1"/>
              <a:t>other</a:t>
            </a:r>
            <a:r>
              <a:rPr lang="fi-FI" altLang="fi-FI" sz="2000" dirty="0"/>
              <a:t> </a:t>
            </a:r>
            <a:r>
              <a:rPr lang="fi-FI" altLang="fi-FI" sz="2000" dirty="0" err="1"/>
              <a:t>countries</a:t>
            </a:r>
            <a:r>
              <a:rPr lang="fi-FI" altLang="fi-FI" sz="2000" dirty="0"/>
              <a:t> </a:t>
            </a:r>
            <a:r>
              <a:rPr lang="fi-FI" altLang="fi-FI" sz="2000" dirty="0" err="1"/>
              <a:t>may</a:t>
            </a:r>
            <a:r>
              <a:rPr lang="fi-FI" altLang="fi-FI" sz="2000" dirty="0"/>
              <a:t> </a:t>
            </a:r>
            <a:r>
              <a:rPr lang="fi-FI" altLang="fi-FI" sz="2000" dirty="0" err="1"/>
              <a:t>normally</a:t>
            </a:r>
            <a:r>
              <a:rPr lang="fi-FI" altLang="fi-FI" sz="2000" dirty="0"/>
              <a:t> </a:t>
            </a:r>
            <a:r>
              <a:rPr lang="fi-FI" altLang="fi-FI" sz="2000" dirty="0" err="1"/>
              <a:t>get</a:t>
            </a:r>
            <a:r>
              <a:rPr lang="fi-FI" altLang="fi-FI" sz="2000" dirty="0"/>
              <a:t> </a:t>
            </a:r>
            <a:r>
              <a:rPr lang="fi-FI" altLang="fi-FI" sz="2000" dirty="0" err="1"/>
              <a:t>coverage</a:t>
            </a:r>
            <a:r>
              <a:rPr lang="fi-FI" altLang="fi-FI" sz="2000" dirty="0"/>
              <a:t> </a:t>
            </a:r>
            <a:r>
              <a:rPr lang="fi-FI" altLang="fi-FI" sz="2000" dirty="0" err="1"/>
              <a:t>by</a:t>
            </a:r>
            <a:r>
              <a:rPr lang="fi-FI" altLang="fi-FI" sz="2000" dirty="0"/>
              <a:t> the </a:t>
            </a:r>
            <a:r>
              <a:rPr lang="fi-FI" altLang="fi-FI" sz="2000" dirty="0" err="1"/>
              <a:t>Finnish</a:t>
            </a:r>
            <a:r>
              <a:rPr lang="fi-FI" altLang="fi-FI" sz="2000" dirty="0"/>
              <a:t> social </a:t>
            </a:r>
            <a:r>
              <a:rPr lang="fi-FI" altLang="fi-FI" sz="2000" dirty="0" err="1"/>
              <a:t>security</a:t>
            </a:r>
            <a:r>
              <a:rPr lang="fi-FI" altLang="fi-FI" sz="2000" dirty="0"/>
              <a:t> </a:t>
            </a:r>
            <a:r>
              <a:rPr lang="fi-FI" altLang="fi-FI" sz="2000" dirty="0" err="1"/>
              <a:t>system</a:t>
            </a:r>
            <a:r>
              <a:rPr lang="fi-FI" altLang="fi-FI" sz="2000" dirty="0"/>
              <a:t> </a:t>
            </a:r>
            <a:r>
              <a:rPr lang="fi-FI" altLang="fi-FI" sz="2000" dirty="0" err="1"/>
              <a:t>if</a:t>
            </a:r>
            <a:r>
              <a:rPr lang="fi-FI" altLang="fi-FI" sz="2000" dirty="0"/>
              <a:t> </a:t>
            </a:r>
            <a:r>
              <a:rPr lang="fi-FI" altLang="fi-FI" sz="2000" dirty="0" err="1"/>
              <a:t>they</a:t>
            </a:r>
            <a:r>
              <a:rPr lang="fi-FI" altLang="fi-FI" sz="2000" dirty="0"/>
              <a:t> </a:t>
            </a:r>
            <a:r>
              <a:rPr lang="fi-FI" altLang="fi-FI" sz="2000" dirty="0" err="1"/>
              <a:t>work</a:t>
            </a:r>
            <a:r>
              <a:rPr lang="fi-FI" altLang="fi-FI" sz="2000" dirty="0"/>
              <a:t> for at </a:t>
            </a:r>
            <a:r>
              <a:rPr lang="fi-FI" altLang="fi-FI" sz="2000" dirty="0" err="1"/>
              <a:t>least</a:t>
            </a:r>
            <a:r>
              <a:rPr lang="fi-FI" altLang="fi-FI" sz="2000" dirty="0"/>
              <a:t> 4 </a:t>
            </a:r>
            <a:r>
              <a:rPr lang="fi-FI" altLang="fi-FI" sz="2000" dirty="0" err="1"/>
              <a:t>months</a:t>
            </a:r>
            <a:r>
              <a:rPr lang="fi-FI" altLang="fi-FI" sz="2000" dirty="0"/>
              <a:t>. </a:t>
            </a:r>
          </a:p>
          <a:p>
            <a:pPr marL="0" indent="0">
              <a:buNone/>
            </a:pPr>
            <a:endParaRPr lang="fi-FI" sz="1600" dirty="0"/>
          </a:p>
          <a:p>
            <a:endParaRPr lang="fi-FI" sz="2800" dirty="0"/>
          </a:p>
          <a:p>
            <a:endParaRPr lang="fi-FI" sz="28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11</a:t>
            </a:fld>
            <a:endParaRPr lang="fi-FI" dirty="0"/>
          </a:p>
        </p:txBody>
      </p:sp>
    </p:spTree>
    <p:extLst>
      <p:ext uri="{BB962C8B-B14F-4D97-AF65-F5344CB8AC3E}">
        <p14:creationId xmlns:p14="http://schemas.microsoft.com/office/powerpoint/2010/main" val="228829166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Taxation at </a:t>
            </a:r>
            <a:r>
              <a:rPr lang="fi-FI" dirty="0" err="1" smtClean="0"/>
              <a:t>source</a:t>
            </a:r>
            <a:endParaRPr lang="fi-FI" sz="2400" dirty="0"/>
          </a:p>
        </p:txBody>
      </p:sp>
      <p:sp>
        <p:nvSpPr>
          <p:cNvPr id="3" name="Sisällön paikkamerkki 2"/>
          <p:cNvSpPr>
            <a:spLocks noGrp="1"/>
          </p:cNvSpPr>
          <p:nvPr>
            <p:ph idx="1"/>
          </p:nvPr>
        </p:nvSpPr>
        <p:spPr/>
        <p:txBody>
          <a:bodyPr/>
          <a:lstStyle/>
          <a:p>
            <a:r>
              <a:rPr lang="fi-FI" sz="2000"/>
              <a:t>Illustration:</a:t>
            </a:r>
            <a:endParaRPr lang="fi-FI" sz="2000" dirty="0"/>
          </a:p>
          <a:p>
            <a:pPr lvl="1"/>
            <a:r>
              <a:rPr lang="fi-FI" sz="2000"/>
              <a:t>On 1 May, Stefanie </a:t>
            </a:r>
            <a:r>
              <a:rPr lang="en-US" sz="2000"/>
              <a:t>starts working for </a:t>
            </a:r>
            <a:r>
              <a:rPr lang="en-US" sz="2000"/>
              <a:t>a Finnish employer in Finland, contract end </a:t>
            </a:r>
            <a:r>
              <a:rPr lang="en-US" sz="2000"/>
              <a:t>date being </a:t>
            </a:r>
            <a:r>
              <a:rPr lang="en-US" sz="2000"/>
              <a:t>9 September. She has obtained a card for tax at source at the tax office. She hands </a:t>
            </a:r>
            <a:r>
              <a:rPr lang="en-US" sz="2000"/>
              <a:t>it over </a:t>
            </a:r>
            <a:r>
              <a:rPr lang="en-US" sz="2000"/>
              <a:t>to her employer</a:t>
            </a:r>
            <a:r>
              <a:rPr lang="fi-FI" sz="2000"/>
              <a:t>.</a:t>
            </a:r>
            <a:endParaRPr lang="fi-FI" sz="2000" dirty="0"/>
          </a:p>
          <a:p>
            <a:pPr lvl="1"/>
            <a:r>
              <a:rPr lang="fi-FI" sz="2000"/>
              <a:t>Th</a:t>
            </a:r>
            <a:r>
              <a:rPr lang="en-US" sz="2000"/>
              <a:t>e </a:t>
            </a:r>
            <a:r>
              <a:rPr lang="en-US" sz="2000"/>
              <a:t>withholding is 35% but the card has the instruction to deduct €510 or €17 first. It </a:t>
            </a:r>
            <a:r>
              <a:rPr lang="en-US" sz="2000"/>
              <a:t>also is printed </a:t>
            </a:r>
            <a:r>
              <a:rPr lang="en-US" sz="2000"/>
              <a:t>on the card that the health insurance premiums are based on the total wages subject to tax at source</a:t>
            </a:r>
            <a:r>
              <a:rPr lang="fi-FI" sz="2000"/>
              <a:t>.</a:t>
            </a:r>
            <a:endParaRPr lang="fi-FI" sz="2000" dirty="0"/>
          </a:p>
          <a:p>
            <a:pPr lvl="1"/>
            <a:r>
              <a:rPr lang="fi-FI" sz="2000"/>
              <a:t>Stefanie </a:t>
            </a:r>
            <a:r>
              <a:rPr lang="en-US" sz="2000"/>
              <a:t>earns €7,000 gross for her entire contract and the deduction adds up to €2,193  (4months × €510 + 9days × €17 = €2,193), so her employer withholds the </a:t>
            </a:r>
            <a:r>
              <a:rPr lang="en-US" sz="2000"/>
              <a:t>source tax </a:t>
            </a:r>
            <a:br>
              <a:rPr lang="en-US" sz="2000"/>
            </a:br>
            <a:r>
              <a:rPr lang="en-US" sz="2000"/>
              <a:t>on </a:t>
            </a:r>
            <a:r>
              <a:rPr lang="en-US" sz="2000"/>
              <a:t>€</a:t>
            </a:r>
            <a:r>
              <a:rPr lang="en-US" sz="2000"/>
              <a:t>4,807. This </a:t>
            </a:r>
            <a:r>
              <a:rPr lang="en-US" sz="2000"/>
              <a:t>is the base for her tax at source</a:t>
            </a:r>
            <a:r>
              <a:rPr lang="fi-FI" sz="2000"/>
              <a:t>.</a:t>
            </a:r>
            <a:endParaRPr lang="fi-FI" sz="2000" dirty="0"/>
          </a:p>
          <a:p>
            <a:pPr lvl="1"/>
            <a:r>
              <a:rPr lang="en-US" sz="2000"/>
              <a:t>However</a:t>
            </a:r>
            <a:r>
              <a:rPr lang="en-US" sz="2000"/>
              <a:t>, </a:t>
            </a:r>
            <a:r>
              <a:rPr lang="en-US" sz="2000"/>
              <a:t>the base for her healthcare</a:t>
            </a:r>
            <a:r>
              <a:rPr lang="en-US" sz="2000"/>
              <a:t>, pension, unemployment </a:t>
            </a:r>
            <a:r>
              <a:rPr lang="en-US" sz="2000"/>
              <a:t>insurance </a:t>
            </a:r>
            <a:r>
              <a:rPr lang="en-US" sz="2000"/>
              <a:t>cost is </a:t>
            </a:r>
            <a:r>
              <a:rPr lang="en-US" sz="2000"/>
              <a:t>€</a:t>
            </a:r>
            <a:r>
              <a:rPr lang="en-US" sz="2000"/>
              <a:t>7,000</a:t>
            </a:r>
            <a:r>
              <a:rPr lang="fi-FI" sz="2000"/>
              <a:t>.</a:t>
            </a:r>
            <a:endParaRPr lang="fi-FI" sz="2000" dirty="0"/>
          </a:p>
          <a:p>
            <a:endParaRPr lang="fi-FI" altLang="fi-FI" sz="2000" dirty="0"/>
          </a:p>
          <a:p>
            <a:endParaRPr lang="fi-FI" sz="2000" dirty="0">
              <a:ea typeface="Times New Roman"/>
              <a:cs typeface="Times New Roman"/>
            </a:endParaRPr>
          </a:p>
          <a:p>
            <a:endParaRPr lang="fi-FI" sz="1600" dirty="0"/>
          </a:p>
          <a:p>
            <a:endParaRPr lang="fi-FI" sz="2800" dirty="0"/>
          </a:p>
          <a:p>
            <a:endParaRPr lang="fi-FI" sz="28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12</a:t>
            </a:fld>
            <a:endParaRPr lang="fi-FI"/>
          </a:p>
        </p:txBody>
      </p:sp>
    </p:spTree>
    <p:extLst>
      <p:ext uri="{BB962C8B-B14F-4D97-AF65-F5344CB8AC3E}">
        <p14:creationId xmlns:p14="http://schemas.microsoft.com/office/powerpoint/2010/main" val="264190418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Taxation at </a:t>
            </a:r>
            <a:r>
              <a:rPr lang="fi-FI" dirty="0" err="1" smtClean="0"/>
              <a:t>source</a:t>
            </a:r>
            <a:endParaRPr lang="fi-FI" sz="2900" dirty="0"/>
          </a:p>
        </p:txBody>
      </p:sp>
      <p:sp>
        <p:nvSpPr>
          <p:cNvPr id="3" name="Sisällön paikkamerkki 2"/>
          <p:cNvSpPr>
            <a:spLocks noGrp="1"/>
          </p:cNvSpPr>
          <p:nvPr>
            <p:ph idx="1"/>
          </p:nvPr>
        </p:nvSpPr>
        <p:spPr/>
        <p:txBody>
          <a:bodyPr/>
          <a:lstStyle/>
          <a:p>
            <a:r>
              <a:rPr lang="fi-FI" sz="1800" dirty="0"/>
              <a:t>A</a:t>
            </a:r>
            <a:r>
              <a:rPr lang="en-US" sz="1800" dirty="0" err="1"/>
              <a:t>sk</a:t>
            </a:r>
            <a:r>
              <a:rPr lang="en-US" sz="1800" dirty="0"/>
              <a:t> </a:t>
            </a:r>
            <a:r>
              <a:rPr lang="en-US" sz="1800" dirty="0"/>
              <a:t>the tax office to give you a tax-at-source card when your wages are taxable in Finland and you are working </a:t>
            </a:r>
            <a:r>
              <a:rPr lang="en-US" sz="1800" dirty="0"/>
              <a:t>for</a:t>
            </a:r>
            <a:r>
              <a:rPr lang="fi-FI" sz="1800" dirty="0"/>
              <a:t>:</a:t>
            </a:r>
          </a:p>
          <a:p>
            <a:pPr lvl="1"/>
            <a:r>
              <a:rPr lang="fi-FI" sz="1800" dirty="0"/>
              <a:t>a </a:t>
            </a:r>
            <a:r>
              <a:rPr lang="fi-FI" sz="1800" dirty="0" err="1"/>
              <a:t>Finnish</a:t>
            </a:r>
            <a:r>
              <a:rPr lang="fi-FI" sz="1800" dirty="0"/>
              <a:t> business  </a:t>
            </a:r>
          </a:p>
          <a:p>
            <a:pPr lvl="1"/>
            <a:r>
              <a:rPr lang="fi-FI" sz="1800" dirty="0"/>
              <a:t>a </a:t>
            </a:r>
            <a:r>
              <a:rPr lang="en-US" sz="1800" dirty="0"/>
              <a:t>foreign business treated as having </a:t>
            </a:r>
            <a:r>
              <a:rPr lang="en-US" sz="1800" dirty="0"/>
              <a:t>a </a:t>
            </a:r>
            <a:r>
              <a:rPr lang="en-US" sz="1800" dirty="0"/>
              <a:t>permanent </a:t>
            </a:r>
            <a:r>
              <a:rPr lang="en-US" sz="1800" dirty="0"/>
              <a:t/>
            </a:r>
            <a:br>
              <a:rPr lang="en-US" sz="1800" dirty="0"/>
            </a:br>
            <a:r>
              <a:rPr lang="en-US" sz="1800" dirty="0"/>
              <a:t>establishment </a:t>
            </a:r>
            <a:r>
              <a:rPr lang="en-US" sz="1800" dirty="0"/>
              <a:t>in </a:t>
            </a:r>
            <a:r>
              <a:rPr lang="en-US" sz="1800" dirty="0"/>
              <a:t>Finland</a:t>
            </a:r>
            <a:endParaRPr lang="fi-FI" sz="1800" u="sng" dirty="0"/>
          </a:p>
          <a:p>
            <a:pPr lvl="1"/>
            <a:r>
              <a:rPr lang="en-US" sz="1800" dirty="0"/>
              <a:t>a </a:t>
            </a:r>
            <a:r>
              <a:rPr lang="en-US" sz="1800" dirty="0"/>
              <a:t>foreign business registered as an employer in </a:t>
            </a:r>
            <a:r>
              <a:rPr lang="en-US" sz="1800" dirty="0"/>
              <a:t>Finland.</a:t>
            </a:r>
            <a:endParaRPr lang="fi-FI" sz="1800" u="sng" dirty="0"/>
          </a:p>
          <a:p>
            <a:r>
              <a:rPr lang="en-US" sz="1800" dirty="0">
                <a:solidFill>
                  <a:srgbClr val="000000"/>
                </a:solidFill>
              </a:rPr>
              <a:t>Ask </a:t>
            </a:r>
            <a:r>
              <a:rPr lang="en-US" sz="1800" dirty="0">
                <a:solidFill>
                  <a:srgbClr val="000000"/>
                </a:solidFill>
              </a:rPr>
              <a:t>for the card if you are not sure whether you are going to stay longer than 6 </a:t>
            </a:r>
            <a:r>
              <a:rPr lang="en-US" sz="1800" dirty="0">
                <a:solidFill>
                  <a:srgbClr val="000000"/>
                </a:solidFill>
              </a:rPr>
              <a:t>months</a:t>
            </a:r>
            <a:r>
              <a:rPr lang="fi-FI" sz="1800" dirty="0">
                <a:solidFill>
                  <a:srgbClr val="000000"/>
                </a:solidFill>
              </a:rPr>
              <a:t>. </a:t>
            </a:r>
            <a:endParaRPr lang="fi-FI" sz="1800" dirty="0">
              <a:solidFill>
                <a:srgbClr val="000000"/>
              </a:solidFill>
            </a:endParaRPr>
          </a:p>
          <a:p>
            <a:pPr lvl="1"/>
            <a:r>
              <a:rPr lang="fi-FI" sz="1800" dirty="0" err="1">
                <a:solidFill>
                  <a:srgbClr val="000000"/>
                </a:solidFill>
              </a:rPr>
              <a:t>If</a:t>
            </a:r>
            <a:r>
              <a:rPr lang="fi-FI" sz="1800" dirty="0">
                <a:solidFill>
                  <a:srgbClr val="000000"/>
                </a:solidFill>
              </a:rPr>
              <a:t> </a:t>
            </a:r>
            <a:r>
              <a:rPr lang="fi-FI" sz="1800" dirty="0" err="1">
                <a:solidFill>
                  <a:srgbClr val="000000"/>
                </a:solidFill>
              </a:rPr>
              <a:t>it</a:t>
            </a:r>
            <a:r>
              <a:rPr lang="fi-FI" sz="1800" dirty="0">
                <a:solidFill>
                  <a:srgbClr val="000000"/>
                </a:solidFill>
              </a:rPr>
              <a:t> </a:t>
            </a:r>
            <a:r>
              <a:rPr lang="fi-FI" sz="1800" dirty="0" err="1">
                <a:solidFill>
                  <a:srgbClr val="000000"/>
                </a:solidFill>
              </a:rPr>
              <a:t>turns</a:t>
            </a:r>
            <a:r>
              <a:rPr lang="fi-FI" sz="1800" dirty="0">
                <a:solidFill>
                  <a:srgbClr val="000000"/>
                </a:solidFill>
              </a:rPr>
              <a:t> out </a:t>
            </a:r>
            <a:r>
              <a:rPr lang="fi-FI" sz="1800" dirty="0" err="1">
                <a:solidFill>
                  <a:srgbClr val="000000"/>
                </a:solidFill>
              </a:rPr>
              <a:t>you</a:t>
            </a:r>
            <a:r>
              <a:rPr lang="fi-FI" sz="1800" dirty="0">
                <a:solidFill>
                  <a:srgbClr val="000000"/>
                </a:solidFill>
              </a:rPr>
              <a:t> </a:t>
            </a:r>
            <a:r>
              <a:rPr lang="fi-FI" sz="1800" dirty="0" err="1">
                <a:solidFill>
                  <a:srgbClr val="000000"/>
                </a:solidFill>
              </a:rPr>
              <a:t>are</a:t>
            </a:r>
            <a:r>
              <a:rPr lang="fi-FI" sz="1800" dirty="0">
                <a:solidFill>
                  <a:srgbClr val="000000"/>
                </a:solidFill>
              </a:rPr>
              <a:t> staying </a:t>
            </a:r>
            <a:r>
              <a:rPr lang="fi-FI" sz="1800" dirty="0" err="1">
                <a:solidFill>
                  <a:srgbClr val="000000"/>
                </a:solidFill>
              </a:rPr>
              <a:t>longer</a:t>
            </a:r>
            <a:r>
              <a:rPr lang="fi-FI" sz="1800" dirty="0">
                <a:solidFill>
                  <a:srgbClr val="000000"/>
                </a:solidFill>
              </a:rPr>
              <a:t>, </a:t>
            </a:r>
            <a:r>
              <a:rPr lang="fi-FI" sz="1800" dirty="0" err="1">
                <a:solidFill>
                  <a:srgbClr val="000000"/>
                </a:solidFill>
              </a:rPr>
              <a:t>ask</a:t>
            </a:r>
            <a:r>
              <a:rPr lang="fi-FI" sz="1800" dirty="0">
                <a:solidFill>
                  <a:srgbClr val="000000"/>
                </a:solidFill>
              </a:rPr>
              <a:t> for a </a:t>
            </a:r>
            <a:r>
              <a:rPr lang="fi-FI" sz="1800" dirty="0" err="1">
                <a:solidFill>
                  <a:srgbClr val="000000"/>
                </a:solidFill>
              </a:rPr>
              <a:t>resident's</a:t>
            </a:r>
            <a:r>
              <a:rPr lang="fi-FI" sz="1800" dirty="0">
                <a:solidFill>
                  <a:srgbClr val="000000"/>
                </a:solidFill>
              </a:rPr>
              <a:t> </a:t>
            </a:r>
            <a:r>
              <a:rPr lang="fi-FI" sz="1800" dirty="0" err="1">
                <a:solidFill>
                  <a:srgbClr val="000000"/>
                </a:solidFill>
              </a:rPr>
              <a:t>tax</a:t>
            </a:r>
            <a:r>
              <a:rPr lang="fi-FI" sz="1800" dirty="0">
                <a:solidFill>
                  <a:srgbClr val="000000"/>
                </a:solidFill>
              </a:rPr>
              <a:t> </a:t>
            </a:r>
            <a:r>
              <a:rPr lang="fi-FI" sz="1800" dirty="0" err="1">
                <a:solidFill>
                  <a:srgbClr val="000000"/>
                </a:solidFill>
              </a:rPr>
              <a:t>card</a:t>
            </a:r>
            <a:r>
              <a:rPr lang="fi-FI" sz="1800" dirty="0">
                <a:solidFill>
                  <a:srgbClr val="000000"/>
                </a:solidFill>
              </a:rPr>
              <a:t>.</a:t>
            </a:r>
          </a:p>
          <a:p>
            <a:pPr lvl="2"/>
            <a:r>
              <a:rPr lang="fi-FI" sz="1600" dirty="0" err="1">
                <a:solidFill>
                  <a:srgbClr val="000000"/>
                </a:solidFill>
              </a:rPr>
              <a:t>All</a:t>
            </a:r>
            <a:r>
              <a:rPr lang="fi-FI" sz="1600" dirty="0">
                <a:solidFill>
                  <a:srgbClr val="000000"/>
                </a:solidFill>
              </a:rPr>
              <a:t> the money </a:t>
            </a:r>
            <a:r>
              <a:rPr lang="fi-FI" sz="1600" dirty="0" err="1">
                <a:solidFill>
                  <a:srgbClr val="000000"/>
                </a:solidFill>
              </a:rPr>
              <a:t>you've</a:t>
            </a:r>
            <a:r>
              <a:rPr lang="fi-FI" sz="1600" dirty="0">
                <a:solidFill>
                  <a:srgbClr val="000000"/>
                </a:solidFill>
              </a:rPr>
              <a:t> </a:t>
            </a:r>
            <a:r>
              <a:rPr lang="fi-FI" sz="1600" dirty="0" err="1">
                <a:solidFill>
                  <a:srgbClr val="000000"/>
                </a:solidFill>
              </a:rPr>
              <a:t>been</a:t>
            </a:r>
            <a:r>
              <a:rPr lang="fi-FI" sz="1600" dirty="0">
                <a:solidFill>
                  <a:srgbClr val="000000"/>
                </a:solidFill>
              </a:rPr>
              <a:t> </a:t>
            </a:r>
            <a:r>
              <a:rPr lang="fi-FI" sz="1600" dirty="0" err="1">
                <a:solidFill>
                  <a:srgbClr val="000000"/>
                </a:solidFill>
              </a:rPr>
              <a:t>paid</a:t>
            </a:r>
            <a:r>
              <a:rPr lang="fi-FI" sz="1600" dirty="0">
                <a:solidFill>
                  <a:srgbClr val="000000"/>
                </a:solidFill>
              </a:rPr>
              <a:t> </a:t>
            </a:r>
            <a:r>
              <a:rPr lang="fi-FI" sz="1600" dirty="0" err="1">
                <a:solidFill>
                  <a:srgbClr val="000000"/>
                </a:solidFill>
              </a:rPr>
              <a:t>so</a:t>
            </a:r>
            <a:r>
              <a:rPr lang="fi-FI" sz="1600" dirty="0">
                <a:solidFill>
                  <a:srgbClr val="000000"/>
                </a:solidFill>
              </a:rPr>
              <a:t> </a:t>
            </a:r>
            <a:r>
              <a:rPr lang="fi-FI" sz="1600" dirty="0" err="1">
                <a:solidFill>
                  <a:srgbClr val="000000"/>
                </a:solidFill>
              </a:rPr>
              <a:t>far</a:t>
            </a:r>
            <a:r>
              <a:rPr lang="fi-FI" sz="1600" dirty="0">
                <a:solidFill>
                  <a:srgbClr val="000000"/>
                </a:solidFill>
              </a:rPr>
              <a:t> </a:t>
            </a:r>
            <a:r>
              <a:rPr lang="fi-FI" sz="1600" dirty="0">
                <a:solidFill>
                  <a:srgbClr val="000000"/>
                </a:solidFill>
                <a:latin typeface="Arial"/>
                <a:cs typeface="Arial"/>
              </a:rPr>
              <a:t>‒</a:t>
            </a:r>
            <a:r>
              <a:rPr lang="fi-FI" sz="1600" dirty="0">
                <a:solidFill>
                  <a:srgbClr val="000000"/>
                </a:solidFill>
              </a:rPr>
              <a:t> and </a:t>
            </a:r>
            <a:r>
              <a:rPr lang="fi-FI" sz="1600" dirty="0" err="1">
                <a:solidFill>
                  <a:srgbClr val="000000"/>
                </a:solidFill>
              </a:rPr>
              <a:t>withheld</a:t>
            </a:r>
            <a:r>
              <a:rPr lang="fi-FI" sz="1600" dirty="0">
                <a:solidFill>
                  <a:srgbClr val="000000"/>
                </a:solidFill>
              </a:rPr>
              <a:t> </a:t>
            </a:r>
            <a:r>
              <a:rPr lang="fi-FI" sz="1600" dirty="0" err="1">
                <a:solidFill>
                  <a:srgbClr val="000000"/>
                </a:solidFill>
              </a:rPr>
              <a:t>so</a:t>
            </a:r>
            <a:r>
              <a:rPr lang="fi-FI" sz="1600" dirty="0">
                <a:solidFill>
                  <a:srgbClr val="000000"/>
                </a:solidFill>
              </a:rPr>
              <a:t> </a:t>
            </a:r>
            <a:r>
              <a:rPr lang="fi-FI" sz="1600" dirty="0" err="1">
                <a:solidFill>
                  <a:srgbClr val="000000"/>
                </a:solidFill>
              </a:rPr>
              <a:t>far</a:t>
            </a:r>
            <a:r>
              <a:rPr lang="fi-FI" sz="1600" dirty="0">
                <a:solidFill>
                  <a:srgbClr val="000000"/>
                </a:solidFill>
                <a:cs typeface="Arial"/>
              </a:rPr>
              <a:t> ‒</a:t>
            </a:r>
            <a:r>
              <a:rPr lang="fi-FI" sz="1600" dirty="0">
                <a:solidFill>
                  <a:srgbClr val="000000"/>
                </a:solidFill>
              </a:rPr>
              <a:t> is </a:t>
            </a:r>
            <a:r>
              <a:rPr lang="fi-FI" sz="1600" dirty="0" err="1">
                <a:solidFill>
                  <a:srgbClr val="000000"/>
                </a:solidFill>
              </a:rPr>
              <a:t>taken</a:t>
            </a:r>
            <a:r>
              <a:rPr lang="fi-FI" sz="1600" dirty="0">
                <a:solidFill>
                  <a:srgbClr val="000000"/>
                </a:solidFill>
              </a:rPr>
              <a:t> </a:t>
            </a:r>
            <a:br>
              <a:rPr lang="fi-FI" sz="1600" dirty="0">
                <a:solidFill>
                  <a:srgbClr val="000000"/>
                </a:solidFill>
              </a:rPr>
            </a:br>
            <a:r>
              <a:rPr lang="fi-FI" sz="1600" dirty="0">
                <a:solidFill>
                  <a:srgbClr val="000000"/>
                </a:solidFill>
              </a:rPr>
              <a:t>into </a:t>
            </a:r>
            <a:r>
              <a:rPr lang="fi-FI" sz="1600" dirty="0" err="1">
                <a:solidFill>
                  <a:srgbClr val="000000"/>
                </a:solidFill>
              </a:rPr>
              <a:t>account</a:t>
            </a:r>
            <a:r>
              <a:rPr lang="fi-FI" sz="1600" dirty="0">
                <a:solidFill>
                  <a:srgbClr val="000000"/>
                </a:solidFill>
              </a:rPr>
              <a:t> </a:t>
            </a:r>
            <a:r>
              <a:rPr lang="fi-FI" sz="1600" dirty="0" err="1">
                <a:solidFill>
                  <a:srgbClr val="000000"/>
                </a:solidFill>
              </a:rPr>
              <a:t>when</a:t>
            </a:r>
            <a:r>
              <a:rPr lang="fi-FI" sz="1600" dirty="0">
                <a:solidFill>
                  <a:srgbClr val="000000"/>
                </a:solidFill>
              </a:rPr>
              <a:t> the </a:t>
            </a:r>
            <a:r>
              <a:rPr lang="fi-FI" sz="1600" dirty="0" err="1">
                <a:solidFill>
                  <a:srgbClr val="000000"/>
                </a:solidFill>
              </a:rPr>
              <a:t>tax</a:t>
            </a:r>
            <a:r>
              <a:rPr lang="fi-FI" sz="1600" dirty="0">
                <a:solidFill>
                  <a:srgbClr val="000000"/>
                </a:solidFill>
              </a:rPr>
              <a:t> </a:t>
            </a:r>
            <a:r>
              <a:rPr lang="fi-FI" sz="1600" dirty="0" err="1">
                <a:solidFill>
                  <a:srgbClr val="000000"/>
                </a:solidFill>
              </a:rPr>
              <a:t>office</a:t>
            </a:r>
            <a:r>
              <a:rPr lang="fi-FI" sz="1600" dirty="0">
                <a:solidFill>
                  <a:srgbClr val="000000"/>
                </a:solidFill>
              </a:rPr>
              <a:t> </a:t>
            </a:r>
            <a:r>
              <a:rPr lang="fi-FI" sz="1600" dirty="0" err="1">
                <a:solidFill>
                  <a:srgbClr val="000000"/>
                </a:solidFill>
              </a:rPr>
              <a:t>works</a:t>
            </a:r>
            <a:r>
              <a:rPr lang="fi-FI" sz="1600" dirty="0">
                <a:solidFill>
                  <a:srgbClr val="000000"/>
                </a:solidFill>
              </a:rPr>
              <a:t> out </a:t>
            </a:r>
            <a:r>
              <a:rPr lang="fi-FI" sz="1600" dirty="0" err="1">
                <a:solidFill>
                  <a:srgbClr val="000000"/>
                </a:solidFill>
              </a:rPr>
              <a:t>your</a:t>
            </a:r>
            <a:r>
              <a:rPr lang="fi-FI" sz="1600" dirty="0">
                <a:solidFill>
                  <a:srgbClr val="000000"/>
                </a:solidFill>
              </a:rPr>
              <a:t> new </a:t>
            </a:r>
            <a:r>
              <a:rPr lang="fi-FI" sz="1600" dirty="0" err="1">
                <a:solidFill>
                  <a:srgbClr val="000000"/>
                </a:solidFill>
              </a:rPr>
              <a:t>withholding</a:t>
            </a:r>
            <a:r>
              <a:rPr lang="fi-FI" sz="1600" dirty="0">
                <a:solidFill>
                  <a:srgbClr val="000000"/>
                </a:solidFill>
              </a:rPr>
              <a:t> </a:t>
            </a:r>
            <a:r>
              <a:rPr lang="fi-FI" sz="1600" dirty="0" err="1">
                <a:solidFill>
                  <a:srgbClr val="000000"/>
                </a:solidFill>
              </a:rPr>
              <a:t>rate</a:t>
            </a:r>
            <a:r>
              <a:rPr lang="fi-FI" sz="1600" dirty="0">
                <a:solidFill>
                  <a:srgbClr val="000000"/>
                </a:solidFill>
              </a:rPr>
              <a:t>. </a:t>
            </a:r>
            <a:endParaRPr lang="fi-FI" sz="1800" dirty="0"/>
          </a:p>
          <a:p>
            <a:r>
              <a:rPr lang="fi-FI" sz="1800" dirty="0" err="1"/>
              <a:t>Hand</a:t>
            </a:r>
            <a:r>
              <a:rPr lang="fi-FI" sz="1800" dirty="0"/>
              <a:t> the </a:t>
            </a:r>
            <a:r>
              <a:rPr lang="fi-FI" sz="1800" dirty="0" err="1"/>
              <a:t>card</a:t>
            </a:r>
            <a:r>
              <a:rPr lang="fi-FI" sz="1800" dirty="0"/>
              <a:t> </a:t>
            </a:r>
            <a:r>
              <a:rPr lang="fi-FI" sz="1800" dirty="0" err="1"/>
              <a:t>over</a:t>
            </a:r>
            <a:r>
              <a:rPr lang="fi-FI" sz="1800" dirty="0"/>
              <a:t> to </a:t>
            </a:r>
            <a:r>
              <a:rPr lang="fi-FI" sz="1800" dirty="0" err="1"/>
              <a:t>your</a:t>
            </a:r>
            <a:r>
              <a:rPr lang="fi-FI" sz="1800" dirty="0"/>
              <a:t> </a:t>
            </a:r>
            <a:r>
              <a:rPr lang="fi-FI" sz="1800" dirty="0" err="1"/>
              <a:t>employer</a:t>
            </a:r>
            <a:r>
              <a:rPr lang="fi-FI" sz="1800" dirty="0"/>
              <a:t>.</a:t>
            </a:r>
          </a:p>
          <a:p>
            <a:pPr lvl="1"/>
            <a:r>
              <a:rPr lang="fi-FI" sz="1800" dirty="0">
                <a:solidFill>
                  <a:srgbClr val="000000"/>
                </a:solidFill>
              </a:rPr>
              <a:t>I</a:t>
            </a:r>
            <a:r>
              <a:rPr lang="en-US" sz="1800" dirty="0">
                <a:solidFill>
                  <a:srgbClr val="000000"/>
                </a:solidFill>
              </a:rPr>
              <a:t>f </a:t>
            </a:r>
            <a:r>
              <a:rPr lang="en-US" sz="1800" dirty="0">
                <a:solidFill>
                  <a:srgbClr val="000000"/>
                </a:solidFill>
              </a:rPr>
              <a:t>you fail to give them a tax-at-source card, your </a:t>
            </a:r>
            <a:r>
              <a:rPr lang="en-US" sz="1800" dirty="0">
                <a:solidFill>
                  <a:srgbClr val="000000"/>
                </a:solidFill>
              </a:rPr>
              <a:t>pay is taxed as</a:t>
            </a:r>
            <a:r>
              <a:rPr lang="fi-FI" sz="1800" dirty="0">
                <a:solidFill>
                  <a:srgbClr val="000000"/>
                </a:solidFill>
              </a:rPr>
              <a:t>  </a:t>
            </a:r>
          </a:p>
          <a:p>
            <a:pPr lvl="2"/>
            <a:r>
              <a:rPr lang="fi-FI" sz="1600" dirty="0" err="1">
                <a:solidFill>
                  <a:srgbClr val="000000"/>
                </a:solidFill>
              </a:rPr>
              <a:t>being</a:t>
            </a:r>
            <a:r>
              <a:rPr lang="fi-FI" sz="1600" dirty="0">
                <a:solidFill>
                  <a:srgbClr val="000000"/>
                </a:solidFill>
              </a:rPr>
              <a:t> </a:t>
            </a:r>
            <a:r>
              <a:rPr lang="fi-FI" sz="1600" dirty="0" err="1">
                <a:solidFill>
                  <a:srgbClr val="000000"/>
                </a:solidFill>
              </a:rPr>
              <a:t>paid</a:t>
            </a:r>
            <a:r>
              <a:rPr lang="fi-FI" sz="1600" dirty="0">
                <a:solidFill>
                  <a:srgbClr val="000000"/>
                </a:solidFill>
              </a:rPr>
              <a:t> to a </a:t>
            </a:r>
            <a:r>
              <a:rPr lang="fi-FI" sz="1600" dirty="0" err="1">
                <a:solidFill>
                  <a:srgbClr val="000000"/>
                </a:solidFill>
              </a:rPr>
              <a:t>beneficiary</a:t>
            </a:r>
            <a:r>
              <a:rPr lang="fi-FI" sz="1600" dirty="0">
                <a:solidFill>
                  <a:srgbClr val="000000"/>
                </a:solidFill>
              </a:rPr>
              <a:t> with </a:t>
            </a:r>
            <a:r>
              <a:rPr lang="fi-FI" sz="1600" dirty="0" err="1">
                <a:solidFill>
                  <a:srgbClr val="000000"/>
                </a:solidFill>
              </a:rPr>
              <a:t>unknown</a:t>
            </a:r>
            <a:r>
              <a:rPr lang="fi-FI" sz="1600" dirty="0">
                <a:solidFill>
                  <a:srgbClr val="000000"/>
                </a:solidFill>
              </a:rPr>
              <a:t> status: 60% is </a:t>
            </a:r>
            <a:r>
              <a:rPr lang="fi-FI" sz="1600" dirty="0" err="1">
                <a:solidFill>
                  <a:srgbClr val="000000"/>
                </a:solidFill>
              </a:rPr>
              <a:t>withheld</a:t>
            </a:r>
            <a:r>
              <a:rPr lang="fi-FI" sz="1600" dirty="0">
                <a:solidFill>
                  <a:srgbClr val="000000"/>
                </a:solidFill>
              </a:rPr>
              <a:t>. </a:t>
            </a:r>
          </a:p>
          <a:p>
            <a:pPr lvl="2"/>
            <a:r>
              <a:rPr lang="fi-FI" sz="1600" dirty="0" err="1">
                <a:solidFill>
                  <a:srgbClr val="000000"/>
                </a:solidFill>
              </a:rPr>
              <a:t>When</a:t>
            </a:r>
            <a:r>
              <a:rPr lang="fi-FI" sz="1600" dirty="0">
                <a:solidFill>
                  <a:srgbClr val="000000"/>
                </a:solidFill>
              </a:rPr>
              <a:t> </a:t>
            </a:r>
            <a:r>
              <a:rPr lang="fi-FI" sz="1600" dirty="0" err="1">
                <a:solidFill>
                  <a:srgbClr val="000000"/>
                </a:solidFill>
              </a:rPr>
              <a:t>your</a:t>
            </a:r>
            <a:r>
              <a:rPr lang="fi-FI" sz="1600" dirty="0">
                <a:solidFill>
                  <a:srgbClr val="000000"/>
                </a:solidFill>
              </a:rPr>
              <a:t> </a:t>
            </a:r>
            <a:r>
              <a:rPr lang="fi-FI" sz="1600" dirty="0" err="1">
                <a:solidFill>
                  <a:srgbClr val="000000"/>
                </a:solidFill>
              </a:rPr>
              <a:t>employer</a:t>
            </a:r>
            <a:r>
              <a:rPr lang="fi-FI" sz="1600" dirty="0">
                <a:solidFill>
                  <a:srgbClr val="000000"/>
                </a:solidFill>
              </a:rPr>
              <a:t> is </a:t>
            </a:r>
            <a:r>
              <a:rPr lang="fi-FI" sz="1600" dirty="0" err="1">
                <a:solidFill>
                  <a:srgbClr val="000000"/>
                </a:solidFill>
              </a:rPr>
              <a:t>aware</a:t>
            </a:r>
            <a:r>
              <a:rPr lang="fi-FI" sz="1600" dirty="0">
                <a:solidFill>
                  <a:srgbClr val="000000"/>
                </a:solidFill>
              </a:rPr>
              <a:t> </a:t>
            </a:r>
            <a:r>
              <a:rPr lang="fi-FI" sz="1600" dirty="0" err="1">
                <a:solidFill>
                  <a:srgbClr val="000000"/>
                </a:solidFill>
              </a:rPr>
              <a:t>that</a:t>
            </a:r>
            <a:r>
              <a:rPr lang="fi-FI" sz="1600" dirty="0">
                <a:solidFill>
                  <a:srgbClr val="000000"/>
                </a:solidFill>
              </a:rPr>
              <a:t> </a:t>
            </a:r>
            <a:r>
              <a:rPr lang="fi-FI" sz="1600" dirty="0" err="1">
                <a:solidFill>
                  <a:srgbClr val="000000"/>
                </a:solidFill>
              </a:rPr>
              <a:t>you</a:t>
            </a:r>
            <a:r>
              <a:rPr lang="fi-FI" sz="1600" dirty="0">
                <a:solidFill>
                  <a:srgbClr val="000000"/>
                </a:solidFill>
              </a:rPr>
              <a:t> </a:t>
            </a:r>
            <a:r>
              <a:rPr lang="fi-FI" sz="1600" dirty="0" err="1">
                <a:solidFill>
                  <a:srgbClr val="000000"/>
                </a:solidFill>
              </a:rPr>
              <a:t>are</a:t>
            </a:r>
            <a:r>
              <a:rPr lang="fi-FI" sz="1600" dirty="0">
                <a:solidFill>
                  <a:srgbClr val="000000"/>
                </a:solidFill>
              </a:rPr>
              <a:t> a </a:t>
            </a:r>
            <a:r>
              <a:rPr lang="fi-FI" sz="1600" dirty="0" err="1">
                <a:solidFill>
                  <a:srgbClr val="000000"/>
                </a:solidFill>
              </a:rPr>
              <a:t>nonresident</a:t>
            </a:r>
            <a:r>
              <a:rPr lang="fi-FI" sz="1600" dirty="0">
                <a:solidFill>
                  <a:srgbClr val="000000"/>
                </a:solidFill>
              </a:rPr>
              <a:t>, </a:t>
            </a:r>
            <a:r>
              <a:rPr lang="fi-FI" sz="1600" dirty="0" err="1">
                <a:solidFill>
                  <a:srgbClr val="000000"/>
                </a:solidFill>
              </a:rPr>
              <a:t>only</a:t>
            </a:r>
            <a:r>
              <a:rPr lang="fi-FI" sz="1600" dirty="0">
                <a:solidFill>
                  <a:srgbClr val="000000"/>
                </a:solidFill>
              </a:rPr>
              <a:t> 35%.</a:t>
            </a:r>
            <a:endParaRPr lang="fi-FI" sz="18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dirty="0"/>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13</a:t>
            </a:fld>
            <a:endParaRPr lang="fi-FI" dirty="0"/>
          </a:p>
        </p:txBody>
      </p:sp>
    </p:spTree>
    <p:extLst>
      <p:ext uri="{BB962C8B-B14F-4D97-AF65-F5344CB8AC3E}">
        <p14:creationId xmlns:p14="http://schemas.microsoft.com/office/powerpoint/2010/main" val="299792901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Taxation at </a:t>
            </a:r>
            <a:r>
              <a:rPr lang="fi-FI" dirty="0" err="1" smtClean="0"/>
              <a:t>source</a:t>
            </a:r>
            <a:endParaRPr lang="fi-FI" sz="2900" dirty="0"/>
          </a:p>
        </p:txBody>
      </p:sp>
      <p:sp>
        <p:nvSpPr>
          <p:cNvPr id="3" name="Sisällön paikkamerkki 2"/>
          <p:cNvSpPr>
            <a:spLocks noGrp="1"/>
          </p:cNvSpPr>
          <p:nvPr>
            <p:ph idx="1"/>
          </p:nvPr>
        </p:nvSpPr>
        <p:spPr/>
        <p:txBody>
          <a:bodyPr/>
          <a:lstStyle/>
          <a:p>
            <a:r>
              <a:rPr lang="fi-FI"/>
              <a:t>If you are a leased employee and your employer is a </a:t>
            </a:r>
            <a:r>
              <a:rPr lang="en-US"/>
              <a:t>foreign </a:t>
            </a:r>
            <a:r>
              <a:rPr lang="en-US"/>
              <a:t>leasing </a:t>
            </a:r>
            <a:r>
              <a:rPr lang="en-US"/>
              <a:t>agent</a:t>
            </a:r>
            <a:r>
              <a:rPr lang="fi-FI"/>
              <a:t>:</a:t>
            </a:r>
            <a:r>
              <a:rPr lang="fi-FI"/>
              <a:t> A</a:t>
            </a:r>
            <a:r>
              <a:rPr lang="en-US"/>
              <a:t>sk </a:t>
            </a:r>
            <a:r>
              <a:rPr lang="en-US" dirty="0"/>
              <a:t>the tax office to give you a prepayment decision when your wages are taxable </a:t>
            </a:r>
            <a:r>
              <a:rPr lang="en-US"/>
              <a:t>in </a:t>
            </a:r>
            <a:r>
              <a:rPr lang="en-US"/>
              <a:t>Finland and:</a:t>
            </a:r>
            <a:endParaRPr lang="fi-FI" dirty="0"/>
          </a:p>
          <a:p>
            <a:pPr lvl="1"/>
            <a:r>
              <a:rPr lang="fi-FI" smtClean="0"/>
              <a:t>your employer has </a:t>
            </a:r>
            <a:r>
              <a:rPr lang="fi-FI" u="sng" dirty="0" smtClean="0"/>
              <a:t>no </a:t>
            </a:r>
            <a:r>
              <a:rPr lang="fi-FI" u="sng" err="1" smtClean="0"/>
              <a:t>permanent</a:t>
            </a:r>
            <a:r>
              <a:rPr lang="fi-FI" u="sng" smtClean="0"/>
              <a:t> establishment</a:t>
            </a:r>
            <a:r>
              <a:rPr lang="fi-FI" smtClean="0">
                <a:solidFill>
                  <a:srgbClr val="000000"/>
                </a:solidFill>
              </a:rPr>
              <a:t>,</a:t>
            </a:r>
            <a:endParaRPr lang="fi-FI" dirty="0" smtClean="0">
              <a:solidFill>
                <a:srgbClr val="000000"/>
              </a:solidFill>
            </a:endParaRPr>
          </a:p>
          <a:p>
            <a:pPr lvl="1"/>
            <a:r>
              <a:rPr lang="fi-FI" smtClean="0">
                <a:solidFill>
                  <a:srgbClr val="000000"/>
                </a:solidFill>
              </a:rPr>
              <a:t>your employer is </a:t>
            </a:r>
            <a:r>
              <a:rPr lang="fi-FI" err="1" smtClean="0">
                <a:solidFill>
                  <a:srgbClr val="000000"/>
                </a:solidFill>
              </a:rPr>
              <a:t>not</a:t>
            </a:r>
            <a:r>
              <a:rPr lang="fi-FI" smtClean="0">
                <a:solidFill>
                  <a:srgbClr val="000000"/>
                </a:solidFill>
              </a:rPr>
              <a:t> on </a:t>
            </a:r>
            <a:r>
              <a:rPr lang="fi-FI" u="sng" dirty="0" err="1" smtClean="0"/>
              <a:t>Register</a:t>
            </a:r>
            <a:r>
              <a:rPr lang="fi-FI" u="sng" dirty="0" smtClean="0"/>
              <a:t> of </a:t>
            </a:r>
            <a:r>
              <a:rPr lang="fi-FI" u="sng" dirty="0" err="1" smtClean="0"/>
              <a:t>Employers</a:t>
            </a:r>
            <a:r>
              <a:rPr lang="fi-FI" dirty="0" smtClean="0"/>
              <a:t>.</a:t>
            </a:r>
            <a:endParaRPr lang="fi-FI" dirty="0"/>
          </a:p>
          <a:p>
            <a:r>
              <a:rPr lang="fi-FI">
                <a:solidFill>
                  <a:srgbClr val="000000"/>
                </a:solidFill>
              </a:rPr>
              <a:t>Pay </a:t>
            </a:r>
            <a:r>
              <a:rPr lang="fi-FI" dirty="0">
                <a:solidFill>
                  <a:srgbClr val="000000"/>
                </a:solidFill>
              </a:rPr>
              <a:t>the </a:t>
            </a:r>
            <a:r>
              <a:rPr lang="fi-FI" err="1">
                <a:solidFill>
                  <a:srgbClr val="000000"/>
                </a:solidFill>
              </a:rPr>
              <a:t>prepayments</a:t>
            </a:r>
            <a:r>
              <a:rPr lang="fi-FI">
                <a:solidFill>
                  <a:srgbClr val="000000"/>
                </a:solidFill>
              </a:rPr>
              <a:t> yourself.</a:t>
            </a:r>
            <a:endParaRPr lang="fi-FI" dirty="0">
              <a:solidFill>
                <a:srgbClr val="000000"/>
              </a:solidFill>
            </a:endParaRPr>
          </a:p>
          <a:p>
            <a:r>
              <a:rPr lang="fi-FI" dirty="0">
                <a:solidFill>
                  <a:srgbClr val="000000"/>
                </a:solidFill>
              </a:rPr>
              <a:t>For a </a:t>
            </a:r>
            <a:r>
              <a:rPr lang="fi-FI" dirty="0" err="1">
                <a:solidFill>
                  <a:srgbClr val="000000"/>
                </a:solidFill>
              </a:rPr>
              <a:t>tax-at-source</a:t>
            </a:r>
            <a:r>
              <a:rPr lang="fi-FI" dirty="0">
                <a:solidFill>
                  <a:srgbClr val="000000"/>
                </a:solidFill>
              </a:rPr>
              <a:t> </a:t>
            </a:r>
            <a:r>
              <a:rPr lang="fi-FI" dirty="0" err="1">
                <a:solidFill>
                  <a:srgbClr val="000000"/>
                </a:solidFill>
              </a:rPr>
              <a:t>card</a:t>
            </a:r>
            <a:r>
              <a:rPr lang="fi-FI" dirty="0">
                <a:solidFill>
                  <a:srgbClr val="000000"/>
                </a:solidFill>
              </a:rPr>
              <a:t> </a:t>
            </a:r>
            <a:r>
              <a:rPr lang="fi-FI" err="1">
                <a:solidFill>
                  <a:srgbClr val="000000"/>
                </a:solidFill>
              </a:rPr>
              <a:t>or</a:t>
            </a:r>
            <a:r>
              <a:rPr lang="fi-FI">
                <a:solidFill>
                  <a:srgbClr val="000000"/>
                </a:solidFill>
              </a:rPr>
              <a:t> for the prepayments</a:t>
            </a:r>
            <a:r>
              <a:rPr lang="fi-FI">
                <a:solidFill>
                  <a:srgbClr val="000000"/>
                </a:solidFill>
              </a:rPr>
              <a:t>, </a:t>
            </a:r>
            <a:r>
              <a:rPr lang="fi-FI" smtClean="0">
                <a:solidFill>
                  <a:srgbClr val="000000"/>
                </a:solidFill>
                <a:hlinkClick r:id="rId2"/>
              </a:rPr>
              <a:t>complete </a:t>
            </a:r>
            <a:r>
              <a:rPr lang="fi-FI" dirty="0" err="1">
                <a:solidFill>
                  <a:srgbClr val="000000"/>
                </a:solidFill>
                <a:hlinkClick r:id="rId2"/>
              </a:rPr>
              <a:t>Form</a:t>
            </a:r>
            <a:r>
              <a:rPr lang="fi-FI" dirty="0">
                <a:solidFill>
                  <a:srgbClr val="000000"/>
                </a:solidFill>
                <a:hlinkClick r:id="rId2"/>
              </a:rPr>
              <a:t> </a:t>
            </a:r>
            <a:r>
              <a:rPr lang="fi-FI">
                <a:solidFill>
                  <a:srgbClr val="000000"/>
                </a:solidFill>
                <a:hlinkClick r:id="rId2"/>
              </a:rPr>
              <a:t>5057e </a:t>
            </a:r>
            <a:r>
              <a:rPr lang="fi-FI" smtClean="0">
                <a:solidFill>
                  <a:srgbClr val="000000"/>
                </a:solidFill>
              </a:rPr>
              <a:t> </a:t>
            </a:r>
            <a:r>
              <a:rPr lang="en-US" smtClean="0">
                <a:solidFill>
                  <a:srgbClr val="000000"/>
                </a:solidFill>
              </a:rPr>
              <a:t>(</a:t>
            </a:r>
            <a:r>
              <a:rPr lang="en-US" dirty="0">
                <a:solidFill>
                  <a:srgbClr val="000000"/>
                </a:solidFill>
              </a:rPr>
              <a:t>Application for a nonresident taxpayer's tax-at-source card, prepayment calculation, tax </a:t>
            </a:r>
            <a:r>
              <a:rPr lang="en-US" dirty="0">
                <a:solidFill>
                  <a:srgbClr val="000000"/>
                </a:solidFill>
              </a:rPr>
              <a:t>card)</a:t>
            </a:r>
            <a:r>
              <a:rPr lang="fi-FI" dirty="0">
                <a:solidFill>
                  <a:srgbClr val="000000"/>
                </a:solidFill>
              </a:rPr>
              <a:t>.</a:t>
            </a:r>
            <a:endParaRPr lang="fi-FI" dirty="0">
              <a:ea typeface="Times New Roman"/>
              <a:cs typeface="Times New Roman"/>
            </a:endParaRPr>
          </a:p>
          <a:p>
            <a:endParaRPr lang="fi-FI" sz="2400" dirty="0">
              <a:solidFill>
                <a:srgbClr val="000000"/>
              </a:solidFill>
            </a:endParaRPr>
          </a:p>
          <a:p>
            <a:endParaRPr lang="fi-FI" sz="2400" dirty="0">
              <a:solidFill>
                <a:srgbClr val="000000"/>
              </a:solidFill>
            </a:endParaRPr>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14</a:t>
            </a:fld>
            <a:endParaRPr lang="fi-FI"/>
          </a:p>
        </p:txBody>
      </p:sp>
    </p:spTree>
    <p:extLst>
      <p:ext uri="{BB962C8B-B14F-4D97-AF65-F5344CB8AC3E}">
        <p14:creationId xmlns:p14="http://schemas.microsoft.com/office/powerpoint/2010/main" val="174471220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Taxation at </a:t>
            </a:r>
            <a:r>
              <a:rPr lang="fi-FI" dirty="0" err="1" smtClean="0"/>
              <a:t>source</a:t>
            </a:r>
            <a:endParaRPr lang="fi-FI" dirty="0"/>
          </a:p>
        </p:txBody>
      </p:sp>
      <p:sp>
        <p:nvSpPr>
          <p:cNvPr id="3" name="Sisällön paikkamerkki 2"/>
          <p:cNvSpPr>
            <a:spLocks noGrp="1"/>
          </p:cNvSpPr>
          <p:nvPr>
            <p:ph idx="1"/>
          </p:nvPr>
        </p:nvSpPr>
        <p:spPr/>
        <p:txBody>
          <a:bodyPr/>
          <a:lstStyle/>
          <a:p>
            <a:pPr lvl="0"/>
            <a:r>
              <a:rPr lang="en-US" sz="2800"/>
              <a:t>The </a:t>
            </a:r>
            <a:r>
              <a:rPr lang="en-US" sz="2800"/>
              <a:t>tax office can prepare the card even if you don't have a Finnish personal ID code unless you are a construction worker</a:t>
            </a:r>
            <a:r>
              <a:rPr lang="fi-FI" sz="2800"/>
              <a:t>.</a:t>
            </a:r>
            <a:endParaRPr lang="fi-FI" sz="2800" dirty="0"/>
          </a:p>
          <a:p>
            <a:pPr lvl="1"/>
            <a:r>
              <a:rPr lang="fi-FI" sz="2000" smtClean="0"/>
              <a:t>However, the Tax Administration recommends that you get the ID code anyway.</a:t>
            </a:r>
            <a:endParaRPr lang="fi-FI" sz="2000" dirty="0">
              <a:ea typeface="Times New Roman"/>
              <a:cs typeface="Times New Roman"/>
            </a:endParaRPr>
          </a:p>
          <a:p>
            <a:pPr lvl="0"/>
            <a:r>
              <a:rPr lang="fi-FI" sz="2800"/>
              <a:t>When </a:t>
            </a:r>
            <a:r>
              <a:rPr lang="en-US" sz="2800"/>
              <a:t>you are taxed under this scheme, the tax withheld at source is your final tax, and </a:t>
            </a:r>
            <a:r>
              <a:rPr lang="en-US" sz="2800"/>
              <a:t>you do </a:t>
            </a:r>
            <a:r>
              <a:rPr lang="en-US" sz="2800"/>
              <a:t>not have to file a tax return in Finland. </a:t>
            </a:r>
          </a:p>
          <a:p>
            <a:pPr lvl="0"/>
            <a:r>
              <a:rPr lang="en-US" sz="2800"/>
              <a:t>You </a:t>
            </a:r>
            <a:r>
              <a:rPr lang="en-US" sz="2800"/>
              <a:t>must file a tax return in your country of residence and include details on your Finnish-source income.  </a:t>
            </a:r>
          </a:p>
          <a:p>
            <a:pPr lvl="0"/>
            <a:r>
              <a:rPr lang="en-US" sz="2800"/>
              <a:t>Any </a:t>
            </a:r>
            <a:r>
              <a:rPr lang="en-US" sz="2800"/>
              <a:t>double taxation is eliminated by the authorities of your country</a:t>
            </a:r>
            <a:r>
              <a:rPr lang="fi-FI" sz="2800"/>
              <a:t>.</a:t>
            </a:r>
            <a:endParaRPr lang="fi-FI" altLang="fi-FI" sz="2800" dirty="0"/>
          </a:p>
          <a:p>
            <a:endParaRPr lang="fi-FI" sz="2000" dirty="0">
              <a:ea typeface="Times New Roman"/>
              <a:cs typeface="Times New Roman"/>
            </a:endParaRPr>
          </a:p>
          <a:p>
            <a:endParaRPr lang="fi-FI" sz="2000" dirty="0"/>
          </a:p>
          <a:p>
            <a:endParaRPr lang="fi-FI" sz="2000" dirty="0"/>
          </a:p>
          <a:p>
            <a:endParaRPr lang="fi-FI" sz="20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15</a:t>
            </a:fld>
            <a:endParaRPr lang="fi-FI"/>
          </a:p>
        </p:txBody>
      </p:sp>
    </p:spTree>
    <p:extLst>
      <p:ext uri="{BB962C8B-B14F-4D97-AF65-F5344CB8AC3E}">
        <p14:creationId xmlns:p14="http://schemas.microsoft.com/office/powerpoint/2010/main" val="21651886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Progressive </a:t>
            </a:r>
            <a:r>
              <a:rPr lang="fi-FI" dirty="0" err="1" smtClean="0"/>
              <a:t>taxation</a:t>
            </a:r>
            <a:r>
              <a:rPr lang="fi-FI" dirty="0" smtClean="0"/>
              <a:t> </a:t>
            </a:r>
            <a:endParaRPr lang="fi-FI" dirty="0"/>
          </a:p>
        </p:txBody>
      </p:sp>
      <p:sp>
        <p:nvSpPr>
          <p:cNvPr id="3" name="Sisällön paikkamerkki 2"/>
          <p:cNvSpPr>
            <a:spLocks noGrp="1"/>
          </p:cNvSpPr>
          <p:nvPr>
            <p:ph idx="1"/>
          </p:nvPr>
        </p:nvSpPr>
        <p:spPr/>
        <p:txBody>
          <a:bodyPr/>
          <a:lstStyle/>
          <a:p>
            <a:r>
              <a:rPr lang="fi-FI" sz="1800" dirty="0" err="1"/>
              <a:t>Non</a:t>
            </a:r>
            <a:r>
              <a:rPr lang="en-US" sz="1800" dirty="0"/>
              <a:t>resident </a:t>
            </a:r>
            <a:r>
              <a:rPr lang="en-US" sz="1800" dirty="0"/>
              <a:t>individuals can ask for tax treatment under the progressive scheme instead of source taxation </a:t>
            </a:r>
            <a:r>
              <a:rPr lang="en-US" sz="1800" dirty="0"/>
              <a:t>if:</a:t>
            </a:r>
            <a:endParaRPr lang="fi-FI" sz="1800" dirty="0"/>
          </a:p>
          <a:p>
            <a:pPr lvl="1"/>
            <a:r>
              <a:rPr lang="fi-FI" sz="1400" dirty="0"/>
              <a:t>the </a:t>
            </a:r>
            <a:r>
              <a:rPr lang="fi-FI" sz="1400" dirty="0" err="1"/>
              <a:t>individual's</a:t>
            </a:r>
            <a:r>
              <a:rPr lang="fi-FI" sz="1400" dirty="0"/>
              <a:t> country of </a:t>
            </a:r>
            <a:r>
              <a:rPr lang="fi-FI" sz="1400" dirty="0" err="1"/>
              <a:t>residence</a:t>
            </a:r>
            <a:r>
              <a:rPr lang="fi-FI" sz="1400" dirty="0"/>
              <a:t> is in the EEA; </a:t>
            </a:r>
            <a:r>
              <a:rPr lang="fi-FI" sz="1400" dirty="0" err="1"/>
              <a:t>or</a:t>
            </a:r>
            <a:endParaRPr lang="fi-FI" sz="1400" dirty="0"/>
          </a:p>
          <a:p>
            <a:pPr lvl="1"/>
            <a:r>
              <a:rPr lang="fi-FI" sz="1400" dirty="0"/>
              <a:t>in a country </a:t>
            </a:r>
            <a:r>
              <a:rPr lang="fi-FI" sz="1400" dirty="0" err="1"/>
              <a:t>that</a:t>
            </a:r>
            <a:r>
              <a:rPr lang="fi-FI" sz="1400" dirty="0"/>
              <a:t> </a:t>
            </a:r>
            <a:r>
              <a:rPr lang="fi-FI" sz="1400" dirty="0" err="1"/>
              <a:t>has</a:t>
            </a:r>
            <a:r>
              <a:rPr lang="fi-FI" sz="1400" dirty="0"/>
              <a:t> </a:t>
            </a:r>
            <a:r>
              <a:rPr lang="fi-FI" sz="1400" dirty="0" err="1"/>
              <a:t>signed</a:t>
            </a:r>
            <a:r>
              <a:rPr lang="fi-FI" sz="1400" dirty="0"/>
              <a:t> a </a:t>
            </a:r>
            <a:r>
              <a:rPr lang="fi-FI" sz="1400" dirty="0" err="1"/>
              <a:t>tax</a:t>
            </a:r>
            <a:r>
              <a:rPr lang="fi-FI" sz="1400" dirty="0"/>
              <a:t> </a:t>
            </a:r>
            <a:r>
              <a:rPr lang="fi-FI" sz="1400" dirty="0" err="1"/>
              <a:t>treaty</a:t>
            </a:r>
            <a:r>
              <a:rPr lang="fi-FI" sz="1400" dirty="0"/>
              <a:t> with Finland; </a:t>
            </a:r>
            <a:r>
              <a:rPr lang="fi-FI" sz="1400" dirty="0" err="1"/>
              <a:t>or</a:t>
            </a:r>
            <a:r>
              <a:rPr lang="fi-FI" sz="1400" dirty="0"/>
              <a:t>  </a:t>
            </a:r>
          </a:p>
          <a:p>
            <a:pPr lvl="1"/>
            <a:r>
              <a:rPr lang="fi-FI" sz="1400" dirty="0"/>
              <a:t>the </a:t>
            </a:r>
            <a:r>
              <a:rPr lang="fi-FI" sz="1400" dirty="0" err="1"/>
              <a:t>individual</a:t>
            </a:r>
            <a:r>
              <a:rPr lang="fi-FI" sz="1400" dirty="0"/>
              <a:t> is a </a:t>
            </a:r>
            <a:r>
              <a:rPr lang="fi-FI" sz="1400" dirty="0" err="1"/>
              <a:t>reasearcher</a:t>
            </a:r>
            <a:r>
              <a:rPr lang="fi-FI" sz="1400" dirty="0"/>
              <a:t> and </a:t>
            </a:r>
            <a:r>
              <a:rPr lang="fi-FI" sz="1400" dirty="0" err="1"/>
              <a:t>has</a:t>
            </a:r>
            <a:r>
              <a:rPr lang="fi-FI" sz="1400" dirty="0"/>
              <a:t> a </a:t>
            </a:r>
            <a:r>
              <a:rPr lang="fi-FI" sz="1400" dirty="0" err="1"/>
              <a:t>residence</a:t>
            </a:r>
            <a:r>
              <a:rPr lang="fi-FI" sz="1400" dirty="0"/>
              <a:t> permit </a:t>
            </a:r>
            <a:r>
              <a:rPr lang="fi-FI" sz="1400" dirty="0" err="1"/>
              <a:t>covered</a:t>
            </a:r>
            <a:r>
              <a:rPr lang="fi-FI" sz="1400" dirty="0"/>
              <a:t> </a:t>
            </a:r>
            <a:br>
              <a:rPr lang="fi-FI" sz="1400" dirty="0"/>
            </a:br>
            <a:r>
              <a:rPr lang="fi-FI" sz="1400" dirty="0" err="1"/>
              <a:t>by</a:t>
            </a:r>
            <a:r>
              <a:rPr lang="fi-FI" sz="1400" dirty="0"/>
              <a:t> the EU Directive on </a:t>
            </a:r>
            <a:r>
              <a:rPr lang="fi-FI" sz="1400" dirty="0" err="1"/>
              <a:t>Scientific</a:t>
            </a:r>
            <a:r>
              <a:rPr lang="fi-FI" sz="1400" dirty="0"/>
              <a:t> </a:t>
            </a:r>
            <a:r>
              <a:rPr lang="fi-FI" sz="1400" dirty="0" err="1"/>
              <a:t>Research</a:t>
            </a:r>
            <a:r>
              <a:rPr lang="fi-FI" sz="1400" dirty="0"/>
              <a:t>.</a:t>
            </a:r>
          </a:p>
          <a:p>
            <a:r>
              <a:rPr lang="fi-FI" sz="1800" dirty="0" err="1"/>
              <a:t>Finnish</a:t>
            </a:r>
            <a:r>
              <a:rPr lang="fi-FI" sz="1800" dirty="0"/>
              <a:t> </a:t>
            </a:r>
            <a:r>
              <a:rPr lang="fi-FI" sz="1800" dirty="0" err="1"/>
              <a:t>tax</a:t>
            </a:r>
            <a:r>
              <a:rPr lang="fi-FI" sz="1800" dirty="0"/>
              <a:t> </a:t>
            </a:r>
            <a:r>
              <a:rPr lang="fi-FI" sz="1800" dirty="0" err="1"/>
              <a:t>imposed</a:t>
            </a:r>
            <a:r>
              <a:rPr lang="fi-FI" sz="1800" dirty="0"/>
              <a:t> on </a:t>
            </a:r>
            <a:r>
              <a:rPr lang="fi-FI" sz="1800" dirty="0" err="1"/>
              <a:t>Finnish-source</a:t>
            </a:r>
            <a:r>
              <a:rPr lang="fi-FI" sz="1800" dirty="0"/>
              <a:t> </a:t>
            </a:r>
            <a:r>
              <a:rPr lang="fi-FI" sz="1800" dirty="0" err="1"/>
              <a:t>income</a:t>
            </a:r>
            <a:r>
              <a:rPr lang="fi-FI" sz="1800" dirty="0"/>
              <a:t> </a:t>
            </a:r>
            <a:r>
              <a:rPr lang="fi-FI" sz="1800" dirty="0" err="1"/>
              <a:t>only</a:t>
            </a:r>
            <a:r>
              <a:rPr lang="fi-FI" sz="1800" dirty="0"/>
              <a:t>.</a:t>
            </a:r>
          </a:p>
          <a:p>
            <a:pPr lvl="1"/>
            <a:r>
              <a:rPr lang="fi-FI" sz="1400" dirty="0"/>
              <a:t>How</a:t>
            </a:r>
            <a:r>
              <a:rPr lang="en-US" sz="1400" dirty="0"/>
              <a:t>ever</a:t>
            </a:r>
            <a:r>
              <a:rPr lang="en-US" sz="1400" dirty="0"/>
              <a:t>, when the progressive scale determines the tax rate to be applied on your earnings, any foreign-sourced wages, pension, and social benefits are included in the computation if these would be taxed as earned income if they were from a Finnish source, and if their sources </a:t>
            </a:r>
            <a:r>
              <a:rPr lang="en-US" sz="1400" dirty="0"/>
              <a:t>are: </a:t>
            </a:r>
            <a:r>
              <a:rPr lang="fi-FI" sz="1400" dirty="0"/>
              <a:t> </a:t>
            </a:r>
          </a:p>
          <a:p>
            <a:pPr lvl="2"/>
            <a:r>
              <a:rPr lang="fi-FI" sz="1400" dirty="0"/>
              <a:t>outside Finland, and </a:t>
            </a:r>
            <a:r>
              <a:rPr lang="fi-FI" sz="1400" dirty="0" err="1"/>
              <a:t>your</a:t>
            </a:r>
            <a:r>
              <a:rPr lang="fi-FI" sz="1400" dirty="0"/>
              <a:t> country of </a:t>
            </a:r>
            <a:r>
              <a:rPr lang="fi-FI" sz="1400" dirty="0" err="1"/>
              <a:t>residence</a:t>
            </a:r>
            <a:r>
              <a:rPr lang="fi-FI" sz="1400" dirty="0"/>
              <a:t> </a:t>
            </a:r>
            <a:r>
              <a:rPr lang="fi-FI" sz="1400" dirty="0" err="1"/>
              <a:t>treats</a:t>
            </a:r>
            <a:r>
              <a:rPr lang="fi-FI" sz="1400" dirty="0"/>
              <a:t> the </a:t>
            </a:r>
            <a:r>
              <a:rPr lang="fi-FI" sz="1400" dirty="0" err="1"/>
              <a:t>income</a:t>
            </a:r>
            <a:r>
              <a:rPr lang="fi-FI" sz="1400" dirty="0"/>
              <a:t> </a:t>
            </a:r>
            <a:br>
              <a:rPr lang="fi-FI" sz="1400" dirty="0"/>
            </a:br>
            <a:r>
              <a:rPr lang="fi-FI" sz="1400" dirty="0"/>
              <a:t>as </a:t>
            </a:r>
            <a:r>
              <a:rPr lang="fi-FI" sz="1400" dirty="0" err="1"/>
              <a:t>taxable</a:t>
            </a:r>
            <a:r>
              <a:rPr lang="fi-FI" sz="1400" dirty="0"/>
              <a:t> </a:t>
            </a:r>
          </a:p>
          <a:p>
            <a:pPr lvl="2"/>
            <a:r>
              <a:rPr lang="fi-FI" sz="1400" dirty="0"/>
              <a:t>in Finland, and the </a:t>
            </a:r>
            <a:r>
              <a:rPr lang="fi-FI" sz="1400" dirty="0" err="1"/>
              <a:t>applicable</a:t>
            </a:r>
            <a:r>
              <a:rPr lang="fi-FI" sz="1400" dirty="0"/>
              <a:t> </a:t>
            </a:r>
            <a:r>
              <a:rPr lang="fi-FI" sz="1400" dirty="0" err="1"/>
              <a:t>tax</a:t>
            </a:r>
            <a:r>
              <a:rPr lang="fi-FI" sz="1400" dirty="0"/>
              <a:t> </a:t>
            </a:r>
            <a:r>
              <a:rPr lang="fi-FI" sz="1400" dirty="0" err="1"/>
              <a:t>treaty</a:t>
            </a:r>
            <a:r>
              <a:rPr lang="fi-FI" sz="1400" dirty="0"/>
              <a:t> </a:t>
            </a:r>
            <a:br>
              <a:rPr lang="fi-FI" sz="1400" dirty="0"/>
            </a:br>
            <a:r>
              <a:rPr lang="fi-FI" sz="1400" dirty="0" err="1"/>
              <a:t>prevents</a:t>
            </a:r>
            <a:r>
              <a:rPr lang="fi-FI" sz="1400" dirty="0"/>
              <a:t> </a:t>
            </a:r>
            <a:r>
              <a:rPr lang="fi-FI" sz="1400" dirty="0" err="1"/>
              <a:t>Finnish</a:t>
            </a:r>
            <a:r>
              <a:rPr lang="fi-FI" sz="1400" dirty="0"/>
              <a:t> </a:t>
            </a:r>
            <a:r>
              <a:rPr lang="fi-FI" sz="1400" dirty="0" err="1"/>
              <a:t>taxation</a:t>
            </a:r>
            <a:r>
              <a:rPr lang="fi-FI" sz="1400" dirty="0"/>
              <a:t> on it.</a:t>
            </a:r>
          </a:p>
          <a:p>
            <a:r>
              <a:rPr lang="fi-FI" altLang="fi-FI" sz="1800" dirty="0" err="1"/>
              <a:t>Allowed</a:t>
            </a:r>
            <a:r>
              <a:rPr lang="fi-FI" altLang="fi-FI" sz="1800" dirty="0"/>
              <a:t> </a:t>
            </a:r>
            <a:r>
              <a:rPr lang="fi-FI" altLang="fi-FI" sz="1800" dirty="0" err="1"/>
              <a:t>expense</a:t>
            </a:r>
            <a:r>
              <a:rPr lang="fi-FI" altLang="fi-FI" sz="1800" dirty="0"/>
              <a:t> </a:t>
            </a:r>
            <a:r>
              <a:rPr lang="fi-FI" altLang="fi-FI" sz="1800" dirty="0" err="1"/>
              <a:t>deduction</a:t>
            </a:r>
            <a:r>
              <a:rPr lang="fi-FI" altLang="fi-FI" sz="1800" dirty="0"/>
              <a:t> for </a:t>
            </a:r>
            <a:r>
              <a:rPr lang="fi-FI" altLang="fi-FI" sz="1800" dirty="0" err="1"/>
              <a:t>foreign-source</a:t>
            </a:r>
            <a:r>
              <a:rPr lang="fi-FI" altLang="fi-FI" sz="1800" dirty="0"/>
              <a:t> </a:t>
            </a:r>
            <a:r>
              <a:rPr lang="fi-FI" altLang="fi-FI" sz="1800" dirty="0" err="1"/>
              <a:t>income</a:t>
            </a:r>
            <a:r>
              <a:rPr lang="fi-FI" altLang="fi-FI" sz="1800" dirty="0"/>
              <a:t>: </a:t>
            </a:r>
            <a:r>
              <a:rPr lang="fi-FI" altLang="fi-FI" sz="1800" dirty="0" err="1"/>
              <a:t>expenses</a:t>
            </a:r>
            <a:r>
              <a:rPr lang="fi-FI" altLang="fi-FI" sz="1800" dirty="0"/>
              <a:t> for the </a:t>
            </a:r>
            <a:r>
              <a:rPr lang="fi-FI" altLang="fi-FI" sz="1800" dirty="0" err="1"/>
              <a:t>production</a:t>
            </a:r>
            <a:r>
              <a:rPr lang="fi-FI" altLang="fi-FI" sz="1800" dirty="0"/>
              <a:t> and </a:t>
            </a:r>
            <a:r>
              <a:rPr lang="fi-FI" altLang="fi-FI" sz="1800" dirty="0" err="1"/>
              <a:t>maintenance</a:t>
            </a:r>
            <a:r>
              <a:rPr lang="fi-FI" altLang="fi-FI" sz="1800" dirty="0"/>
              <a:t> of </a:t>
            </a:r>
            <a:r>
              <a:rPr lang="fi-FI" altLang="fi-FI" sz="1800" dirty="0" err="1"/>
              <a:t>income</a:t>
            </a:r>
            <a:r>
              <a:rPr lang="fi-FI" altLang="fi-FI" sz="1800" dirty="0"/>
              <a:t>.</a:t>
            </a:r>
            <a:endParaRPr lang="fi-FI" altLang="fi-FI" sz="1800" dirty="0"/>
          </a:p>
          <a:p>
            <a:pPr lvl="1"/>
            <a:endParaRPr lang="fi-FI" sz="1800" dirty="0"/>
          </a:p>
          <a:p>
            <a:endParaRPr lang="fi-FI" altLang="fi-FI" sz="1800" dirty="0"/>
          </a:p>
          <a:p>
            <a:endParaRPr lang="fi-FI" altLang="fi-FI" sz="1800" dirty="0"/>
          </a:p>
          <a:p>
            <a:endParaRPr lang="fi-FI" sz="1800" dirty="0">
              <a:ea typeface="Times New Roman"/>
              <a:cs typeface="Times New Roman"/>
            </a:endParaRPr>
          </a:p>
          <a:p>
            <a:endParaRPr lang="fi-FI" sz="1400" dirty="0"/>
          </a:p>
          <a:p>
            <a:endParaRPr lang="fi-FI" sz="2400" dirty="0"/>
          </a:p>
          <a:p>
            <a:endParaRPr lang="fi-FI" sz="24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16</a:t>
            </a:fld>
            <a:endParaRPr lang="fi-FI" dirty="0"/>
          </a:p>
        </p:txBody>
      </p:sp>
    </p:spTree>
    <p:extLst>
      <p:ext uri="{BB962C8B-B14F-4D97-AF65-F5344CB8AC3E}">
        <p14:creationId xmlns:p14="http://schemas.microsoft.com/office/powerpoint/2010/main" val="163030485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Progressive </a:t>
            </a:r>
            <a:r>
              <a:rPr lang="fi-FI" dirty="0" err="1" smtClean="0"/>
              <a:t>taxation</a:t>
            </a:r>
            <a:endParaRPr lang="fi-FI" sz="2100" dirty="0"/>
          </a:p>
        </p:txBody>
      </p:sp>
      <p:sp>
        <p:nvSpPr>
          <p:cNvPr id="3" name="Sisällön paikkamerkki 2"/>
          <p:cNvSpPr>
            <a:spLocks noGrp="1"/>
          </p:cNvSpPr>
          <p:nvPr>
            <p:ph idx="1"/>
          </p:nvPr>
        </p:nvSpPr>
        <p:spPr/>
        <p:txBody>
          <a:bodyPr/>
          <a:lstStyle/>
          <a:p>
            <a:pPr marL="0" indent="0">
              <a:buNone/>
            </a:pPr>
            <a:r>
              <a:rPr lang="fi-FI" sz="2000" dirty="0"/>
              <a:t>I</a:t>
            </a:r>
            <a:r>
              <a:rPr lang="en-US" sz="2000" dirty="0"/>
              <a:t>f </a:t>
            </a:r>
            <a:r>
              <a:rPr lang="en-US" sz="2000" dirty="0"/>
              <a:t>you are a citizen of an EU/ETA member state</a:t>
            </a:r>
            <a:r>
              <a:rPr lang="fi-FI" sz="2000" dirty="0"/>
              <a:t>:</a:t>
            </a:r>
          </a:p>
          <a:p>
            <a:r>
              <a:rPr lang="fi-FI" sz="2000" dirty="0"/>
              <a:t>To </a:t>
            </a:r>
            <a:r>
              <a:rPr lang="fi-FI" sz="2000" dirty="0" err="1"/>
              <a:t>ask</a:t>
            </a:r>
            <a:r>
              <a:rPr lang="fi-FI" sz="2000" dirty="0"/>
              <a:t> for </a:t>
            </a:r>
            <a:r>
              <a:rPr lang="fi-FI" sz="2000" dirty="0" err="1"/>
              <a:t>tax</a:t>
            </a:r>
            <a:r>
              <a:rPr lang="fi-FI" sz="2000" dirty="0"/>
              <a:t> </a:t>
            </a:r>
            <a:r>
              <a:rPr lang="fi-FI" sz="2000" dirty="0" err="1"/>
              <a:t>treatment</a:t>
            </a:r>
            <a:r>
              <a:rPr lang="fi-FI" sz="2000" dirty="0"/>
              <a:t> </a:t>
            </a:r>
            <a:r>
              <a:rPr lang="fi-FI" sz="2000" dirty="0" err="1"/>
              <a:t>under</a:t>
            </a:r>
            <a:r>
              <a:rPr lang="fi-FI" sz="2000" dirty="0"/>
              <a:t> the </a:t>
            </a:r>
            <a:r>
              <a:rPr lang="fi-FI" sz="2000" dirty="0" err="1"/>
              <a:t>progressive</a:t>
            </a:r>
            <a:r>
              <a:rPr lang="fi-FI" sz="2000" dirty="0"/>
              <a:t> </a:t>
            </a:r>
            <a:r>
              <a:rPr lang="fi-FI" sz="2000" dirty="0" err="1"/>
              <a:t>scheme</a:t>
            </a:r>
            <a:r>
              <a:rPr lang="fi-FI" sz="2000" dirty="0"/>
              <a:t/>
            </a:r>
            <a:br>
              <a:rPr lang="fi-FI" sz="2000" dirty="0"/>
            </a:br>
            <a:r>
              <a:rPr lang="fi-FI" sz="2000" dirty="0" err="1"/>
              <a:t>you</a:t>
            </a:r>
            <a:r>
              <a:rPr lang="fi-FI" sz="2000" dirty="0"/>
              <a:t> </a:t>
            </a:r>
            <a:r>
              <a:rPr lang="fi-FI" sz="2000" dirty="0" err="1"/>
              <a:t>need</a:t>
            </a:r>
            <a:r>
              <a:rPr lang="fi-FI" sz="2000" dirty="0"/>
              <a:t> a </a:t>
            </a:r>
            <a:r>
              <a:rPr lang="fi-FI" sz="2000" dirty="0" err="1"/>
              <a:t>Finnish</a:t>
            </a:r>
            <a:r>
              <a:rPr lang="fi-FI" sz="2000" dirty="0"/>
              <a:t> </a:t>
            </a:r>
            <a:r>
              <a:rPr lang="fi-FI" sz="2000" dirty="0" err="1"/>
              <a:t>personal</a:t>
            </a:r>
            <a:r>
              <a:rPr lang="fi-FI" sz="2000" dirty="0"/>
              <a:t> ID </a:t>
            </a:r>
            <a:r>
              <a:rPr lang="fi-FI" sz="2000" dirty="0" err="1"/>
              <a:t>code</a:t>
            </a:r>
            <a:r>
              <a:rPr lang="fi-FI" sz="2000" dirty="0"/>
              <a:t>.</a:t>
            </a:r>
          </a:p>
          <a:p>
            <a:pPr lvl="1"/>
            <a:r>
              <a:rPr lang="fi-FI" sz="2000" dirty="0"/>
              <a:t>Complete </a:t>
            </a:r>
            <a:r>
              <a:rPr lang="fi-FI" sz="2000" dirty="0" err="1"/>
              <a:t>Form</a:t>
            </a:r>
            <a:r>
              <a:rPr lang="fi-FI" sz="2000" dirty="0"/>
              <a:t> 6150e to </a:t>
            </a:r>
            <a:r>
              <a:rPr lang="fi-FI" sz="2000" dirty="0" err="1"/>
              <a:t>ask</a:t>
            </a:r>
            <a:r>
              <a:rPr lang="fi-FI" sz="2000" dirty="0"/>
              <a:t> for the ID </a:t>
            </a:r>
            <a:r>
              <a:rPr lang="fi-FI" sz="2000" dirty="0" err="1"/>
              <a:t>code</a:t>
            </a:r>
            <a:r>
              <a:rPr lang="fi-FI" sz="2000" dirty="0"/>
              <a:t>: </a:t>
            </a:r>
            <a:br>
              <a:rPr lang="fi-FI" sz="2000" dirty="0"/>
            </a:br>
            <a:r>
              <a:rPr lang="fi-FI" sz="2000" dirty="0">
                <a:hlinkClick r:id="rId2"/>
              </a:rPr>
              <a:t>Registration information on a </a:t>
            </a:r>
            <a:r>
              <a:rPr lang="fi-FI" sz="2000">
                <a:hlinkClick r:id="rId2"/>
              </a:rPr>
              <a:t>foreigner </a:t>
            </a:r>
            <a:r>
              <a:rPr lang="fi-FI" sz="2000" smtClean="0">
                <a:hlinkClick r:id="rId2"/>
              </a:rPr>
              <a:t>staying </a:t>
            </a:r>
            <a:r>
              <a:rPr lang="fi-FI" sz="2000" dirty="0">
                <a:hlinkClick r:id="rId2"/>
              </a:rPr>
              <a:t>in Finland temporarily.</a:t>
            </a:r>
            <a:endParaRPr lang="fi-FI" sz="2000" dirty="0"/>
          </a:p>
          <a:p>
            <a:pPr lvl="1"/>
            <a:r>
              <a:rPr lang="fi-FI" sz="2000" dirty="0" err="1"/>
              <a:t>When</a:t>
            </a:r>
            <a:r>
              <a:rPr lang="fi-FI" sz="2000" dirty="0"/>
              <a:t> </a:t>
            </a:r>
            <a:r>
              <a:rPr lang="fi-FI" sz="2000" dirty="0" err="1"/>
              <a:t>visiting</a:t>
            </a:r>
            <a:r>
              <a:rPr lang="fi-FI" sz="2000" dirty="0"/>
              <a:t> the </a:t>
            </a:r>
            <a:r>
              <a:rPr lang="fi-FI" sz="2000" dirty="0" err="1"/>
              <a:t>tax</a:t>
            </a:r>
            <a:r>
              <a:rPr lang="fi-FI" sz="2000" dirty="0"/>
              <a:t> </a:t>
            </a:r>
            <a:r>
              <a:rPr lang="fi-FI" sz="2000" dirty="0" err="1"/>
              <a:t>office</a:t>
            </a:r>
            <a:r>
              <a:rPr lang="fi-FI" sz="2000" dirty="0"/>
              <a:t> to </a:t>
            </a:r>
            <a:r>
              <a:rPr lang="fi-FI" sz="2000" dirty="0" err="1"/>
              <a:t>file</a:t>
            </a:r>
            <a:r>
              <a:rPr lang="fi-FI" sz="2000" dirty="0"/>
              <a:t> </a:t>
            </a:r>
            <a:r>
              <a:rPr lang="fi-FI" sz="2000"/>
              <a:t>the </a:t>
            </a:r>
            <a:r>
              <a:rPr lang="fi-FI" sz="2000" smtClean="0"/>
              <a:t>form, present </a:t>
            </a:r>
            <a:r>
              <a:rPr lang="fi-FI" sz="2000" dirty="0"/>
              <a:t>the </a:t>
            </a:r>
            <a:r>
              <a:rPr lang="fi-FI" sz="2000" dirty="0" err="1"/>
              <a:t>following</a:t>
            </a:r>
            <a:r>
              <a:rPr lang="fi-FI" sz="2000" dirty="0"/>
              <a:t> </a:t>
            </a:r>
            <a:r>
              <a:rPr lang="fi-FI" sz="2000" dirty="0" err="1"/>
              <a:t>documents</a:t>
            </a:r>
            <a:r>
              <a:rPr lang="fi-FI" sz="2000" dirty="0"/>
              <a:t>: </a:t>
            </a:r>
            <a:endParaRPr lang="fi-FI" sz="2000" dirty="0" smtClean="0"/>
          </a:p>
          <a:p>
            <a:pPr lvl="2"/>
            <a:r>
              <a:rPr lang="fi-FI" sz="2000" dirty="0"/>
              <a:t>A </a:t>
            </a:r>
            <a:r>
              <a:rPr lang="fi-FI" sz="2000" dirty="0" err="1"/>
              <a:t>valid</a:t>
            </a:r>
            <a:r>
              <a:rPr lang="fi-FI" sz="2000" dirty="0"/>
              <a:t> </a:t>
            </a:r>
            <a:r>
              <a:rPr lang="fi-FI" sz="2000" dirty="0" err="1"/>
              <a:t>passport/identity</a:t>
            </a:r>
            <a:r>
              <a:rPr lang="fi-FI" sz="2000" dirty="0"/>
              <a:t> </a:t>
            </a:r>
            <a:r>
              <a:rPr lang="fi-FI" sz="2000" dirty="0" err="1"/>
              <a:t>card</a:t>
            </a:r>
            <a:r>
              <a:rPr lang="fi-FI" sz="2000" dirty="0"/>
              <a:t> of the Schengen </a:t>
            </a:r>
            <a:r>
              <a:rPr lang="fi-FI" sz="2000" dirty="0" err="1"/>
              <a:t>zone</a:t>
            </a:r>
            <a:r>
              <a:rPr lang="fi-FI" sz="2000" dirty="0"/>
              <a:t>. </a:t>
            </a:r>
            <a:endParaRPr lang="fi-FI" sz="2000" dirty="0"/>
          </a:p>
          <a:p>
            <a:pPr lvl="2"/>
            <a:r>
              <a:rPr lang="fi-FI" sz="2000" dirty="0" err="1"/>
              <a:t>If</a:t>
            </a:r>
            <a:r>
              <a:rPr lang="fi-FI" sz="2000" dirty="0"/>
              <a:t> </a:t>
            </a:r>
            <a:r>
              <a:rPr lang="fi-FI" sz="2000" dirty="0" err="1"/>
              <a:t>more</a:t>
            </a:r>
            <a:r>
              <a:rPr lang="fi-FI" sz="2000" dirty="0"/>
              <a:t> </a:t>
            </a:r>
            <a:r>
              <a:rPr lang="fi-FI" sz="2000" dirty="0" err="1"/>
              <a:t>than</a:t>
            </a:r>
            <a:r>
              <a:rPr lang="fi-FI" sz="2000" dirty="0"/>
              <a:t> 3 </a:t>
            </a:r>
            <a:r>
              <a:rPr lang="fi-FI" sz="2000" dirty="0" err="1"/>
              <a:t>months</a:t>
            </a:r>
            <a:r>
              <a:rPr lang="fi-FI" sz="2000" dirty="0"/>
              <a:t> </a:t>
            </a:r>
            <a:r>
              <a:rPr lang="fi-FI" sz="2000" dirty="0" err="1"/>
              <a:t>have</a:t>
            </a:r>
            <a:r>
              <a:rPr lang="fi-FI" sz="2000" dirty="0"/>
              <a:t> </a:t>
            </a:r>
            <a:r>
              <a:rPr lang="fi-FI" sz="2000" dirty="0" err="1"/>
              <a:t>elapsed</a:t>
            </a:r>
            <a:r>
              <a:rPr lang="fi-FI" sz="2000" dirty="0"/>
              <a:t> </a:t>
            </a:r>
            <a:r>
              <a:rPr lang="fi-FI" sz="2000" dirty="0" err="1"/>
              <a:t>after</a:t>
            </a:r>
            <a:r>
              <a:rPr lang="fi-FI" sz="2000" dirty="0"/>
              <a:t> </a:t>
            </a:r>
            <a:r>
              <a:rPr lang="fi-FI" sz="2000" dirty="0" err="1"/>
              <a:t>your</a:t>
            </a:r>
            <a:r>
              <a:rPr lang="fi-FI" sz="2000" dirty="0"/>
              <a:t> </a:t>
            </a:r>
            <a:r>
              <a:rPr lang="fi-FI" sz="2000" err="1"/>
              <a:t>arrival</a:t>
            </a:r>
            <a:r>
              <a:rPr lang="fi-FI" sz="2000"/>
              <a:t> </a:t>
            </a:r>
            <a:r>
              <a:rPr lang="fi-FI" sz="2000" smtClean="0"/>
              <a:t>in </a:t>
            </a:r>
            <a:r>
              <a:rPr lang="fi-FI" sz="2000" dirty="0"/>
              <a:t>Finland</a:t>
            </a:r>
            <a:r>
              <a:rPr lang="fi-FI" sz="2000"/>
              <a:t>, </a:t>
            </a:r>
            <a:r>
              <a:rPr lang="fi-FI" sz="2000" smtClean="0"/>
              <a:t>an immigration service issued </a:t>
            </a:r>
            <a:r>
              <a:rPr lang="fi-FI" sz="2000" dirty="0" err="1"/>
              <a:t>certificate</a:t>
            </a:r>
            <a:r>
              <a:rPr lang="fi-FI" sz="2000" dirty="0"/>
              <a:t> </a:t>
            </a:r>
            <a:r>
              <a:rPr lang="fi-FI" sz="2000" dirty="0" err="1"/>
              <a:t>proving</a:t>
            </a:r>
            <a:r>
              <a:rPr lang="fi-FI" sz="2000" dirty="0"/>
              <a:t> </a:t>
            </a:r>
            <a:r>
              <a:rPr lang="fi-FI" sz="2000" dirty="0" err="1"/>
              <a:t>that</a:t>
            </a:r>
            <a:r>
              <a:rPr lang="fi-FI" sz="2000" dirty="0"/>
              <a:t> </a:t>
            </a:r>
            <a:r>
              <a:rPr lang="fi-FI" sz="2000" dirty="0" err="1"/>
              <a:t>your</a:t>
            </a:r>
            <a:r>
              <a:rPr lang="fi-FI" sz="2000" dirty="0"/>
              <a:t> </a:t>
            </a:r>
            <a:r>
              <a:rPr lang="fi-FI" sz="2000" dirty="0" err="1"/>
              <a:t>residence</a:t>
            </a:r>
            <a:r>
              <a:rPr lang="fi-FI" sz="2000" dirty="0"/>
              <a:t> </a:t>
            </a:r>
            <a:r>
              <a:rPr lang="fi-FI" sz="2000" dirty="0" err="1"/>
              <a:t>has</a:t>
            </a:r>
            <a:r>
              <a:rPr lang="fi-FI" sz="2000" dirty="0"/>
              <a:t> </a:t>
            </a:r>
            <a:r>
              <a:rPr lang="fi-FI" sz="2000" dirty="0" err="1"/>
              <a:t>been</a:t>
            </a:r>
            <a:r>
              <a:rPr lang="fi-FI" sz="2000" dirty="0"/>
              <a:t> </a:t>
            </a:r>
            <a:r>
              <a:rPr lang="fi-FI" sz="2000" dirty="0" err="1"/>
              <a:t>registered</a:t>
            </a:r>
            <a:r>
              <a:rPr lang="fi-FI" sz="2000" dirty="0"/>
              <a:t>.  </a:t>
            </a:r>
            <a:endParaRPr lang="fi-FI" sz="2000" dirty="0"/>
          </a:p>
          <a:p>
            <a:pPr lvl="2"/>
            <a:r>
              <a:rPr lang="fi-FI" sz="2000" dirty="0" err="1"/>
              <a:t>Your</a:t>
            </a:r>
            <a:r>
              <a:rPr lang="fi-FI" sz="2000" dirty="0"/>
              <a:t> </a:t>
            </a:r>
            <a:r>
              <a:rPr lang="en-US" sz="2000" dirty="0"/>
              <a:t>employment </a:t>
            </a:r>
            <a:r>
              <a:rPr lang="en-US" sz="2000" dirty="0"/>
              <a:t>contract or other documentation </a:t>
            </a:r>
            <a:r>
              <a:rPr lang="en-US" sz="2000"/>
              <a:t>on </a:t>
            </a:r>
            <a:r>
              <a:rPr lang="en-US" sz="2000" smtClean="0"/>
              <a:t>your terms/conditions </a:t>
            </a:r>
            <a:r>
              <a:rPr lang="en-US" sz="2000" dirty="0"/>
              <a:t>of employment in Finland</a:t>
            </a:r>
            <a:r>
              <a:rPr lang="fi-FI" sz="2000" dirty="0"/>
              <a:t>.</a:t>
            </a:r>
            <a:endParaRPr lang="fi-FI" sz="2000" dirty="0"/>
          </a:p>
          <a:p>
            <a:endParaRPr lang="fi-FI" sz="1600" dirty="0"/>
          </a:p>
          <a:p>
            <a:endParaRPr lang="fi-FI" sz="2800" dirty="0"/>
          </a:p>
          <a:p>
            <a:endParaRPr lang="fi-FI" sz="11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17</a:t>
            </a:fld>
            <a:endParaRPr lang="fi-FI"/>
          </a:p>
        </p:txBody>
      </p:sp>
    </p:spTree>
    <p:extLst>
      <p:ext uri="{BB962C8B-B14F-4D97-AF65-F5344CB8AC3E}">
        <p14:creationId xmlns:p14="http://schemas.microsoft.com/office/powerpoint/2010/main" val="318996725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Progressive </a:t>
            </a:r>
            <a:r>
              <a:rPr lang="fi-FI" dirty="0" err="1" smtClean="0"/>
              <a:t>taxation</a:t>
            </a:r>
            <a:endParaRPr lang="fi-FI" sz="2100" dirty="0"/>
          </a:p>
        </p:txBody>
      </p:sp>
      <p:sp>
        <p:nvSpPr>
          <p:cNvPr id="3" name="Sisällön paikkamerkki 2"/>
          <p:cNvSpPr>
            <a:spLocks noGrp="1"/>
          </p:cNvSpPr>
          <p:nvPr>
            <p:ph idx="1"/>
          </p:nvPr>
        </p:nvSpPr>
        <p:spPr/>
        <p:txBody>
          <a:bodyPr/>
          <a:lstStyle/>
          <a:p>
            <a:pPr marL="0" indent="0">
              <a:buNone/>
            </a:pPr>
            <a:r>
              <a:rPr lang="fi-FI" sz="2400" dirty="0" err="1"/>
              <a:t>If</a:t>
            </a:r>
            <a:r>
              <a:rPr lang="fi-FI" sz="2400" dirty="0"/>
              <a:t> </a:t>
            </a:r>
            <a:r>
              <a:rPr lang="fi-FI" sz="2400" dirty="0" err="1"/>
              <a:t>you</a:t>
            </a:r>
            <a:r>
              <a:rPr lang="fi-FI" sz="2400" dirty="0"/>
              <a:t> </a:t>
            </a:r>
            <a:r>
              <a:rPr lang="fi-FI" sz="2400" dirty="0" err="1"/>
              <a:t>are</a:t>
            </a:r>
            <a:r>
              <a:rPr lang="fi-FI" sz="2400" dirty="0"/>
              <a:t> NOT a </a:t>
            </a:r>
            <a:r>
              <a:rPr lang="fi-FI" sz="2400" dirty="0" err="1"/>
              <a:t>citizen</a:t>
            </a:r>
            <a:r>
              <a:rPr lang="fi-FI" sz="2400" dirty="0"/>
              <a:t> of an EU/EEA country:</a:t>
            </a:r>
          </a:p>
          <a:p>
            <a:r>
              <a:rPr lang="fi-FI" sz="2400" dirty="0"/>
              <a:t>To </a:t>
            </a:r>
            <a:r>
              <a:rPr lang="en-US" sz="2400" dirty="0"/>
              <a:t>ask </a:t>
            </a:r>
            <a:r>
              <a:rPr lang="en-US" sz="2400" dirty="0"/>
              <a:t>for </a:t>
            </a:r>
            <a:r>
              <a:rPr lang="en-US" sz="2400" dirty="0"/>
              <a:t>tax treatment </a:t>
            </a:r>
            <a:r>
              <a:rPr lang="en-US" sz="2400" dirty="0"/>
              <a:t>under the progressive </a:t>
            </a:r>
            <a:r>
              <a:rPr lang="en-US" sz="2400"/>
              <a:t>scheme </a:t>
            </a:r>
            <a:r>
              <a:rPr lang="en-US" sz="2400" smtClean="0"/>
              <a:t>you </a:t>
            </a:r>
            <a:r>
              <a:rPr lang="en-US" sz="2400" dirty="0"/>
              <a:t>need a Finnish personal ID </a:t>
            </a:r>
            <a:r>
              <a:rPr lang="en-US" sz="2400" dirty="0"/>
              <a:t>cod</a:t>
            </a:r>
            <a:r>
              <a:rPr lang="fi-FI" sz="2400" dirty="0"/>
              <a:t>e.</a:t>
            </a:r>
          </a:p>
          <a:p>
            <a:pPr lvl="1"/>
            <a:r>
              <a:rPr lang="fi-FI" dirty="0"/>
              <a:t>Complete </a:t>
            </a:r>
            <a:r>
              <a:rPr lang="fi-FI" dirty="0" err="1"/>
              <a:t>Form</a:t>
            </a:r>
            <a:r>
              <a:rPr lang="fi-FI" dirty="0"/>
              <a:t> 6150e to </a:t>
            </a:r>
            <a:r>
              <a:rPr lang="fi-FI" dirty="0" err="1"/>
              <a:t>ask</a:t>
            </a:r>
            <a:r>
              <a:rPr lang="fi-FI" dirty="0"/>
              <a:t> for the ID </a:t>
            </a:r>
            <a:r>
              <a:rPr lang="fi-FI" dirty="0" err="1"/>
              <a:t>code</a:t>
            </a:r>
            <a:r>
              <a:rPr lang="fi-FI"/>
              <a:t>: </a:t>
            </a:r>
            <a:r>
              <a:rPr lang="fi-FI" smtClean="0">
                <a:hlinkClick r:id="rId2"/>
              </a:rPr>
              <a:t>Registration </a:t>
            </a:r>
            <a:r>
              <a:rPr lang="fi-FI" dirty="0">
                <a:hlinkClick r:id="rId2"/>
              </a:rPr>
              <a:t>information on a </a:t>
            </a:r>
            <a:r>
              <a:rPr lang="fi-FI">
                <a:hlinkClick r:id="rId2"/>
              </a:rPr>
              <a:t>foreigner </a:t>
            </a:r>
            <a:r>
              <a:rPr lang="fi-FI" smtClean="0">
                <a:hlinkClick r:id="rId2"/>
              </a:rPr>
              <a:t>staying </a:t>
            </a:r>
            <a:r>
              <a:rPr lang="fi-FI" dirty="0">
                <a:hlinkClick r:id="rId2"/>
              </a:rPr>
              <a:t>in Finland temporarily.</a:t>
            </a:r>
            <a:endParaRPr lang="fi-FI" dirty="0"/>
          </a:p>
          <a:p>
            <a:pPr lvl="1"/>
            <a:r>
              <a:rPr lang="fi-FI" dirty="0" err="1"/>
              <a:t>When</a:t>
            </a:r>
            <a:r>
              <a:rPr lang="fi-FI" dirty="0"/>
              <a:t> </a:t>
            </a:r>
            <a:r>
              <a:rPr lang="fi-FI" dirty="0" err="1"/>
              <a:t>visiting</a:t>
            </a:r>
            <a:r>
              <a:rPr lang="fi-FI" dirty="0"/>
              <a:t> the </a:t>
            </a:r>
            <a:r>
              <a:rPr lang="fi-FI" dirty="0" err="1"/>
              <a:t>tax</a:t>
            </a:r>
            <a:r>
              <a:rPr lang="fi-FI" dirty="0"/>
              <a:t> </a:t>
            </a:r>
            <a:r>
              <a:rPr lang="fi-FI" dirty="0" err="1"/>
              <a:t>office</a:t>
            </a:r>
            <a:r>
              <a:rPr lang="fi-FI" dirty="0"/>
              <a:t> to </a:t>
            </a:r>
            <a:r>
              <a:rPr lang="fi-FI" dirty="0" err="1"/>
              <a:t>file</a:t>
            </a:r>
            <a:r>
              <a:rPr lang="fi-FI" dirty="0"/>
              <a:t> </a:t>
            </a:r>
            <a:r>
              <a:rPr lang="fi-FI"/>
              <a:t>the </a:t>
            </a:r>
            <a:r>
              <a:rPr lang="fi-FI" smtClean="0"/>
              <a:t>form,present </a:t>
            </a:r>
            <a:r>
              <a:rPr lang="fi-FI" dirty="0"/>
              <a:t>the </a:t>
            </a:r>
            <a:r>
              <a:rPr lang="fi-FI" dirty="0" err="1"/>
              <a:t>following</a:t>
            </a:r>
            <a:r>
              <a:rPr lang="fi-FI" dirty="0"/>
              <a:t> </a:t>
            </a:r>
            <a:r>
              <a:rPr lang="fi-FI" dirty="0" err="1"/>
              <a:t>documents</a:t>
            </a:r>
            <a:r>
              <a:rPr lang="fi-FI" sz="2100" dirty="0"/>
              <a:t>:   </a:t>
            </a:r>
            <a:endParaRPr lang="fi-FI" sz="2100" dirty="0"/>
          </a:p>
          <a:p>
            <a:pPr lvl="2"/>
            <a:r>
              <a:rPr lang="fi-FI" altLang="fi-FI" sz="2400"/>
              <a:t>A valid passport </a:t>
            </a:r>
          </a:p>
          <a:p>
            <a:pPr lvl="2"/>
            <a:r>
              <a:rPr lang="fi-FI" altLang="fi-FI" sz="2400"/>
              <a:t>Residence permit issued for an employee </a:t>
            </a:r>
            <a:br>
              <a:rPr lang="fi-FI" altLang="fi-FI" sz="2400"/>
            </a:br>
            <a:r>
              <a:rPr lang="fi-FI" altLang="fi-FI" sz="2400"/>
              <a:t>(if you work…</a:t>
            </a:r>
            <a:endParaRPr lang="fi-FI" sz="2400">
              <a:ea typeface="Times New Roman"/>
              <a:cs typeface="Times New Roman"/>
            </a:endParaRPr>
          </a:p>
          <a:p>
            <a:pPr lvl="2"/>
            <a:endParaRPr lang="fi-FI" sz="2400" dirty="0">
              <a:ea typeface="Times New Roman"/>
              <a:cs typeface="Times New Roman"/>
            </a:endParaRPr>
          </a:p>
          <a:p>
            <a:endParaRPr lang="fi-FI" sz="1700" dirty="0"/>
          </a:p>
          <a:p>
            <a:endParaRPr lang="fi-FI" dirty="0"/>
          </a:p>
          <a:p>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18</a:t>
            </a:fld>
            <a:endParaRPr lang="fi-FI"/>
          </a:p>
        </p:txBody>
      </p:sp>
    </p:spTree>
    <p:extLst>
      <p:ext uri="{BB962C8B-B14F-4D97-AF65-F5344CB8AC3E}">
        <p14:creationId xmlns:p14="http://schemas.microsoft.com/office/powerpoint/2010/main" val="95952089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Progressive </a:t>
            </a:r>
            <a:r>
              <a:rPr lang="fi-FI" dirty="0" err="1" smtClean="0"/>
              <a:t>taxation</a:t>
            </a:r>
            <a:endParaRPr lang="fi-FI" sz="2100" dirty="0"/>
          </a:p>
        </p:txBody>
      </p:sp>
      <p:sp>
        <p:nvSpPr>
          <p:cNvPr id="3" name="Sisällön paikkamerkki 2"/>
          <p:cNvSpPr>
            <a:spLocks noGrp="1"/>
          </p:cNvSpPr>
          <p:nvPr>
            <p:ph idx="1"/>
          </p:nvPr>
        </p:nvSpPr>
        <p:spPr/>
        <p:txBody>
          <a:bodyPr/>
          <a:lstStyle/>
          <a:p>
            <a:pPr marL="219213" indent="0">
              <a:buNone/>
            </a:pPr>
            <a:r>
              <a:rPr lang="fi-FI" altLang="fi-FI" sz="2900" smtClean="0"/>
              <a:t>…</a:t>
            </a:r>
            <a:r>
              <a:rPr lang="fi-FI" altLang="fi-FI" sz="2900"/>
              <a:t>in Finland in a job not listed in Aliens' Act). </a:t>
            </a:r>
          </a:p>
          <a:p>
            <a:pPr lvl="2"/>
            <a:endParaRPr lang="fi-FI" altLang="fi-FI" sz="2400" dirty="0"/>
          </a:p>
          <a:p>
            <a:pPr lvl="2"/>
            <a:r>
              <a:rPr lang="en-US" altLang="fi-FI"/>
              <a:t>An exception from the </a:t>
            </a:r>
            <a:r>
              <a:rPr lang="en-US" altLang="fi-FI"/>
              <a:t>above rule </a:t>
            </a:r>
            <a:r>
              <a:rPr lang="en-US" altLang="fi-FI"/>
              <a:t>are construction workers, permanently employed by a company resident in the EU or the EEA, who arrive to Finland for short periods in order to complete temporary subcontracts, and </a:t>
            </a:r>
            <a:r>
              <a:rPr lang="en-US" altLang="fi-FI"/>
              <a:t>their </a:t>
            </a:r>
            <a:r>
              <a:rPr lang="en-US" altLang="fi-FI"/>
              <a:t>residence permits and work permits are valid in the </a:t>
            </a:r>
            <a:r>
              <a:rPr lang="en-US" altLang="fi-FI" b="1"/>
              <a:t>country of domicile of the company</a:t>
            </a:r>
            <a:r>
              <a:rPr lang="en-US" altLang="fi-FI"/>
              <a:t> they </a:t>
            </a:r>
            <a:r>
              <a:rPr lang="en-US" altLang="fi-FI"/>
              <a:t>work for</a:t>
            </a:r>
            <a:r>
              <a:rPr lang="fi-FI" altLang="fi-FI"/>
              <a:t>.</a:t>
            </a:r>
            <a:br>
              <a:rPr lang="fi-FI" altLang="fi-FI"/>
            </a:br>
            <a:endParaRPr lang="fi-FI" altLang="fi-FI" dirty="0"/>
          </a:p>
          <a:p>
            <a:pPr lvl="2"/>
            <a:r>
              <a:rPr lang="fi-FI" altLang="fi-FI" sz="2400"/>
              <a:t>Y</a:t>
            </a:r>
            <a:r>
              <a:rPr lang="en-US" altLang="fi-FI" sz="2400"/>
              <a:t>our </a:t>
            </a:r>
            <a:r>
              <a:rPr lang="en-US" altLang="fi-FI" sz="2400"/>
              <a:t>employment contract or other documentation on your terms/conditions of employment in </a:t>
            </a:r>
            <a:r>
              <a:rPr lang="en-US" altLang="fi-FI" sz="2400"/>
              <a:t>Finland</a:t>
            </a:r>
            <a:r>
              <a:rPr lang="fi-FI" altLang="fi-FI" sz="2400"/>
              <a:t>. </a:t>
            </a:r>
            <a:endParaRPr lang="fi-FI" altLang="fi-FI" sz="2400" dirty="0"/>
          </a:p>
          <a:p>
            <a:endParaRPr lang="fi-FI" sz="2400" dirty="0">
              <a:ea typeface="Times New Roman"/>
              <a:cs typeface="Times New Roman"/>
            </a:endParaRPr>
          </a:p>
          <a:p>
            <a:endParaRPr lang="fi-FI" sz="1700" dirty="0"/>
          </a:p>
          <a:p>
            <a:endParaRPr lang="fi-FI" dirty="0"/>
          </a:p>
          <a:p>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19</a:t>
            </a:fld>
            <a:endParaRPr lang="fi-FI"/>
          </a:p>
        </p:txBody>
      </p:sp>
    </p:spTree>
    <p:extLst>
      <p:ext uri="{BB962C8B-B14F-4D97-AF65-F5344CB8AC3E}">
        <p14:creationId xmlns:p14="http://schemas.microsoft.com/office/powerpoint/2010/main" val="352420937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This presentation is…</a:t>
            </a:r>
            <a:endParaRPr lang="fi-FI" dirty="0"/>
          </a:p>
        </p:txBody>
      </p:sp>
      <p:sp>
        <p:nvSpPr>
          <p:cNvPr id="3" name="Sisällön paikkamerkki 2"/>
          <p:cNvSpPr>
            <a:spLocks noGrp="1"/>
          </p:cNvSpPr>
          <p:nvPr>
            <p:ph idx="1"/>
          </p:nvPr>
        </p:nvSpPr>
        <p:spPr/>
        <p:txBody>
          <a:bodyPr/>
          <a:lstStyle/>
          <a:p>
            <a:pPr marL="0" indent="0">
              <a:buNone/>
            </a:pPr>
            <a:r>
              <a:rPr lang="en-US" sz="1800">
                <a:solidFill>
                  <a:srgbClr val="000000"/>
                </a:solidFill>
              </a:rPr>
              <a:t>…about </a:t>
            </a:r>
            <a:r>
              <a:rPr lang="en-US" sz="1800">
                <a:solidFill>
                  <a:srgbClr val="000000"/>
                </a:solidFill>
              </a:rPr>
              <a:t>Finnish income tax, procedures of taxation and the tax obligations you should be aware of</a:t>
            </a:r>
            <a:r>
              <a:rPr lang="fi-FI" sz="1800">
                <a:solidFill>
                  <a:srgbClr val="000000"/>
                </a:solidFill>
              </a:rPr>
              <a:t>.</a:t>
            </a:r>
            <a:endParaRPr lang="fi-FI" sz="1800" dirty="0">
              <a:solidFill>
                <a:srgbClr val="000000"/>
              </a:solidFill>
            </a:endParaRPr>
          </a:p>
          <a:p>
            <a:pPr marL="0" indent="0">
              <a:buNone/>
            </a:pPr>
            <a:endParaRPr lang="fi-FI" sz="1050" dirty="0">
              <a:solidFill>
                <a:srgbClr val="000000"/>
              </a:solidFill>
            </a:endParaRPr>
          </a:p>
          <a:p>
            <a:pPr lvl="1"/>
            <a:r>
              <a:rPr lang="en-US" sz="1600" b="1">
                <a:solidFill>
                  <a:srgbClr val="000000"/>
                </a:solidFill>
              </a:rPr>
              <a:t>Taxpayer </a:t>
            </a:r>
            <a:r>
              <a:rPr lang="en-US" sz="1600" b="1">
                <a:solidFill>
                  <a:srgbClr val="000000"/>
                </a:solidFill>
              </a:rPr>
              <a:t>status </a:t>
            </a:r>
          </a:p>
          <a:p>
            <a:pPr marL="1088502" lvl="2" indent="0">
              <a:buNone/>
            </a:pPr>
            <a:r>
              <a:rPr lang="en-US" sz="1600">
                <a:solidFill>
                  <a:srgbClr val="000000"/>
                </a:solidFill>
              </a:rPr>
              <a:t>• nonresident </a:t>
            </a:r>
            <a:r>
              <a:rPr lang="en-US" sz="1600">
                <a:solidFill>
                  <a:srgbClr val="000000"/>
                </a:solidFill>
              </a:rPr>
              <a:t>/ resident  </a:t>
            </a:r>
          </a:p>
          <a:p>
            <a:pPr marL="1088502" lvl="2" indent="0">
              <a:buNone/>
            </a:pPr>
            <a:r>
              <a:rPr lang="en-US" sz="1600">
                <a:solidFill>
                  <a:srgbClr val="000000"/>
                </a:solidFill>
              </a:rPr>
              <a:t>• Being </a:t>
            </a:r>
            <a:r>
              <a:rPr lang="en-US" sz="1600">
                <a:solidFill>
                  <a:srgbClr val="000000"/>
                </a:solidFill>
              </a:rPr>
              <a:t>a tax resident of a country as it is agreed in Tax </a:t>
            </a:r>
            <a:r>
              <a:rPr lang="en-US" sz="1600">
                <a:solidFill>
                  <a:srgbClr val="000000"/>
                </a:solidFill>
              </a:rPr>
              <a:t>Treaty. </a:t>
            </a:r>
            <a:endParaRPr lang="en-US" sz="1600">
              <a:solidFill>
                <a:srgbClr val="000000"/>
              </a:solidFill>
            </a:endParaRPr>
          </a:p>
          <a:p>
            <a:pPr lvl="1"/>
            <a:r>
              <a:rPr lang="en-US" sz="1600" b="1">
                <a:solidFill>
                  <a:srgbClr val="000000"/>
                </a:solidFill>
              </a:rPr>
              <a:t>Rules </a:t>
            </a:r>
            <a:r>
              <a:rPr lang="en-US" sz="1600" b="1">
                <a:solidFill>
                  <a:srgbClr val="000000"/>
                </a:solidFill>
              </a:rPr>
              <a:t>that apply to a nonresident</a:t>
            </a:r>
          </a:p>
          <a:p>
            <a:pPr marL="1088502" lvl="2" indent="0">
              <a:buNone/>
            </a:pPr>
            <a:r>
              <a:rPr lang="en-US" sz="1600">
                <a:solidFill>
                  <a:srgbClr val="000000"/>
                </a:solidFill>
              </a:rPr>
              <a:t>•  Tax </a:t>
            </a:r>
            <a:r>
              <a:rPr lang="en-US" sz="1600">
                <a:solidFill>
                  <a:srgbClr val="000000"/>
                </a:solidFill>
              </a:rPr>
              <a:t>at source / Tax under the progressive scale / 75% rule  </a:t>
            </a:r>
          </a:p>
          <a:p>
            <a:pPr marL="1088502" lvl="2" indent="0">
              <a:buNone/>
            </a:pPr>
            <a:r>
              <a:rPr lang="en-US" sz="1600">
                <a:solidFill>
                  <a:srgbClr val="000000"/>
                </a:solidFill>
              </a:rPr>
              <a:t>•  Tax-at-source </a:t>
            </a:r>
            <a:r>
              <a:rPr lang="en-US" sz="1600">
                <a:solidFill>
                  <a:srgbClr val="000000"/>
                </a:solidFill>
              </a:rPr>
              <a:t>card / Nonresident's </a:t>
            </a:r>
            <a:r>
              <a:rPr lang="en-US" sz="1600">
                <a:solidFill>
                  <a:srgbClr val="000000"/>
                </a:solidFill>
              </a:rPr>
              <a:t>card </a:t>
            </a:r>
            <a:r>
              <a:rPr lang="en-US" sz="1600">
                <a:solidFill>
                  <a:srgbClr val="000000"/>
                </a:solidFill>
              </a:rPr>
              <a:t>/ </a:t>
            </a:r>
            <a:r>
              <a:rPr lang="en-US" sz="1600">
                <a:solidFill>
                  <a:srgbClr val="000000"/>
                </a:solidFill>
              </a:rPr>
              <a:t>Pre-paying </a:t>
            </a:r>
            <a:r>
              <a:rPr lang="en-US" sz="1600">
                <a:solidFill>
                  <a:srgbClr val="000000"/>
                </a:solidFill>
              </a:rPr>
              <a:t>income tax </a:t>
            </a:r>
          </a:p>
          <a:p>
            <a:pPr lvl="1"/>
            <a:r>
              <a:rPr lang="en-US" sz="1600" b="1">
                <a:solidFill>
                  <a:srgbClr val="000000"/>
                </a:solidFill>
              </a:rPr>
              <a:t>Rules </a:t>
            </a:r>
            <a:r>
              <a:rPr lang="en-US" sz="1600" b="1">
                <a:solidFill>
                  <a:srgbClr val="000000"/>
                </a:solidFill>
              </a:rPr>
              <a:t>that apply to a resident </a:t>
            </a:r>
          </a:p>
          <a:p>
            <a:pPr marL="1564721" lvl="3" indent="0">
              <a:buNone/>
            </a:pPr>
            <a:r>
              <a:rPr lang="en-US" sz="1100">
                <a:solidFill>
                  <a:srgbClr val="000000"/>
                </a:solidFill>
              </a:rPr>
              <a:t>•	Tax cards and prepayments </a:t>
            </a:r>
          </a:p>
          <a:p>
            <a:pPr marL="1564721" lvl="3" indent="0">
              <a:buNone/>
            </a:pPr>
            <a:r>
              <a:rPr lang="en-US" sz="1100">
                <a:solidFill>
                  <a:srgbClr val="000000"/>
                </a:solidFill>
              </a:rPr>
              <a:t>•	Finnish personal identity code</a:t>
            </a:r>
          </a:p>
          <a:p>
            <a:pPr marL="1564721" lvl="3" indent="0">
              <a:buNone/>
            </a:pPr>
            <a:r>
              <a:rPr lang="en-US" sz="1100">
                <a:solidFill>
                  <a:srgbClr val="000000"/>
                </a:solidFill>
              </a:rPr>
              <a:t>•	Individual Tax Number</a:t>
            </a:r>
          </a:p>
          <a:p>
            <a:pPr lvl="1"/>
            <a:r>
              <a:rPr lang="en-US" sz="1600" b="1">
                <a:solidFill>
                  <a:srgbClr val="000000"/>
                </a:solidFill>
              </a:rPr>
              <a:t>Impact </a:t>
            </a:r>
            <a:r>
              <a:rPr lang="en-US" sz="1600" b="1">
                <a:solidFill>
                  <a:srgbClr val="000000"/>
                </a:solidFill>
              </a:rPr>
              <a:t>of tax treaties on students  </a:t>
            </a:r>
          </a:p>
          <a:p>
            <a:pPr lvl="1"/>
            <a:r>
              <a:rPr lang="en-US" sz="1600" b="1">
                <a:solidFill>
                  <a:srgbClr val="000000"/>
                </a:solidFill>
              </a:rPr>
              <a:t>Mandatory insurance coverage</a:t>
            </a:r>
            <a:endParaRPr lang="en-US" sz="1600" b="1">
              <a:solidFill>
                <a:srgbClr val="000000"/>
              </a:solidFill>
            </a:endParaRPr>
          </a:p>
          <a:p>
            <a:endParaRPr lang="fi-FI" sz="1400">
              <a:latin typeface="+mj-lt"/>
            </a:endParaRPr>
          </a:p>
          <a:p>
            <a:endParaRPr lang="fi-FI" sz="2400" dirty="0">
              <a:latin typeface="+mj-lt"/>
            </a:endParaRPr>
          </a:p>
          <a:p>
            <a:endParaRPr lang="fi-FI" sz="2400" dirty="0">
              <a:latin typeface="+mj-lt"/>
            </a:endParaRPr>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a:t>
            </a:fld>
            <a:endParaRPr lang="fi-FI"/>
          </a:p>
        </p:txBody>
      </p:sp>
    </p:spTree>
    <p:extLst>
      <p:ext uri="{BB962C8B-B14F-4D97-AF65-F5344CB8AC3E}">
        <p14:creationId xmlns:p14="http://schemas.microsoft.com/office/powerpoint/2010/main" val="39030194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Progressive </a:t>
            </a:r>
            <a:r>
              <a:rPr lang="fi-FI" dirty="0" err="1" smtClean="0"/>
              <a:t>taxation</a:t>
            </a:r>
            <a:endParaRPr lang="fi-FI" sz="2100" dirty="0"/>
          </a:p>
        </p:txBody>
      </p:sp>
      <p:sp>
        <p:nvSpPr>
          <p:cNvPr id="3" name="Sisällön paikkamerkki 2"/>
          <p:cNvSpPr>
            <a:spLocks noGrp="1"/>
          </p:cNvSpPr>
          <p:nvPr>
            <p:ph idx="1"/>
          </p:nvPr>
        </p:nvSpPr>
        <p:spPr/>
        <p:txBody>
          <a:bodyPr/>
          <a:lstStyle/>
          <a:p>
            <a:r>
              <a:rPr lang="fi-FI" sz="2400" dirty="0" err="1"/>
              <a:t>Ask</a:t>
            </a:r>
            <a:r>
              <a:rPr lang="fi-FI" sz="2400" dirty="0"/>
              <a:t> t</a:t>
            </a:r>
            <a:r>
              <a:rPr lang="en-US" sz="2400" dirty="0"/>
              <a:t>he tax office </a:t>
            </a:r>
            <a:r>
              <a:rPr lang="en-US" sz="2400" dirty="0"/>
              <a:t>for a nonresident's tax card. </a:t>
            </a:r>
            <a:r>
              <a:rPr lang="en-US" sz="2400" dirty="0"/>
              <a:t/>
            </a:r>
            <a:br>
              <a:rPr lang="en-US" sz="2400" dirty="0"/>
            </a:br>
            <a:r>
              <a:rPr lang="en-US" sz="2400" dirty="0"/>
              <a:t>Then </a:t>
            </a:r>
            <a:r>
              <a:rPr lang="en-US" sz="2400" dirty="0"/>
              <a:t>hand the card over to your employer</a:t>
            </a:r>
            <a:r>
              <a:rPr lang="fi-FI" sz="2400" dirty="0"/>
              <a:t>.</a:t>
            </a:r>
          </a:p>
          <a:p>
            <a:pPr lvl="1"/>
            <a:r>
              <a:rPr lang="fi-FI" dirty="0"/>
              <a:t>Complete </a:t>
            </a:r>
            <a:r>
              <a:rPr lang="fi-FI" dirty="0" err="1"/>
              <a:t>Form</a:t>
            </a:r>
            <a:r>
              <a:rPr lang="fi-FI" dirty="0"/>
              <a:t> 5057e: </a:t>
            </a:r>
            <a:r>
              <a:rPr lang="en-US" dirty="0">
                <a:hlinkClick r:id="rId2"/>
              </a:rPr>
              <a:t>Application </a:t>
            </a:r>
            <a:r>
              <a:rPr lang="en-US" dirty="0">
                <a:hlinkClick r:id="rId2"/>
              </a:rPr>
              <a:t>for a nonresident taxpayer's tax-at-source card, prepayment calculation, tax </a:t>
            </a:r>
            <a:r>
              <a:rPr lang="en-US" dirty="0">
                <a:hlinkClick r:id="rId2"/>
              </a:rPr>
              <a:t>card</a:t>
            </a:r>
            <a:r>
              <a:rPr lang="fi-FI" dirty="0"/>
              <a:t>. </a:t>
            </a:r>
            <a:br>
              <a:rPr lang="fi-FI" dirty="0"/>
            </a:br>
            <a:endParaRPr lang="fi-FI" dirty="0"/>
          </a:p>
          <a:p>
            <a:r>
              <a:rPr lang="fi-FI" sz="2400" dirty="0" err="1"/>
              <a:t>Com</a:t>
            </a:r>
            <a:r>
              <a:rPr lang="en-US" sz="2400" dirty="0" err="1"/>
              <a:t>plete</a:t>
            </a:r>
            <a:r>
              <a:rPr lang="en-US" sz="2400" dirty="0"/>
              <a:t> </a:t>
            </a:r>
            <a:r>
              <a:rPr lang="en-US" sz="2400" dirty="0"/>
              <a:t>the following form to enclose </a:t>
            </a:r>
            <a:r>
              <a:rPr lang="en-US" sz="2400" dirty="0"/>
              <a:t>with </a:t>
            </a:r>
            <a:r>
              <a:rPr lang="fi-FI" sz="2400" dirty="0" err="1"/>
              <a:t>it</a:t>
            </a:r>
            <a:r>
              <a:rPr lang="fi-FI" sz="2400" dirty="0"/>
              <a:t>:  </a:t>
            </a:r>
          </a:p>
          <a:p>
            <a:pPr lvl="1"/>
            <a:r>
              <a:rPr lang="fi-FI" dirty="0">
                <a:hlinkClick r:id="rId3"/>
              </a:rPr>
              <a:t>A</a:t>
            </a:r>
            <a:r>
              <a:rPr lang="en-US" dirty="0">
                <a:hlinkClick r:id="rId3"/>
              </a:rPr>
              <a:t>pplication </a:t>
            </a:r>
            <a:r>
              <a:rPr lang="en-US" dirty="0">
                <a:hlinkClick r:id="rId3"/>
              </a:rPr>
              <a:t>for progressive income </a:t>
            </a:r>
            <a:r>
              <a:rPr lang="en-US">
                <a:hlinkClick r:id="rId3"/>
              </a:rPr>
              <a:t>taxation </a:t>
            </a:r>
            <a:r>
              <a:rPr lang="en-US" smtClean="0">
                <a:hlinkClick r:id="rId3"/>
              </a:rPr>
              <a:t>(</a:t>
            </a:r>
            <a:r>
              <a:rPr lang="en-US" dirty="0">
                <a:hlinkClick r:id="rId3"/>
              </a:rPr>
              <a:t>Form </a:t>
            </a:r>
            <a:r>
              <a:rPr lang="en-US" dirty="0">
                <a:hlinkClick r:id="rId3"/>
              </a:rPr>
              <a:t>6148e</a:t>
            </a:r>
            <a:r>
              <a:rPr lang="fi-FI" dirty="0">
                <a:hlinkClick r:id="rId3"/>
              </a:rPr>
              <a:t>). </a:t>
            </a:r>
            <a:r>
              <a:rPr lang="fi-FI" dirty="0"/>
              <a:t/>
            </a:r>
            <a:br>
              <a:rPr lang="fi-FI" dirty="0"/>
            </a:br>
            <a:endParaRPr lang="fi-FI" dirty="0"/>
          </a:p>
          <a:p>
            <a:r>
              <a:rPr lang="fi-FI" sz="2400" dirty="0" err="1"/>
              <a:t>Forms</a:t>
            </a:r>
            <a:r>
              <a:rPr lang="fi-FI" sz="2400" dirty="0"/>
              <a:t> </a:t>
            </a:r>
            <a:r>
              <a:rPr lang="fi-FI" sz="2400" dirty="0" err="1"/>
              <a:t>are</a:t>
            </a:r>
            <a:r>
              <a:rPr lang="fi-FI" sz="2400" dirty="0"/>
              <a:t> </a:t>
            </a:r>
            <a:r>
              <a:rPr lang="fi-FI" sz="2400" dirty="0" err="1"/>
              <a:t>available</a:t>
            </a:r>
            <a:r>
              <a:rPr lang="fi-FI" sz="2400" dirty="0"/>
              <a:t> for </a:t>
            </a:r>
            <a:r>
              <a:rPr lang="fi-FI" sz="2400" dirty="0" err="1"/>
              <a:t>downloading</a:t>
            </a:r>
            <a:r>
              <a:rPr lang="fi-FI" sz="2400" dirty="0"/>
              <a:t> on</a:t>
            </a:r>
          </a:p>
          <a:p>
            <a:pPr lvl="1"/>
            <a:r>
              <a:rPr lang="fi-FI" dirty="0">
                <a:hlinkClick r:id="rId4"/>
              </a:rPr>
              <a:t>tax.fi/forms </a:t>
            </a:r>
            <a:endParaRPr lang="fi-FI" dirty="0"/>
          </a:p>
          <a:p>
            <a:endParaRPr lang="fi-FI" sz="2400" dirty="0">
              <a:ea typeface="Times New Roman"/>
              <a:cs typeface="Times New Roman"/>
            </a:endParaRPr>
          </a:p>
          <a:p>
            <a:endParaRPr lang="fi-FI" sz="1700" dirty="0"/>
          </a:p>
          <a:p>
            <a:endParaRPr lang="fi-FI" dirty="0"/>
          </a:p>
          <a:p>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20</a:t>
            </a:fld>
            <a:endParaRPr lang="fi-FI"/>
          </a:p>
        </p:txBody>
      </p:sp>
    </p:spTree>
    <p:extLst>
      <p:ext uri="{BB962C8B-B14F-4D97-AF65-F5344CB8AC3E}">
        <p14:creationId xmlns:p14="http://schemas.microsoft.com/office/powerpoint/2010/main" val="181979761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Progressive </a:t>
            </a:r>
            <a:r>
              <a:rPr lang="fi-FI" dirty="0" err="1" smtClean="0"/>
              <a:t>taxation</a:t>
            </a:r>
            <a:endParaRPr lang="fi-FI" sz="2400" dirty="0"/>
          </a:p>
        </p:txBody>
      </p:sp>
      <p:sp>
        <p:nvSpPr>
          <p:cNvPr id="3" name="Sisällön paikkamerkki 2"/>
          <p:cNvSpPr>
            <a:spLocks noGrp="1"/>
          </p:cNvSpPr>
          <p:nvPr>
            <p:ph idx="1"/>
          </p:nvPr>
        </p:nvSpPr>
        <p:spPr/>
        <p:txBody>
          <a:bodyPr/>
          <a:lstStyle/>
          <a:p>
            <a:r>
              <a:rPr lang="fi-FI" sz="1800" dirty="0" err="1"/>
              <a:t>Your</a:t>
            </a:r>
            <a:r>
              <a:rPr lang="fi-FI" sz="1800" dirty="0"/>
              <a:t> </a:t>
            </a:r>
            <a:r>
              <a:rPr lang="fi-FI" sz="1800" dirty="0" err="1"/>
              <a:t>request</a:t>
            </a:r>
            <a:r>
              <a:rPr lang="fi-FI" sz="1800" dirty="0"/>
              <a:t> </a:t>
            </a:r>
            <a:r>
              <a:rPr lang="fi-FI" sz="1800" dirty="0" err="1"/>
              <a:t>can</a:t>
            </a:r>
            <a:r>
              <a:rPr lang="fi-FI" sz="1800" dirty="0"/>
              <a:t> </a:t>
            </a:r>
            <a:r>
              <a:rPr lang="fi-FI" sz="1800" dirty="0" err="1"/>
              <a:t>only</a:t>
            </a:r>
            <a:r>
              <a:rPr lang="fi-FI" sz="1800" dirty="0"/>
              <a:t> </a:t>
            </a:r>
            <a:r>
              <a:rPr lang="fi-FI" sz="1800" dirty="0" err="1"/>
              <a:t>concern</a:t>
            </a:r>
            <a:r>
              <a:rPr lang="fi-FI" sz="1800" dirty="0"/>
              <a:t> </a:t>
            </a:r>
            <a:r>
              <a:rPr lang="fi-FI" sz="1800" dirty="0" err="1"/>
              <a:t>one</a:t>
            </a:r>
            <a:r>
              <a:rPr lang="fi-FI" sz="1800" dirty="0"/>
              <a:t> </a:t>
            </a:r>
            <a:r>
              <a:rPr lang="fi-FI" sz="1800" dirty="0" err="1"/>
              <a:t>year</a:t>
            </a:r>
            <a:r>
              <a:rPr lang="fi-FI" sz="1800" dirty="0"/>
              <a:t> at a </a:t>
            </a:r>
            <a:r>
              <a:rPr lang="fi-FI" sz="1800" dirty="0" err="1"/>
              <a:t>time</a:t>
            </a:r>
            <a:r>
              <a:rPr lang="fi-FI" sz="1800" dirty="0"/>
              <a:t>.</a:t>
            </a:r>
          </a:p>
          <a:p>
            <a:r>
              <a:rPr lang="fi-FI" sz="1800" dirty="0" err="1"/>
              <a:t>Give</a:t>
            </a:r>
            <a:r>
              <a:rPr lang="fi-FI" sz="1800" dirty="0"/>
              <a:t> </a:t>
            </a:r>
            <a:r>
              <a:rPr lang="fi-FI" sz="1800" dirty="0" err="1"/>
              <a:t>details</a:t>
            </a:r>
            <a:r>
              <a:rPr lang="fi-FI" sz="1800" dirty="0"/>
              <a:t> on the </a:t>
            </a:r>
            <a:r>
              <a:rPr lang="fi-FI" sz="1800" dirty="0" err="1"/>
              <a:t>following</a:t>
            </a:r>
            <a:r>
              <a:rPr lang="fi-FI" sz="1800" dirty="0"/>
              <a:t> </a:t>
            </a:r>
            <a:r>
              <a:rPr lang="fi-FI" sz="1800" dirty="0" err="1"/>
              <a:t>when</a:t>
            </a:r>
            <a:r>
              <a:rPr lang="fi-FI" sz="1800" dirty="0"/>
              <a:t> </a:t>
            </a:r>
            <a:r>
              <a:rPr lang="fi-FI" sz="1800" dirty="0" err="1"/>
              <a:t>filing</a:t>
            </a:r>
            <a:r>
              <a:rPr lang="fi-FI" sz="1800" dirty="0"/>
              <a:t> </a:t>
            </a:r>
            <a:r>
              <a:rPr lang="fi-FI" sz="1800" dirty="0" err="1"/>
              <a:t>your</a:t>
            </a:r>
            <a:r>
              <a:rPr lang="fi-FI" sz="1800" dirty="0"/>
              <a:t> </a:t>
            </a:r>
            <a:r>
              <a:rPr lang="fi-FI" sz="1800" dirty="0" err="1"/>
              <a:t>request</a:t>
            </a:r>
            <a:r>
              <a:rPr lang="fi-FI" sz="1800" dirty="0"/>
              <a:t>:</a:t>
            </a:r>
            <a:endParaRPr lang="fi-FI" sz="1800" dirty="0"/>
          </a:p>
          <a:p>
            <a:pPr lvl="1"/>
            <a:r>
              <a:rPr lang="fi-FI" sz="1800" dirty="0" err="1"/>
              <a:t>all</a:t>
            </a:r>
            <a:r>
              <a:rPr lang="fi-FI" sz="1800" dirty="0"/>
              <a:t> </a:t>
            </a:r>
            <a:r>
              <a:rPr lang="fi-FI" sz="1800" dirty="0" err="1"/>
              <a:t>Finnish-source</a:t>
            </a:r>
            <a:r>
              <a:rPr lang="fi-FI" sz="1800" dirty="0"/>
              <a:t> </a:t>
            </a:r>
            <a:r>
              <a:rPr lang="fi-FI" sz="1800" dirty="0" err="1"/>
              <a:t>income</a:t>
            </a:r>
            <a:r>
              <a:rPr lang="fi-FI" sz="1800" dirty="0"/>
              <a:t>, </a:t>
            </a:r>
            <a:r>
              <a:rPr lang="fi-FI" sz="1800" dirty="0" err="1"/>
              <a:t>all</a:t>
            </a:r>
            <a:r>
              <a:rPr lang="fi-FI" sz="1800" dirty="0"/>
              <a:t> </a:t>
            </a:r>
            <a:r>
              <a:rPr lang="fi-FI" sz="1800" dirty="0" err="1"/>
              <a:t>income</a:t>
            </a:r>
            <a:r>
              <a:rPr lang="fi-FI" sz="1800" dirty="0"/>
              <a:t> </a:t>
            </a:r>
            <a:r>
              <a:rPr lang="fi-FI" sz="1800" dirty="0" err="1"/>
              <a:t>taxable</a:t>
            </a:r>
            <a:r>
              <a:rPr lang="fi-FI" sz="1800" dirty="0"/>
              <a:t> in </a:t>
            </a:r>
            <a:r>
              <a:rPr lang="fi-FI" sz="1800" dirty="0" err="1"/>
              <a:t>your</a:t>
            </a:r>
            <a:r>
              <a:rPr lang="fi-FI" sz="1800" dirty="0"/>
              <a:t> country</a:t>
            </a:r>
          </a:p>
          <a:p>
            <a:pPr lvl="1"/>
            <a:r>
              <a:rPr lang="fi-FI" sz="1800" dirty="0"/>
              <a:t>the </a:t>
            </a:r>
            <a:r>
              <a:rPr lang="fi-FI" sz="1800" dirty="0" err="1"/>
              <a:t>deductions</a:t>
            </a:r>
            <a:r>
              <a:rPr lang="fi-FI" sz="1800" dirty="0"/>
              <a:t> </a:t>
            </a:r>
            <a:r>
              <a:rPr lang="fi-FI" sz="1800" dirty="0" err="1"/>
              <a:t>that</a:t>
            </a:r>
            <a:r>
              <a:rPr lang="fi-FI" sz="1800" dirty="0"/>
              <a:t> </a:t>
            </a:r>
            <a:r>
              <a:rPr lang="fi-FI" sz="1800" dirty="0" err="1"/>
              <a:t>support</a:t>
            </a:r>
            <a:r>
              <a:rPr lang="fi-FI" sz="1800" dirty="0"/>
              <a:t> </a:t>
            </a:r>
            <a:r>
              <a:rPr lang="fi-FI" sz="1800" dirty="0" err="1"/>
              <a:t>all</a:t>
            </a:r>
            <a:r>
              <a:rPr lang="fi-FI" sz="1800" dirty="0"/>
              <a:t> </a:t>
            </a:r>
            <a:r>
              <a:rPr lang="fi-FI" sz="1800" dirty="0" err="1"/>
              <a:t>that</a:t>
            </a:r>
            <a:r>
              <a:rPr lang="fi-FI" sz="1800" dirty="0"/>
              <a:t> </a:t>
            </a:r>
            <a:r>
              <a:rPr lang="fi-FI" sz="1800" dirty="0" err="1"/>
              <a:t>income</a:t>
            </a:r>
            <a:r>
              <a:rPr lang="fi-FI" sz="1800" dirty="0"/>
              <a:t>.</a:t>
            </a:r>
          </a:p>
          <a:p>
            <a:r>
              <a:rPr lang="fi-FI" sz="1800" dirty="0" err="1"/>
              <a:t>Once</a:t>
            </a:r>
            <a:r>
              <a:rPr lang="fi-FI" sz="1800" dirty="0"/>
              <a:t> the </a:t>
            </a:r>
            <a:r>
              <a:rPr lang="fi-FI" sz="1800" dirty="0" err="1"/>
              <a:t>progressive</a:t>
            </a:r>
            <a:r>
              <a:rPr lang="fi-FI" sz="1800" dirty="0"/>
              <a:t> </a:t>
            </a:r>
            <a:r>
              <a:rPr lang="fi-FI" sz="1800" dirty="0" err="1"/>
              <a:t>treatment</a:t>
            </a:r>
            <a:r>
              <a:rPr lang="fi-FI" sz="1800" dirty="0"/>
              <a:t> </a:t>
            </a:r>
            <a:r>
              <a:rPr lang="fi-FI" sz="1800" dirty="0" err="1"/>
              <a:t>has</a:t>
            </a:r>
            <a:r>
              <a:rPr lang="fi-FI" sz="1800" dirty="0"/>
              <a:t> </a:t>
            </a:r>
            <a:r>
              <a:rPr lang="fi-FI" sz="1800" dirty="0" err="1"/>
              <a:t>been</a:t>
            </a:r>
            <a:r>
              <a:rPr lang="fi-FI" sz="1800" dirty="0"/>
              <a:t> </a:t>
            </a:r>
            <a:r>
              <a:rPr lang="fi-FI" sz="1800" dirty="0" err="1"/>
              <a:t>agreed</a:t>
            </a:r>
            <a:r>
              <a:rPr lang="fi-FI" sz="1800" dirty="0"/>
              <a:t>, </a:t>
            </a:r>
            <a:r>
              <a:rPr lang="fi-FI" sz="1800" dirty="0" err="1"/>
              <a:t>you</a:t>
            </a:r>
            <a:r>
              <a:rPr lang="fi-FI" sz="1800" dirty="0"/>
              <a:t> </a:t>
            </a:r>
            <a:r>
              <a:rPr lang="fi-FI" sz="1800" dirty="0" err="1"/>
              <a:t>cannot</a:t>
            </a:r>
            <a:r>
              <a:rPr lang="fi-FI" sz="1800" dirty="0"/>
              <a:t> </a:t>
            </a:r>
            <a:r>
              <a:rPr lang="fi-FI" sz="1800" dirty="0" err="1"/>
              <a:t>ask</a:t>
            </a:r>
            <a:r>
              <a:rPr lang="fi-FI" sz="1800" dirty="0"/>
              <a:t> for </a:t>
            </a:r>
            <a:r>
              <a:rPr lang="fi-FI" sz="1800" dirty="0" err="1"/>
              <a:t>taxation</a:t>
            </a:r>
            <a:r>
              <a:rPr lang="fi-FI" sz="1800" dirty="0"/>
              <a:t> at </a:t>
            </a:r>
            <a:r>
              <a:rPr lang="fi-FI" sz="1800" dirty="0" err="1"/>
              <a:t>source</a:t>
            </a:r>
            <a:r>
              <a:rPr lang="fi-FI" sz="1800" dirty="0"/>
              <a:t> for </a:t>
            </a:r>
            <a:r>
              <a:rPr lang="fi-FI" sz="1800" dirty="0" err="1"/>
              <a:t>that</a:t>
            </a:r>
            <a:r>
              <a:rPr lang="fi-FI" sz="1800" dirty="0"/>
              <a:t> </a:t>
            </a:r>
            <a:r>
              <a:rPr lang="fi-FI" sz="1800" dirty="0" err="1"/>
              <a:t>year</a:t>
            </a:r>
            <a:r>
              <a:rPr lang="fi-FI" sz="1800" dirty="0"/>
              <a:t> </a:t>
            </a:r>
            <a:r>
              <a:rPr lang="fi-FI" sz="1800" dirty="0" err="1"/>
              <a:t>anymore</a:t>
            </a:r>
            <a:r>
              <a:rPr lang="fi-FI" sz="1800" dirty="0"/>
              <a:t>.</a:t>
            </a:r>
            <a:endParaRPr lang="fi-FI" sz="1800" dirty="0">
              <a:solidFill>
                <a:srgbClr val="FF0000"/>
              </a:solidFill>
            </a:endParaRPr>
          </a:p>
          <a:p>
            <a:r>
              <a:rPr lang="fi-FI" sz="1800" dirty="0" err="1">
                <a:solidFill>
                  <a:srgbClr val="000000"/>
                </a:solidFill>
              </a:rPr>
              <a:t>Tax</a:t>
            </a:r>
            <a:r>
              <a:rPr lang="fi-FI" sz="1800" dirty="0">
                <a:solidFill>
                  <a:srgbClr val="000000"/>
                </a:solidFill>
              </a:rPr>
              <a:t> </a:t>
            </a:r>
            <a:r>
              <a:rPr lang="fi-FI" sz="1800" dirty="0" err="1">
                <a:solidFill>
                  <a:srgbClr val="000000"/>
                </a:solidFill>
              </a:rPr>
              <a:t>office</a:t>
            </a:r>
            <a:r>
              <a:rPr lang="fi-FI" sz="1800" dirty="0">
                <a:solidFill>
                  <a:srgbClr val="000000"/>
                </a:solidFill>
              </a:rPr>
              <a:t> </a:t>
            </a:r>
            <a:r>
              <a:rPr lang="fi-FI" sz="1800" dirty="0" err="1">
                <a:solidFill>
                  <a:srgbClr val="000000"/>
                </a:solidFill>
              </a:rPr>
              <a:t>will</a:t>
            </a:r>
            <a:r>
              <a:rPr lang="fi-FI" sz="1800" dirty="0">
                <a:solidFill>
                  <a:srgbClr val="000000"/>
                </a:solidFill>
              </a:rPr>
              <a:t> </a:t>
            </a:r>
            <a:r>
              <a:rPr lang="fi-FI" sz="1800" dirty="0" err="1">
                <a:solidFill>
                  <a:srgbClr val="000000"/>
                </a:solidFill>
              </a:rPr>
              <a:t>send</a:t>
            </a:r>
            <a:r>
              <a:rPr lang="fi-FI" sz="1800" dirty="0">
                <a:solidFill>
                  <a:srgbClr val="000000"/>
                </a:solidFill>
              </a:rPr>
              <a:t> </a:t>
            </a:r>
            <a:r>
              <a:rPr lang="fi-FI" sz="1800" dirty="0" err="1">
                <a:solidFill>
                  <a:srgbClr val="000000"/>
                </a:solidFill>
              </a:rPr>
              <a:t>you</a:t>
            </a:r>
            <a:r>
              <a:rPr lang="fi-FI" sz="1800" dirty="0">
                <a:solidFill>
                  <a:srgbClr val="000000"/>
                </a:solidFill>
              </a:rPr>
              <a:t> the </a:t>
            </a:r>
            <a:r>
              <a:rPr lang="fi-FI" sz="1800" dirty="0" err="1">
                <a:solidFill>
                  <a:srgbClr val="000000"/>
                </a:solidFill>
              </a:rPr>
              <a:t>Pre-Completed</a:t>
            </a:r>
            <a:r>
              <a:rPr lang="fi-FI" sz="1800" dirty="0">
                <a:solidFill>
                  <a:srgbClr val="000000"/>
                </a:solidFill>
              </a:rPr>
              <a:t> </a:t>
            </a:r>
            <a:r>
              <a:rPr lang="fi-FI" sz="1800" dirty="0" err="1">
                <a:solidFill>
                  <a:srgbClr val="000000"/>
                </a:solidFill>
              </a:rPr>
              <a:t>Tax</a:t>
            </a:r>
            <a:r>
              <a:rPr lang="fi-FI" sz="1800" dirty="0">
                <a:solidFill>
                  <a:srgbClr val="000000"/>
                </a:solidFill>
              </a:rPr>
              <a:t> Return.</a:t>
            </a:r>
          </a:p>
          <a:p>
            <a:pPr lvl="1"/>
            <a:r>
              <a:rPr lang="en-US" sz="1800" dirty="0">
                <a:solidFill>
                  <a:srgbClr val="000000"/>
                </a:solidFill>
              </a:rPr>
              <a:t>= </a:t>
            </a:r>
            <a:r>
              <a:rPr lang="en-US" sz="1800" dirty="0">
                <a:solidFill>
                  <a:srgbClr val="000000"/>
                </a:solidFill>
              </a:rPr>
              <a:t>a specification of your </a:t>
            </a:r>
            <a:r>
              <a:rPr lang="en-US" sz="1800" dirty="0">
                <a:solidFill>
                  <a:srgbClr val="000000"/>
                </a:solidFill>
              </a:rPr>
              <a:t>income, </a:t>
            </a:r>
            <a:r>
              <a:rPr lang="en-US" sz="1800" dirty="0">
                <a:solidFill>
                  <a:srgbClr val="000000"/>
                </a:solidFill>
              </a:rPr>
              <a:t>deductions and the result of your </a:t>
            </a:r>
            <a:r>
              <a:rPr lang="en-US" sz="1800" dirty="0">
                <a:solidFill>
                  <a:srgbClr val="000000"/>
                </a:solidFill>
              </a:rPr>
              <a:t>taxation </a:t>
            </a:r>
            <a:r>
              <a:rPr lang="en-US" sz="1800" dirty="0">
                <a:solidFill>
                  <a:srgbClr val="000000"/>
                </a:solidFill>
              </a:rPr>
              <a:t>(whether you must pay </a:t>
            </a:r>
            <a:r>
              <a:rPr lang="en-US" sz="1800" dirty="0">
                <a:solidFill>
                  <a:srgbClr val="000000"/>
                </a:solidFill>
              </a:rPr>
              <a:t>more/whether </a:t>
            </a:r>
            <a:r>
              <a:rPr lang="en-US" sz="1800" dirty="0">
                <a:solidFill>
                  <a:srgbClr val="000000"/>
                </a:solidFill>
              </a:rPr>
              <a:t>you </a:t>
            </a:r>
            <a:r>
              <a:rPr lang="en-US" sz="1800" dirty="0">
                <a:solidFill>
                  <a:srgbClr val="000000"/>
                </a:solidFill>
              </a:rPr>
              <a:t>get </a:t>
            </a:r>
            <a:r>
              <a:rPr lang="en-US" sz="1800" dirty="0">
                <a:solidFill>
                  <a:srgbClr val="000000"/>
                </a:solidFill>
              </a:rPr>
              <a:t>a refund</a:t>
            </a:r>
            <a:r>
              <a:rPr lang="fi-FI" sz="1800" dirty="0">
                <a:solidFill>
                  <a:srgbClr val="000000"/>
                </a:solidFill>
              </a:rPr>
              <a:t>). </a:t>
            </a:r>
            <a:endParaRPr lang="fi-FI" sz="1800" dirty="0">
              <a:solidFill>
                <a:srgbClr val="000000"/>
              </a:solidFill>
            </a:endParaRPr>
          </a:p>
          <a:p>
            <a:pPr lvl="1"/>
            <a:r>
              <a:rPr lang="fi-FI" sz="1800" dirty="0">
                <a:solidFill>
                  <a:srgbClr val="000000"/>
                </a:solidFill>
              </a:rPr>
              <a:t>G</a:t>
            </a:r>
            <a:r>
              <a:rPr lang="en-US" sz="1800" dirty="0">
                <a:solidFill>
                  <a:srgbClr val="000000"/>
                </a:solidFill>
              </a:rPr>
              <a:t>o </a:t>
            </a:r>
            <a:r>
              <a:rPr lang="en-US" sz="1800" dirty="0">
                <a:solidFill>
                  <a:srgbClr val="000000"/>
                </a:solidFill>
              </a:rPr>
              <a:t>over the pre-filled </a:t>
            </a:r>
            <a:r>
              <a:rPr lang="en-US" sz="1800" dirty="0">
                <a:solidFill>
                  <a:srgbClr val="000000"/>
                </a:solidFill>
              </a:rPr>
              <a:t>amounts; if </a:t>
            </a:r>
            <a:r>
              <a:rPr lang="en-US" sz="1800" dirty="0">
                <a:solidFill>
                  <a:srgbClr val="000000"/>
                </a:solidFill>
              </a:rPr>
              <a:t>you notice </a:t>
            </a:r>
            <a:r>
              <a:rPr lang="en-US" sz="1800" dirty="0">
                <a:solidFill>
                  <a:srgbClr val="000000"/>
                </a:solidFill>
              </a:rPr>
              <a:t>errors/omissions</a:t>
            </a:r>
            <a:r>
              <a:rPr lang="en-US" sz="1800">
                <a:solidFill>
                  <a:srgbClr val="000000"/>
                </a:solidFill>
              </a:rPr>
              <a:t>, </a:t>
            </a:r>
            <a:r>
              <a:rPr lang="en-US" sz="1800" smtClean="0">
                <a:solidFill>
                  <a:srgbClr val="000000"/>
                </a:solidFill>
              </a:rPr>
              <a:t>make </a:t>
            </a:r>
            <a:r>
              <a:rPr lang="en-US" sz="1800" dirty="0">
                <a:solidFill>
                  <a:srgbClr val="000000"/>
                </a:solidFill>
              </a:rPr>
              <a:t>corrections and send the form </a:t>
            </a:r>
            <a:r>
              <a:rPr lang="en-US" sz="1800" dirty="0">
                <a:solidFill>
                  <a:srgbClr val="000000"/>
                </a:solidFill>
              </a:rPr>
              <a:t>back</a:t>
            </a:r>
            <a:r>
              <a:rPr lang="fi-FI" sz="1800" dirty="0">
                <a:solidFill>
                  <a:srgbClr val="000000"/>
                </a:solidFill>
              </a:rPr>
              <a:t>.</a:t>
            </a:r>
          </a:p>
          <a:p>
            <a:r>
              <a:rPr lang="fi-FI" sz="1800" dirty="0" err="1">
                <a:solidFill>
                  <a:srgbClr val="000000"/>
                </a:solidFill>
              </a:rPr>
              <a:t>Request</a:t>
            </a:r>
            <a:r>
              <a:rPr lang="fi-FI" sz="1800" dirty="0">
                <a:solidFill>
                  <a:srgbClr val="000000"/>
                </a:solidFill>
              </a:rPr>
              <a:t> for </a:t>
            </a:r>
            <a:r>
              <a:rPr lang="fi-FI" sz="1800" dirty="0" err="1">
                <a:solidFill>
                  <a:srgbClr val="000000"/>
                </a:solidFill>
              </a:rPr>
              <a:t>progressive</a:t>
            </a:r>
            <a:r>
              <a:rPr lang="fi-FI" sz="1800" dirty="0">
                <a:solidFill>
                  <a:srgbClr val="000000"/>
                </a:solidFill>
              </a:rPr>
              <a:t> </a:t>
            </a:r>
            <a:r>
              <a:rPr lang="fi-FI" sz="1800" dirty="0" err="1">
                <a:solidFill>
                  <a:srgbClr val="000000"/>
                </a:solidFill>
              </a:rPr>
              <a:t>treatment</a:t>
            </a:r>
            <a:r>
              <a:rPr lang="fi-FI" sz="1800" dirty="0">
                <a:solidFill>
                  <a:srgbClr val="000000"/>
                </a:solidFill>
              </a:rPr>
              <a:t> is </a:t>
            </a:r>
            <a:r>
              <a:rPr lang="fi-FI" sz="1800" dirty="0" err="1">
                <a:solidFill>
                  <a:srgbClr val="000000"/>
                </a:solidFill>
              </a:rPr>
              <a:t>also</a:t>
            </a:r>
            <a:r>
              <a:rPr lang="fi-FI" sz="1800" dirty="0">
                <a:solidFill>
                  <a:srgbClr val="000000"/>
                </a:solidFill>
              </a:rPr>
              <a:t> </a:t>
            </a:r>
            <a:r>
              <a:rPr lang="fi-FI" sz="1800" err="1">
                <a:solidFill>
                  <a:srgbClr val="000000"/>
                </a:solidFill>
              </a:rPr>
              <a:t>accepted</a:t>
            </a:r>
            <a:r>
              <a:rPr lang="fi-FI" sz="1800">
                <a:solidFill>
                  <a:srgbClr val="000000"/>
                </a:solidFill>
              </a:rPr>
              <a:t> </a:t>
            </a:r>
            <a:r>
              <a:rPr lang="fi-FI" sz="1800" u="sng" smtClean="0">
                <a:solidFill>
                  <a:srgbClr val="000000"/>
                </a:solidFill>
              </a:rPr>
              <a:t>after</a:t>
            </a:r>
            <a:r>
              <a:rPr lang="fi-FI" sz="1800" smtClean="0">
                <a:solidFill>
                  <a:srgbClr val="000000"/>
                </a:solidFill>
              </a:rPr>
              <a:t> </a:t>
            </a:r>
            <a:r>
              <a:rPr lang="fi-FI" sz="1800" dirty="0">
                <a:solidFill>
                  <a:srgbClr val="000000"/>
                </a:solidFill>
              </a:rPr>
              <a:t>the </a:t>
            </a:r>
            <a:r>
              <a:rPr lang="fi-FI" sz="1800" dirty="0" err="1">
                <a:solidFill>
                  <a:srgbClr val="000000"/>
                </a:solidFill>
              </a:rPr>
              <a:t>tax</a:t>
            </a:r>
            <a:r>
              <a:rPr lang="fi-FI" sz="1800" dirty="0">
                <a:solidFill>
                  <a:srgbClr val="000000"/>
                </a:solidFill>
              </a:rPr>
              <a:t> </a:t>
            </a:r>
            <a:r>
              <a:rPr lang="fi-FI" sz="1800" dirty="0" err="1">
                <a:solidFill>
                  <a:srgbClr val="000000"/>
                </a:solidFill>
              </a:rPr>
              <a:t>year</a:t>
            </a:r>
            <a:r>
              <a:rPr lang="fi-FI" sz="1800" dirty="0">
                <a:solidFill>
                  <a:srgbClr val="000000"/>
                </a:solidFill>
              </a:rPr>
              <a:t>. </a:t>
            </a:r>
          </a:p>
          <a:p>
            <a:pPr lvl="1"/>
            <a:r>
              <a:rPr lang="en-US" sz="1800" dirty="0">
                <a:solidFill>
                  <a:srgbClr val="000000"/>
                </a:solidFill>
              </a:rPr>
              <a:t>Either </a:t>
            </a:r>
            <a:r>
              <a:rPr lang="en-US" sz="1800" dirty="0">
                <a:solidFill>
                  <a:srgbClr val="000000"/>
                </a:solidFill>
              </a:rPr>
              <a:t>send the form back or lodge a Claim for </a:t>
            </a:r>
            <a:r>
              <a:rPr lang="en-US" sz="1800">
                <a:solidFill>
                  <a:srgbClr val="000000"/>
                </a:solidFill>
              </a:rPr>
              <a:t>Adjustment</a:t>
            </a:r>
            <a:r>
              <a:rPr lang="fi-FI" sz="1800">
                <a:solidFill>
                  <a:srgbClr val="000000"/>
                </a:solidFill>
              </a:rPr>
              <a:t>.</a:t>
            </a:r>
          </a:p>
          <a:p>
            <a:pPr lvl="1"/>
            <a:r>
              <a:rPr lang="fi-FI" sz="1800">
                <a:solidFill>
                  <a:srgbClr val="000000"/>
                </a:solidFill>
              </a:rPr>
              <a:t>Enclose</a:t>
            </a:r>
            <a:r>
              <a:rPr lang="fi-FI" sz="1800"/>
              <a:t>: </a:t>
            </a:r>
            <a:r>
              <a:rPr lang="fi-FI" sz="1800">
                <a:solidFill>
                  <a:srgbClr val="FF0000"/>
                </a:solidFill>
                <a:hlinkClick r:id="rId2"/>
              </a:rPr>
              <a:t>Application for the progressive scheme (Form 6148e). </a:t>
            </a:r>
            <a:endParaRPr lang="fi-FI" sz="1800" dirty="0">
              <a:solidFill>
                <a:srgbClr val="000000"/>
              </a:solidFill>
            </a:endParaRPr>
          </a:p>
          <a:p>
            <a:pPr marL="0" indent="0">
              <a:buNone/>
            </a:pPr>
            <a:r>
              <a:rPr lang="fi-FI" altLang="fi-FI" sz="1800" dirty="0"/>
              <a:t>	</a:t>
            </a:r>
            <a:endParaRPr lang="fi-FI" altLang="fi-FI" sz="1800" dirty="0"/>
          </a:p>
          <a:p>
            <a:endParaRPr lang="fi-FI" altLang="fi-FI" sz="1800" dirty="0"/>
          </a:p>
          <a:p>
            <a:endParaRPr lang="fi-FI" sz="1800" dirty="0">
              <a:ea typeface="Times New Roman"/>
              <a:cs typeface="Times New Roman"/>
            </a:endParaRPr>
          </a:p>
          <a:p>
            <a:endParaRPr lang="fi-FI" sz="1800" dirty="0"/>
          </a:p>
          <a:p>
            <a:endParaRPr lang="fi-FI" sz="1800" dirty="0"/>
          </a:p>
          <a:p>
            <a:endParaRPr lang="fi-FI" sz="18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21</a:t>
            </a:fld>
            <a:endParaRPr lang="fi-FI" dirty="0"/>
          </a:p>
        </p:txBody>
      </p:sp>
    </p:spTree>
    <p:extLst>
      <p:ext uri="{BB962C8B-B14F-4D97-AF65-F5344CB8AC3E}">
        <p14:creationId xmlns:p14="http://schemas.microsoft.com/office/powerpoint/2010/main" val="293047085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300" dirty="0"/>
              <a:t>Progressive </a:t>
            </a:r>
            <a:r>
              <a:rPr lang="fi-FI" sz="3300" dirty="0" err="1"/>
              <a:t>taxation</a:t>
            </a:r>
            <a:r>
              <a:rPr lang="fi-FI" sz="3300" dirty="0"/>
              <a:t> – the 75% </a:t>
            </a:r>
            <a:r>
              <a:rPr lang="fi-FI" sz="3300" dirty="0" err="1"/>
              <a:t>rule</a:t>
            </a:r>
            <a:endParaRPr lang="fi-FI" sz="3300" dirty="0"/>
          </a:p>
        </p:txBody>
      </p:sp>
      <p:sp>
        <p:nvSpPr>
          <p:cNvPr id="3" name="Sisällön paikkamerkki 2"/>
          <p:cNvSpPr>
            <a:spLocks noGrp="1"/>
          </p:cNvSpPr>
          <p:nvPr>
            <p:ph idx="1"/>
          </p:nvPr>
        </p:nvSpPr>
        <p:spPr/>
        <p:txBody>
          <a:bodyPr/>
          <a:lstStyle/>
          <a:p>
            <a:pPr marL="406581" indent="-338550">
              <a:defRPr/>
            </a:pPr>
            <a:r>
              <a:rPr lang="en-US" altLang="fi-FI" sz="2400"/>
              <a:t>Foreign-source income is </a:t>
            </a:r>
            <a:r>
              <a:rPr lang="en-US" altLang="fi-FI" sz="2400"/>
              <a:t>not included in the progression if the taxpayer's net taxable income from Finland is at least 75% of the total of their net taxable income, </a:t>
            </a:r>
            <a:r>
              <a:rPr lang="en-US" altLang="fi-FI" sz="2400"/>
              <a:t/>
            </a:r>
            <a:br>
              <a:rPr lang="en-US" altLang="fi-FI" sz="2400"/>
            </a:br>
            <a:r>
              <a:rPr lang="en-US" altLang="fi-FI" sz="2400"/>
              <a:t>received </a:t>
            </a:r>
            <a:r>
              <a:rPr lang="en-US" altLang="fi-FI" sz="2400"/>
              <a:t>from Finland and other </a:t>
            </a:r>
            <a:r>
              <a:rPr lang="en-US" altLang="fi-FI" sz="2400"/>
              <a:t>countries</a:t>
            </a:r>
            <a:r>
              <a:rPr lang="fi-FI" altLang="fi-FI" sz="2400"/>
              <a:t>.</a:t>
            </a:r>
            <a:endParaRPr lang="fi-FI" altLang="fi-FI" sz="2400" dirty="0"/>
          </a:p>
          <a:p>
            <a:pPr marL="882801" lvl="1" indent="-338550">
              <a:defRPr/>
            </a:pPr>
            <a:r>
              <a:rPr lang="fi-FI" altLang="fi-FI" sz="2100"/>
              <a:t>This </a:t>
            </a:r>
            <a:r>
              <a:rPr lang="en-US" altLang="fi-FI" sz="2100"/>
              <a:t>rule </a:t>
            </a:r>
            <a:r>
              <a:rPr lang="en-US" altLang="fi-FI" sz="2100"/>
              <a:t>only applies to EEA residents and holders of residence permits </a:t>
            </a:r>
            <a:r>
              <a:rPr lang="en-US" altLang="fi-FI" sz="2100"/>
              <a:t>covered by the Directive </a:t>
            </a:r>
            <a:r>
              <a:rPr lang="en-US" altLang="fi-FI" sz="2100"/>
              <a:t>on Scientific </a:t>
            </a:r>
            <a:r>
              <a:rPr lang="en-US" altLang="fi-FI" sz="2100"/>
              <a:t>Researchers</a:t>
            </a:r>
            <a:r>
              <a:rPr lang="fi-FI" altLang="fi-FI" sz="2100"/>
              <a:t>.</a:t>
            </a:r>
            <a:endParaRPr lang="fi-FI" altLang="fi-FI" sz="2100" dirty="0"/>
          </a:p>
          <a:p>
            <a:pPr marL="882801" lvl="1" indent="-338550">
              <a:defRPr/>
            </a:pPr>
            <a:r>
              <a:rPr lang="en-US" altLang="fi-FI" sz="2100"/>
              <a:t>Net </a:t>
            </a:r>
            <a:r>
              <a:rPr lang="en-US" altLang="fi-FI" sz="2100"/>
              <a:t>taxable income = income subject to tax – natural deductions (expenses for the production of income, commuting, membership fees of trade </a:t>
            </a:r>
            <a:r>
              <a:rPr lang="en-US" altLang="fi-FI" sz="2100"/>
              <a:t>unions</a:t>
            </a:r>
            <a:r>
              <a:rPr lang="fi-FI" altLang="fi-FI" sz="2100"/>
              <a:t>.)</a:t>
            </a:r>
            <a:endParaRPr lang="fi-FI" altLang="fi-FI" sz="2100" dirty="0"/>
          </a:p>
          <a:p>
            <a:pPr>
              <a:defRPr/>
            </a:pPr>
            <a:r>
              <a:rPr lang="fi-FI" altLang="fi-FI" sz="2400"/>
              <a:t>Show documentation from </a:t>
            </a:r>
            <a:r>
              <a:rPr lang="en-US" altLang="fi-FI" sz="2400"/>
              <a:t>country </a:t>
            </a:r>
            <a:r>
              <a:rPr lang="en-US" altLang="fi-FI" sz="2400"/>
              <a:t>of residence </a:t>
            </a:r>
            <a:r>
              <a:rPr lang="en-US" altLang="fi-FI" sz="2400"/>
              <a:t/>
            </a:r>
            <a:br>
              <a:rPr lang="en-US" altLang="fi-FI" sz="2400"/>
            </a:br>
            <a:r>
              <a:rPr lang="en-US" altLang="fi-FI" sz="2400"/>
              <a:t>to prove </a:t>
            </a:r>
            <a:r>
              <a:rPr lang="en-US" altLang="fi-FI" sz="2400"/>
              <a:t>the </a:t>
            </a:r>
            <a:r>
              <a:rPr lang="en-US" altLang="fi-FI" sz="2400"/>
              <a:t>amounts of your foreign-sourced in</a:t>
            </a:r>
            <a:r>
              <a:rPr lang="fi-FI" altLang="fi-FI" sz="2400"/>
              <a:t>come.</a:t>
            </a:r>
            <a:endParaRPr lang="fi-FI" altLang="fi-FI" sz="2400" dirty="0"/>
          </a:p>
          <a:p>
            <a:pPr>
              <a:buFont typeface="Arial" panose="020B0604020202020204" pitchFamily="34" charset="0"/>
              <a:buChar char="•"/>
              <a:defRPr/>
            </a:pPr>
            <a:r>
              <a:rPr lang="en-US" altLang="fi-FI" sz="2400"/>
              <a:t>This rule cannot be applied until final assessment</a:t>
            </a:r>
            <a:r>
              <a:rPr lang="fi-FI" altLang="fi-FI" sz="2400"/>
              <a:t>.</a:t>
            </a:r>
            <a:endParaRPr lang="fi-FI" altLang="fi-FI" sz="2400" dirty="0"/>
          </a:p>
          <a:p>
            <a:pPr lvl="1">
              <a:buFont typeface="Arial" panose="020B0604020202020204" pitchFamily="34" charset="0"/>
              <a:buChar char="•"/>
              <a:defRPr/>
            </a:pPr>
            <a:endParaRPr lang="fi-FI" altLang="fi-FI" sz="1900" dirty="0"/>
          </a:p>
          <a:p>
            <a:endParaRPr lang="fi-FI" altLang="fi-FI" sz="2400" dirty="0"/>
          </a:p>
          <a:p>
            <a:endParaRPr lang="fi-FI" sz="2400" dirty="0">
              <a:ea typeface="Times New Roman"/>
              <a:cs typeface="Times New Roman"/>
            </a:endParaRPr>
          </a:p>
          <a:p>
            <a:endParaRPr lang="fi-FI" sz="1700" dirty="0"/>
          </a:p>
          <a:p>
            <a:endParaRPr lang="fi-FI" dirty="0"/>
          </a:p>
          <a:p>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dirty="0"/>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22</a:t>
            </a:fld>
            <a:endParaRPr lang="fi-FI"/>
          </a:p>
        </p:txBody>
      </p:sp>
    </p:spTree>
    <p:extLst>
      <p:ext uri="{BB962C8B-B14F-4D97-AF65-F5344CB8AC3E}">
        <p14:creationId xmlns:p14="http://schemas.microsoft.com/office/powerpoint/2010/main" val="373162706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Tax assessment of residents</a:t>
            </a:r>
            <a:endParaRPr lang="fi-FI" dirty="0"/>
          </a:p>
        </p:txBody>
      </p:sp>
      <p:sp>
        <p:nvSpPr>
          <p:cNvPr id="3" name="Sisällön paikkamerkki 2"/>
          <p:cNvSpPr>
            <a:spLocks noGrp="1"/>
          </p:cNvSpPr>
          <p:nvPr>
            <p:ph idx="1"/>
          </p:nvPr>
        </p:nvSpPr>
        <p:spPr/>
        <p:txBody>
          <a:bodyPr/>
          <a:lstStyle/>
          <a:p>
            <a:pPr lvl="0"/>
            <a:r>
              <a:rPr lang="fi-FI" sz="2400">
                <a:solidFill>
                  <a:srgbClr val="000000"/>
                </a:solidFill>
              </a:rPr>
              <a:t>Residents pay Finnish taxes on their income whether sourced in Finland or foreign countries.</a:t>
            </a:r>
            <a:endParaRPr lang="fi-FI" sz="2400" dirty="0">
              <a:solidFill>
                <a:srgbClr val="000000"/>
              </a:solidFill>
            </a:endParaRPr>
          </a:p>
          <a:p>
            <a:pPr lvl="0"/>
            <a:r>
              <a:rPr lang="fi-FI" sz="2400">
                <a:solidFill>
                  <a:srgbClr val="000000"/>
                </a:solidFill>
              </a:rPr>
              <a:t>The t</a:t>
            </a:r>
            <a:r>
              <a:rPr lang="en-US" sz="2400">
                <a:solidFill>
                  <a:srgbClr val="000000"/>
                </a:solidFill>
              </a:rPr>
              <a:t>reatment </a:t>
            </a:r>
            <a:r>
              <a:rPr lang="en-US" sz="2400">
                <a:solidFill>
                  <a:srgbClr val="000000"/>
                </a:solidFill>
              </a:rPr>
              <a:t>of a resident wage earner who arrives from </a:t>
            </a:r>
            <a:r>
              <a:rPr lang="en-US" sz="2400">
                <a:solidFill>
                  <a:srgbClr val="000000"/>
                </a:solidFill>
              </a:rPr>
              <a:t>a foreign country </a:t>
            </a:r>
            <a:r>
              <a:rPr lang="en-US" sz="2400">
                <a:solidFill>
                  <a:srgbClr val="000000"/>
                </a:solidFill>
              </a:rPr>
              <a:t>is similar to that of people who live in </a:t>
            </a:r>
            <a:r>
              <a:rPr lang="en-US" sz="2400">
                <a:solidFill>
                  <a:srgbClr val="000000"/>
                </a:solidFill>
              </a:rPr>
              <a:t>Finland on a permanent basis</a:t>
            </a:r>
            <a:r>
              <a:rPr lang="fi-FI" sz="2400">
                <a:solidFill>
                  <a:srgbClr val="000000"/>
                </a:solidFill>
              </a:rPr>
              <a:t>.</a:t>
            </a:r>
            <a:endParaRPr lang="fi-FI" sz="2400" dirty="0">
              <a:solidFill>
                <a:srgbClr val="000000"/>
              </a:solidFill>
            </a:endParaRPr>
          </a:p>
          <a:p>
            <a:pPr lvl="1"/>
            <a:r>
              <a:rPr lang="fi-FI">
                <a:solidFill>
                  <a:srgbClr val="000000"/>
                </a:solidFill>
              </a:rPr>
              <a:t>Earned </a:t>
            </a:r>
            <a:r>
              <a:rPr lang="en-US">
                <a:solidFill>
                  <a:srgbClr val="000000"/>
                </a:solidFill>
              </a:rPr>
              <a:t>income </a:t>
            </a:r>
            <a:r>
              <a:rPr lang="en-US">
                <a:solidFill>
                  <a:srgbClr val="000000"/>
                </a:solidFill>
              </a:rPr>
              <a:t>is taxed under the progressive scale. </a:t>
            </a:r>
          </a:p>
          <a:p>
            <a:pPr lvl="1"/>
            <a:r>
              <a:rPr lang="en-US">
                <a:solidFill>
                  <a:srgbClr val="000000"/>
                </a:solidFill>
              </a:rPr>
              <a:t>Capital </a:t>
            </a:r>
            <a:r>
              <a:rPr lang="en-US">
                <a:solidFill>
                  <a:srgbClr val="000000"/>
                </a:solidFill>
              </a:rPr>
              <a:t>income is taxed at </a:t>
            </a:r>
            <a:r>
              <a:rPr lang="en-US">
                <a:solidFill>
                  <a:srgbClr val="000000"/>
                </a:solidFill>
              </a:rPr>
              <a:t>30%, but </a:t>
            </a:r>
            <a:r>
              <a:rPr lang="en-US">
                <a:solidFill>
                  <a:srgbClr val="000000"/>
                </a:solidFill>
              </a:rPr>
              <a:t>if the base is above €30,000 the rate is 34% on the exceeding part. </a:t>
            </a:r>
          </a:p>
          <a:p>
            <a:pPr lvl="1"/>
            <a:r>
              <a:rPr lang="en-US">
                <a:solidFill>
                  <a:srgbClr val="000000"/>
                </a:solidFill>
              </a:rPr>
              <a:t>Residents </a:t>
            </a:r>
            <a:r>
              <a:rPr lang="en-US">
                <a:solidFill>
                  <a:srgbClr val="000000"/>
                </a:solidFill>
              </a:rPr>
              <a:t>living in Finland are entitled to the same expense deductions regardless of whether they are </a:t>
            </a:r>
            <a:r>
              <a:rPr lang="en-US">
                <a:solidFill>
                  <a:srgbClr val="000000"/>
                </a:solidFill>
              </a:rPr>
              <a:t/>
            </a:r>
            <a:br>
              <a:rPr lang="en-US">
                <a:solidFill>
                  <a:srgbClr val="000000"/>
                </a:solidFill>
              </a:rPr>
            </a:br>
            <a:r>
              <a:rPr lang="en-US">
                <a:solidFill>
                  <a:srgbClr val="000000"/>
                </a:solidFill>
              </a:rPr>
              <a:t>Finnish or </a:t>
            </a:r>
            <a:r>
              <a:rPr lang="en-US">
                <a:solidFill>
                  <a:srgbClr val="000000"/>
                </a:solidFill>
              </a:rPr>
              <a:t>foreign </a:t>
            </a:r>
            <a:r>
              <a:rPr lang="en-US">
                <a:solidFill>
                  <a:srgbClr val="000000"/>
                </a:solidFill>
              </a:rPr>
              <a:t>citizens</a:t>
            </a:r>
            <a:r>
              <a:rPr lang="fi-FI">
                <a:solidFill>
                  <a:srgbClr val="000000"/>
                </a:solidFill>
              </a:rPr>
              <a:t>.</a:t>
            </a:r>
            <a:endParaRPr lang="fi-FI" altLang="fi-FI" dirty="0"/>
          </a:p>
          <a:p>
            <a:pPr marL="0" indent="0">
              <a:buNone/>
            </a:pPr>
            <a:endParaRPr lang="fi-FI" sz="2400" dirty="0">
              <a:ea typeface="Times New Roman"/>
              <a:cs typeface="Times New Roman"/>
            </a:endParaRPr>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23</a:t>
            </a:fld>
            <a:endParaRPr lang="fi-FI" dirty="0"/>
          </a:p>
        </p:txBody>
      </p:sp>
    </p:spTree>
    <p:extLst>
      <p:ext uri="{BB962C8B-B14F-4D97-AF65-F5344CB8AC3E}">
        <p14:creationId xmlns:p14="http://schemas.microsoft.com/office/powerpoint/2010/main" val="194886984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Tax assessment of residents</a:t>
            </a:r>
            <a:endParaRPr lang="fi-FI" sz="2900" dirty="0"/>
          </a:p>
        </p:txBody>
      </p:sp>
      <p:sp>
        <p:nvSpPr>
          <p:cNvPr id="3" name="Sisällön paikkamerkki 2"/>
          <p:cNvSpPr>
            <a:spLocks noGrp="1"/>
          </p:cNvSpPr>
          <p:nvPr>
            <p:ph idx="1"/>
          </p:nvPr>
        </p:nvSpPr>
        <p:spPr/>
        <p:txBody>
          <a:bodyPr/>
          <a:lstStyle/>
          <a:p>
            <a:r>
              <a:rPr lang="fi-FI" sz="2400"/>
              <a:t>Ask for a tax card if you work for:</a:t>
            </a:r>
            <a:endParaRPr lang="fi-FI" sz="2400" dirty="0"/>
          </a:p>
          <a:p>
            <a:pPr lvl="1"/>
            <a:r>
              <a:rPr lang="fi-FI"/>
              <a:t>a Finnish business </a:t>
            </a:r>
            <a:endParaRPr lang="fi-FI" dirty="0"/>
          </a:p>
          <a:p>
            <a:pPr lvl="1"/>
            <a:r>
              <a:rPr lang="fi-FI"/>
              <a:t>a </a:t>
            </a:r>
            <a:r>
              <a:rPr lang="en-US"/>
              <a:t>foreign </a:t>
            </a:r>
            <a:r>
              <a:rPr lang="en-US"/>
              <a:t>business treated as having a permanent establishment in Finland or entered in the Finnish register of </a:t>
            </a:r>
            <a:r>
              <a:rPr lang="en-US"/>
              <a:t>employers</a:t>
            </a:r>
            <a:r>
              <a:rPr lang="fi-FI"/>
              <a:t>.</a:t>
            </a:r>
            <a:endParaRPr lang="fi-FI" dirty="0"/>
          </a:p>
          <a:p>
            <a:pPr lvl="0"/>
            <a:r>
              <a:rPr lang="en-US" sz="2400"/>
              <a:t>Ask </a:t>
            </a:r>
            <a:r>
              <a:rPr lang="en-US" sz="2400"/>
              <a:t>for a </a:t>
            </a:r>
            <a:r>
              <a:rPr lang="en-US" sz="2400"/>
              <a:t>prepayment </a:t>
            </a:r>
            <a:r>
              <a:rPr lang="en-US" sz="2400" smtClean="0"/>
              <a:t>calculation/decision if </a:t>
            </a:r>
            <a:r>
              <a:rPr lang="en-US" sz="2400"/>
              <a:t>your circumstances</a:t>
            </a:r>
            <a:r>
              <a:rPr lang="fi-FI" sz="2400"/>
              <a:t> are:</a:t>
            </a:r>
            <a:endParaRPr lang="fi-FI" sz="2400" dirty="0">
              <a:solidFill>
                <a:srgbClr val="000000"/>
              </a:solidFill>
            </a:endParaRPr>
          </a:p>
          <a:p>
            <a:pPr lvl="1"/>
            <a:r>
              <a:rPr lang="fi-FI">
                <a:solidFill>
                  <a:srgbClr val="000000"/>
                </a:solidFill>
              </a:rPr>
              <a:t>you </a:t>
            </a:r>
            <a:r>
              <a:rPr lang="en-US">
                <a:solidFill>
                  <a:srgbClr val="000000"/>
                </a:solidFill>
              </a:rPr>
              <a:t>work </a:t>
            </a:r>
            <a:r>
              <a:rPr lang="en-US">
                <a:solidFill>
                  <a:srgbClr val="000000"/>
                </a:solidFill>
              </a:rPr>
              <a:t>for an employer who is not treated as having a permanent </a:t>
            </a:r>
            <a:r>
              <a:rPr lang="en-US">
                <a:solidFill>
                  <a:srgbClr val="000000"/>
                </a:solidFill>
              </a:rPr>
              <a:t>establishment</a:t>
            </a:r>
            <a:r>
              <a:rPr lang="fi-FI">
                <a:solidFill>
                  <a:srgbClr val="000000"/>
                </a:solidFill>
              </a:rPr>
              <a:t> in Finland; and </a:t>
            </a:r>
            <a:endParaRPr lang="fi-FI" dirty="0">
              <a:solidFill>
                <a:srgbClr val="000000"/>
              </a:solidFill>
            </a:endParaRPr>
          </a:p>
          <a:p>
            <a:pPr lvl="1"/>
            <a:r>
              <a:rPr lang="fi-FI">
                <a:solidFill>
                  <a:srgbClr val="000000"/>
                </a:solidFill>
              </a:rPr>
              <a:t>the employer is not registered as an employer in Finland.</a:t>
            </a:r>
            <a:endParaRPr lang="fi-FI" dirty="0">
              <a:solidFill>
                <a:srgbClr val="000000"/>
              </a:solidFill>
            </a:endParaRPr>
          </a:p>
          <a:p>
            <a:r>
              <a:rPr lang="fi-FI" sz="2400"/>
              <a:t>You must have a Finnish personal ID code both for getting the card and for getting the prepayment decision. </a:t>
            </a:r>
            <a:endParaRPr lang="fi-FI" sz="24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24</a:t>
            </a:fld>
            <a:endParaRPr lang="fi-FI"/>
          </a:p>
        </p:txBody>
      </p:sp>
    </p:spTree>
    <p:extLst>
      <p:ext uri="{BB962C8B-B14F-4D97-AF65-F5344CB8AC3E}">
        <p14:creationId xmlns:p14="http://schemas.microsoft.com/office/powerpoint/2010/main" val="258065334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solidFill>
                  <a:srgbClr val="000000"/>
                </a:solidFill>
              </a:rPr>
              <a:t>Tax assessment of residents</a:t>
            </a:r>
            <a:endParaRPr lang="fi-FI" sz="2900" dirty="0"/>
          </a:p>
        </p:txBody>
      </p:sp>
      <p:sp>
        <p:nvSpPr>
          <p:cNvPr id="3" name="Sisällön paikkamerkki 2"/>
          <p:cNvSpPr>
            <a:spLocks noGrp="1"/>
          </p:cNvSpPr>
          <p:nvPr>
            <p:ph idx="1"/>
          </p:nvPr>
        </p:nvSpPr>
        <p:spPr/>
        <p:txBody>
          <a:bodyPr/>
          <a:lstStyle/>
          <a:p>
            <a:r>
              <a:rPr lang="fi-FI" sz="2000"/>
              <a:t>Ask the tax office to either give you a </a:t>
            </a:r>
            <a:r>
              <a:rPr lang="fi-FI" sz="2000"/>
              <a:t>tax </a:t>
            </a:r>
            <a:r>
              <a:rPr lang="fi-FI" sz="2000" smtClean="0"/>
              <a:t>cardor </a:t>
            </a:r>
            <a:r>
              <a:rPr lang="fi-FI" sz="2000"/>
              <a:t>to give you a prepayment calculation.</a:t>
            </a:r>
            <a:endParaRPr lang="fi-FI" sz="2000" dirty="0"/>
          </a:p>
          <a:p>
            <a:pPr lvl="1"/>
            <a:r>
              <a:rPr lang="fi-FI" sz="2000"/>
              <a:t>A</a:t>
            </a:r>
            <a:r>
              <a:rPr lang="en-US" sz="2000"/>
              <a:t>pplication </a:t>
            </a:r>
            <a:r>
              <a:rPr lang="en-US" sz="2000"/>
              <a:t>for Tax Card/Prepayment Calculation – Current or previous foreign residents, arriving to Finland for longer than 6 months  (Form 5042e).</a:t>
            </a:r>
          </a:p>
          <a:p>
            <a:pPr lvl="1"/>
            <a:r>
              <a:rPr lang="en-US" sz="2000"/>
              <a:t>If </a:t>
            </a:r>
            <a:r>
              <a:rPr lang="en-US" sz="2000"/>
              <a:t>you are going to work on a construction site, complete Form 5042e also for getting a Tax </a:t>
            </a:r>
            <a:r>
              <a:rPr lang="en-US" sz="2000"/>
              <a:t>Number.</a:t>
            </a:r>
            <a:endParaRPr lang="en-US" sz="2000"/>
          </a:p>
          <a:p>
            <a:r>
              <a:rPr lang="fi-FI" sz="2000">
                <a:solidFill>
                  <a:srgbClr val="000000"/>
                </a:solidFill>
              </a:rPr>
              <a:t>Either hand the card over to </a:t>
            </a:r>
            <a:r>
              <a:rPr lang="fi-FI" sz="2000">
                <a:solidFill>
                  <a:srgbClr val="000000"/>
                </a:solidFill>
              </a:rPr>
              <a:t>your </a:t>
            </a:r>
            <a:r>
              <a:rPr lang="fi-FI" sz="2000" smtClean="0">
                <a:solidFill>
                  <a:srgbClr val="000000"/>
                </a:solidFill>
              </a:rPr>
              <a:t>employer or </a:t>
            </a:r>
            <a:r>
              <a:rPr lang="fi-FI" sz="2000">
                <a:solidFill>
                  <a:srgbClr val="000000"/>
                </a:solidFill>
              </a:rPr>
              <a:t>pay the prepayments by their due dates.</a:t>
            </a:r>
            <a:endParaRPr lang="fi-FI" sz="2000" dirty="0"/>
          </a:p>
          <a:p>
            <a:r>
              <a:rPr lang="fi-FI" sz="2000"/>
              <a:t>Tax office </a:t>
            </a:r>
            <a:r>
              <a:rPr lang="en-US" sz="2000"/>
              <a:t>will send you the Pre-Completed </a:t>
            </a:r>
            <a:r>
              <a:rPr lang="en-US" sz="2000"/>
              <a:t>Tax Return</a:t>
            </a:r>
            <a:r>
              <a:rPr lang="fi-FI" sz="2000"/>
              <a:t>.</a:t>
            </a:r>
            <a:endParaRPr lang="fi-FI" sz="2000" dirty="0"/>
          </a:p>
          <a:p>
            <a:pPr lvl="1"/>
            <a:r>
              <a:rPr lang="en-US" sz="2000"/>
              <a:t>= a specification of your income, deductions and the result of your taxation (whether you must pay more/whether you get a refund). </a:t>
            </a:r>
          </a:p>
          <a:p>
            <a:pPr lvl="1"/>
            <a:r>
              <a:rPr lang="en-US" sz="2000"/>
              <a:t>Go over the pre-filled amounts; if you notice </a:t>
            </a:r>
            <a:r>
              <a:rPr lang="en-US" sz="2000"/>
              <a:t>errors and omissions</a:t>
            </a:r>
            <a:r>
              <a:rPr lang="en-US" sz="2000"/>
              <a:t>, </a:t>
            </a:r>
            <a:r>
              <a:rPr lang="en-US" sz="2000"/>
              <a:t>make </a:t>
            </a:r>
            <a:r>
              <a:rPr lang="en-US" sz="2000"/>
              <a:t>corrections and send the form </a:t>
            </a:r>
            <a:r>
              <a:rPr lang="en-US" sz="2000"/>
              <a:t>back</a:t>
            </a:r>
            <a:r>
              <a:rPr lang="fi-FI" sz="2000"/>
              <a:t>.</a:t>
            </a:r>
            <a:endParaRPr lang="fi-FI" sz="20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25</a:t>
            </a:fld>
            <a:endParaRPr lang="fi-FI"/>
          </a:p>
        </p:txBody>
      </p:sp>
    </p:spTree>
    <p:extLst>
      <p:ext uri="{BB962C8B-B14F-4D97-AF65-F5344CB8AC3E}">
        <p14:creationId xmlns:p14="http://schemas.microsoft.com/office/powerpoint/2010/main" val="151461983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Finnish</a:t>
            </a:r>
            <a:r>
              <a:rPr lang="fi-FI" dirty="0" smtClean="0"/>
              <a:t> </a:t>
            </a:r>
            <a:r>
              <a:rPr lang="fi-FI" dirty="0" err="1" smtClean="0"/>
              <a:t>personal</a:t>
            </a:r>
            <a:r>
              <a:rPr lang="fi-FI" dirty="0" smtClean="0"/>
              <a:t> identity </a:t>
            </a:r>
            <a:r>
              <a:rPr lang="fi-FI" dirty="0" err="1" smtClean="0"/>
              <a:t>code</a:t>
            </a:r>
            <a:endParaRPr lang="fi-FI" dirty="0"/>
          </a:p>
        </p:txBody>
      </p:sp>
      <p:sp>
        <p:nvSpPr>
          <p:cNvPr id="3" name="Sisällön paikkamerkki 2"/>
          <p:cNvSpPr>
            <a:spLocks noGrp="1"/>
          </p:cNvSpPr>
          <p:nvPr>
            <p:ph idx="1"/>
          </p:nvPr>
        </p:nvSpPr>
        <p:spPr/>
        <p:txBody>
          <a:bodyPr/>
          <a:lstStyle/>
          <a:p>
            <a:r>
              <a:rPr lang="fi-FI" sz="2000" dirty="0"/>
              <a:t>T</a:t>
            </a:r>
            <a:r>
              <a:rPr lang="en-GB" sz="2000" dirty="0"/>
              <a:t>he </a:t>
            </a:r>
            <a:r>
              <a:rPr lang="en-GB" sz="2000" dirty="0"/>
              <a:t>requirement to have the ID code is in force if you start work in Finland and </a:t>
            </a:r>
            <a:r>
              <a:rPr lang="en-GB" sz="2000" dirty="0"/>
              <a:t>need</a:t>
            </a:r>
            <a:r>
              <a:rPr lang="fi-FI" altLang="fi-FI" sz="2000" dirty="0"/>
              <a:t>:</a:t>
            </a:r>
          </a:p>
          <a:p>
            <a:pPr lvl="1"/>
            <a:r>
              <a:rPr lang="fi-FI" altLang="fi-FI" sz="2000" dirty="0"/>
              <a:t>a </a:t>
            </a:r>
            <a:r>
              <a:rPr lang="fi-FI" altLang="fi-FI" sz="2000" dirty="0" err="1"/>
              <a:t>nonresident's</a:t>
            </a:r>
            <a:r>
              <a:rPr lang="fi-FI" altLang="fi-FI" sz="2000" dirty="0"/>
              <a:t> </a:t>
            </a:r>
            <a:r>
              <a:rPr lang="fi-FI" altLang="fi-FI" sz="2000" dirty="0" err="1"/>
              <a:t>tax</a:t>
            </a:r>
            <a:r>
              <a:rPr lang="fi-FI" altLang="fi-FI" sz="2000" dirty="0"/>
              <a:t> </a:t>
            </a:r>
            <a:r>
              <a:rPr lang="fi-FI" altLang="fi-FI" sz="2000" dirty="0" err="1"/>
              <a:t>card</a:t>
            </a:r>
            <a:r>
              <a:rPr lang="fi-FI" altLang="fi-FI" sz="2000" dirty="0"/>
              <a:t> / </a:t>
            </a:r>
            <a:r>
              <a:rPr lang="fi-FI" altLang="fi-FI" sz="2000" dirty="0" err="1"/>
              <a:t>prepayment</a:t>
            </a:r>
            <a:r>
              <a:rPr lang="fi-FI" altLang="fi-FI" sz="2000" dirty="0"/>
              <a:t> </a:t>
            </a:r>
            <a:r>
              <a:rPr lang="fi-FI" altLang="fi-FI" sz="2000" dirty="0" err="1"/>
              <a:t>calculation</a:t>
            </a:r>
            <a:r>
              <a:rPr lang="fi-FI" altLang="fi-FI" sz="2000" dirty="0"/>
              <a:t> </a:t>
            </a:r>
          </a:p>
          <a:p>
            <a:pPr lvl="1"/>
            <a:r>
              <a:rPr lang="fi-FI" altLang="fi-FI" sz="2000" dirty="0"/>
              <a:t>a </a:t>
            </a:r>
            <a:r>
              <a:rPr lang="fi-FI" altLang="fi-FI" sz="2000" dirty="0" err="1"/>
              <a:t>resident's</a:t>
            </a:r>
            <a:r>
              <a:rPr lang="fi-FI" altLang="fi-FI" sz="2000" dirty="0"/>
              <a:t> </a:t>
            </a:r>
            <a:r>
              <a:rPr lang="fi-FI" altLang="fi-FI" sz="2000" dirty="0" err="1"/>
              <a:t>tax</a:t>
            </a:r>
            <a:r>
              <a:rPr lang="fi-FI" altLang="fi-FI" sz="2000" dirty="0"/>
              <a:t> </a:t>
            </a:r>
            <a:r>
              <a:rPr lang="fi-FI" altLang="fi-FI" sz="2000" dirty="0" err="1"/>
              <a:t>card</a:t>
            </a:r>
            <a:r>
              <a:rPr lang="fi-FI" altLang="fi-FI" sz="2000" dirty="0"/>
              <a:t> / </a:t>
            </a:r>
            <a:r>
              <a:rPr lang="fi-FI" altLang="fi-FI" sz="2000" dirty="0" err="1"/>
              <a:t>prepayment</a:t>
            </a:r>
            <a:r>
              <a:rPr lang="fi-FI" altLang="fi-FI" sz="2000" dirty="0"/>
              <a:t> </a:t>
            </a:r>
            <a:r>
              <a:rPr lang="fi-FI" altLang="fi-FI" sz="2000" dirty="0" err="1"/>
              <a:t>calculation</a:t>
            </a:r>
            <a:r>
              <a:rPr lang="fi-FI" altLang="fi-FI" sz="2000" dirty="0"/>
              <a:t> </a:t>
            </a:r>
          </a:p>
          <a:p>
            <a:pPr lvl="1"/>
            <a:r>
              <a:rPr lang="fi-FI" altLang="fi-FI" sz="2000" dirty="0"/>
              <a:t>an </a:t>
            </a:r>
            <a:r>
              <a:rPr lang="fi-FI" altLang="fi-FI" sz="2000" dirty="0" err="1"/>
              <a:t>individual</a:t>
            </a:r>
            <a:r>
              <a:rPr lang="fi-FI" altLang="fi-FI" sz="2000" dirty="0"/>
              <a:t> </a:t>
            </a:r>
            <a:r>
              <a:rPr lang="fi-FI" altLang="fi-FI" sz="2000" dirty="0" err="1"/>
              <a:t>Tax</a:t>
            </a:r>
            <a:r>
              <a:rPr lang="fi-FI" altLang="fi-FI" sz="2000" dirty="0"/>
              <a:t> </a:t>
            </a:r>
            <a:r>
              <a:rPr lang="fi-FI" altLang="fi-FI" sz="2000" dirty="0" err="1"/>
              <a:t>Number</a:t>
            </a:r>
            <a:r>
              <a:rPr lang="fi-FI" altLang="fi-FI" sz="2000" dirty="0"/>
              <a:t>. </a:t>
            </a:r>
            <a:endParaRPr lang="fi-FI" altLang="fi-FI" sz="2000" dirty="0"/>
          </a:p>
          <a:p>
            <a:r>
              <a:rPr lang="fi-FI" altLang="fi-FI" sz="2000" dirty="0"/>
              <a:t>To </a:t>
            </a:r>
            <a:r>
              <a:rPr lang="fi-FI" altLang="fi-FI" sz="2000" dirty="0" err="1"/>
              <a:t>get</a:t>
            </a:r>
            <a:r>
              <a:rPr lang="fi-FI" altLang="fi-FI" sz="2000" dirty="0"/>
              <a:t> </a:t>
            </a:r>
            <a:r>
              <a:rPr lang="fi-FI" altLang="fi-FI" sz="2000" dirty="0" err="1"/>
              <a:t>your</a:t>
            </a:r>
            <a:r>
              <a:rPr lang="fi-FI" altLang="fi-FI" sz="2000" dirty="0"/>
              <a:t> ID, </a:t>
            </a:r>
            <a:r>
              <a:rPr lang="fi-FI" altLang="fi-FI" sz="2000" dirty="0" err="1"/>
              <a:t>visit</a:t>
            </a:r>
            <a:r>
              <a:rPr lang="fi-FI" altLang="fi-FI" sz="2000" dirty="0"/>
              <a:t> a </a:t>
            </a:r>
            <a:r>
              <a:rPr lang="fi-FI" altLang="fi-FI" sz="2000" dirty="0" err="1"/>
              <a:t>tax</a:t>
            </a:r>
            <a:r>
              <a:rPr lang="fi-FI" altLang="fi-FI" sz="2000" dirty="0"/>
              <a:t> </a:t>
            </a:r>
            <a:r>
              <a:rPr lang="fi-FI" altLang="fi-FI" sz="2000" dirty="0" err="1"/>
              <a:t>office/Local</a:t>
            </a:r>
            <a:r>
              <a:rPr lang="fi-FI" altLang="fi-FI" sz="2000" dirty="0"/>
              <a:t> </a:t>
            </a:r>
            <a:r>
              <a:rPr lang="fi-FI" altLang="fi-FI" sz="2000"/>
              <a:t>Registration </a:t>
            </a:r>
            <a:r>
              <a:rPr lang="fi-FI" altLang="fi-FI" sz="2000" smtClean="0"/>
              <a:t>Office </a:t>
            </a:r>
            <a:r>
              <a:rPr lang="fi-FI" altLang="fi-FI" sz="2000" dirty="0"/>
              <a:t>in person.</a:t>
            </a:r>
          </a:p>
          <a:p>
            <a:r>
              <a:rPr lang="fi-FI" altLang="fi-FI" sz="2000" dirty="0" err="1"/>
              <a:t>Fill</a:t>
            </a:r>
            <a:r>
              <a:rPr lang="fi-FI" altLang="fi-FI" sz="2000" dirty="0"/>
              <a:t> out </a:t>
            </a:r>
            <a:r>
              <a:rPr lang="fi-FI" altLang="fi-FI" sz="2000" dirty="0" err="1"/>
              <a:t>Form</a:t>
            </a:r>
            <a:r>
              <a:rPr lang="fi-FI" altLang="fi-FI" sz="2000" dirty="0"/>
              <a:t> 6150e:</a:t>
            </a:r>
          </a:p>
          <a:p>
            <a:pPr lvl="1"/>
            <a:r>
              <a:rPr lang="fi-FI" sz="2000" u="sng" dirty="0">
                <a:hlinkClick r:id="rId2"/>
              </a:rPr>
              <a:t>Registration information on a foreigner staying in Finland temporarily</a:t>
            </a:r>
            <a:r>
              <a:rPr lang="fi-FI" sz="2000" dirty="0">
                <a:hlinkClick r:id="rId2"/>
              </a:rPr>
              <a:t>  </a:t>
            </a:r>
            <a:endParaRPr lang="fi-FI" sz="2000" dirty="0"/>
          </a:p>
          <a:p>
            <a:r>
              <a:rPr lang="fi-FI" altLang="fi-FI" sz="2000" dirty="0"/>
              <a:t>The ID is </a:t>
            </a:r>
            <a:r>
              <a:rPr lang="fi-FI" altLang="fi-FI" sz="2000" err="1"/>
              <a:t>free-of-charge</a:t>
            </a:r>
            <a:r>
              <a:rPr lang="fi-FI" altLang="fi-FI" sz="2000"/>
              <a:t>.</a:t>
            </a:r>
          </a:p>
          <a:p>
            <a:r>
              <a:rPr lang="fi-FI" altLang="fi-FI" sz="2000"/>
              <a:t>Documentation you must have: see slides 17 and 18.</a:t>
            </a:r>
            <a:endParaRPr lang="fi-FI" altLang="fi-FI" sz="2000" dirty="0"/>
          </a:p>
          <a:p>
            <a:r>
              <a:rPr lang="fi-FI" sz="2000" dirty="0"/>
              <a:t>Read </a:t>
            </a:r>
            <a:r>
              <a:rPr lang="fi-FI" sz="2000" dirty="0" err="1"/>
              <a:t>more</a:t>
            </a:r>
            <a:endParaRPr lang="fi-FI" sz="2000" dirty="0"/>
          </a:p>
          <a:p>
            <a:pPr lvl="1"/>
            <a:r>
              <a:rPr lang="fi-FI" sz="2000" dirty="0" err="1">
                <a:hlinkClick r:id="rId3"/>
              </a:rPr>
              <a:t>Finnish</a:t>
            </a:r>
            <a:r>
              <a:rPr lang="fi-FI" sz="2000" dirty="0">
                <a:hlinkClick r:id="rId3"/>
              </a:rPr>
              <a:t> </a:t>
            </a:r>
            <a:r>
              <a:rPr lang="fi-FI" sz="2000" dirty="0" err="1">
                <a:hlinkClick r:id="rId3"/>
              </a:rPr>
              <a:t>personal</a:t>
            </a:r>
            <a:r>
              <a:rPr lang="fi-FI" sz="2000" dirty="0">
                <a:hlinkClick r:id="rId3"/>
              </a:rPr>
              <a:t> identity codes for </a:t>
            </a:r>
            <a:r>
              <a:rPr lang="fi-FI" sz="2000" dirty="0" err="1">
                <a:hlinkClick r:id="rId3"/>
              </a:rPr>
              <a:t>workers</a:t>
            </a:r>
            <a:r>
              <a:rPr lang="fi-FI" sz="2000" dirty="0"/>
              <a:t>.</a:t>
            </a:r>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dirty="0"/>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26</a:t>
            </a:fld>
            <a:endParaRPr lang="fi-FI" dirty="0"/>
          </a:p>
        </p:txBody>
      </p:sp>
    </p:spTree>
    <p:extLst>
      <p:ext uri="{BB962C8B-B14F-4D97-AF65-F5344CB8AC3E}">
        <p14:creationId xmlns:p14="http://schemas.microsoft.com/office/powerpoint/2010/main" val="184066135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Individual Tax Numbers </a:t>
            </a:r>
            <a:endParaRPr lang="fi-FI" dirty="0"/>
          </a:p>
        </p:txBody>
      </p:sp>
      <p:sp>
        <p:nvSpPr>
          <p:cNvPr id="3" name="Sisällön paikkamerkki 2"/>
          <p:cNvSpPr>
            <a:spLocks noGrp="1"/>
          </p:cNvSpPr>
          <p:nvPr>
            <p:ph idx="1"/>
          </p:nvPr>
        </p:nvSpPr>
        <p:spPr/>
        <p:txBody>
          <a:bodyPr/>
          <a:lstStyle/>
          <a:p>
            <a:r>
              <a:rPr lang="fi-FI" sz="2400" dirty="0" err="1"/>
              <a:t>Tax</a:t>
            </a:r>
            <a:r>
              <a:rPr lang="fi-FI" sz="2400" dirty="0"/>
              <a:t> </a:t>
            </a:r>
            <a:r>
              <a:rPr lang="fi-FI" sz="2400" dirty="0" err="1"/>
              <a:t>Numbers</a:t>
            </a:r>
            <a:r>
              <a:rPr lang="fi-FI" sz="2400" dirty="0"/>
              <a:t> </a:t>
            </a:r>
            <a:r>
              <a:rPr lang="fi-FI" sz="2400" dirty="0" err="1"/>
              <a:t>are</a:t>
            </a:r>
            <a:r>
              <a:rPr lang="fi-FI" sz="2400" dirty="0"/>
              <a:t> </a:t>
            </a:r>
            <a:r>
              <a:rPr lang="fi-FI" sz="2400" dirty="0" err="1"/>
              <a:t>necessary</a:t>
            </a:r>
            <a:r>
              <a:rPr lang="fi-FI" sz="2400" dirty="0"/>
              <a:t> for </a:t>
            </a:r>
            <a:r>
              <a:rPr lang="fi-FI" sz="2400" dirty="0" err="1"/>
              <a:t>construction</a:t>
            </a:r>
            <a:r>
              <a:rPr lang="fi-FI" sz="2400" dirty="0"/>
              <a:t> </a:t>
            </a:r>
            <a:r>
              <a:rPr lang="fi-FI" sz="2400" dirty="0" err="1"/>
              <a:t>workers</a:t>
            </a:r>
            <a:r>
              <a:rPr lang="fi-FI" sz="2400" dirty="0"/>
              <a:t>.</a:t>
            </a:r>
          </a:p>
          <a:p>
            <a:r>
              <a:rPr lang="fi-FI" sz="2400" dirty="0">
                <a:ea typeface="Times New Roman"/>
                <a:cs typeface="Times New Roman"/>
              </a:rPr>
              <a:t>To </a:t>
            </a:r>
            <a:r>
              <a:rPr lang="fi-FI" sz="2400" dirty="0" err="1">
                <a:ea typeface="Times New Roman"/>
                <a:cs typeface="Times New Roman"/>
              </a:rPr>
              <a:t>get</a:t>
            </a:r>
            <a:r>
              <a:rPr lang="fi-FI" sz="2400" dirty="0">
                <a:ea typeface="Times New Roman"/>
                <a:cs typeface="Times New Roman"/>
              </a:rPr>
              <a:t> the </a:t>
            </a:r>
            <a:r>
              <a:rPr lang="fi-FI" sz="2400" dirty="0" err="1">
                <a:ea typeface="Times New Roman"/>
                <a:cs typeface="Times New Roman"/>
              </a:rPr>
              <a:t>number</a:t>
            </a:r>
            <a:r>
              <a:rPr lang="fi-FI" sz="2400" dirty="0">
                <a:ea typeface="Times New Roman"/>
                <a:cs typeface="Times New Roman"/>
              </a:rPr>
              <a:t> </a:t>
            </a:r>
            <a:r>
              <a:rPr lang="fi-FI" sz="2400" dirty="0" err="1">
                <a:ea typeface="Times New Roman"/>
                <a:cs typeface="Times New Roman"/>
              </a:rPr>
              <a:t>you</a:t>
            </a:r>
            <a:r>
              <a:rPr lang="fi-FI" sz="2400" dirty="0">
                <a:ea typeface="Times New Roman"/>
                <a:cs typeface="Times New Roman"/>
              </a:rPr>
              <a:t> </a:t>
            </a:r>
            <a:r>
              <a:rPr lang="fi-FI" sz="2400" dirty="0" err="1">
                <a:ea typeface="Times New Roman"/>
                <a:cs typeface="Times New Roman"/>
              </a:rPr>
              <a:t>must</a:t>
            </a:r>
            <a:r>
              <a:rPr lang="fi-FI" sz="2400" dirty="0">
                <a:ea typeface="Times New Roman"/>
                <a:cs typeface="Times New Roman"/>
              </a:rPr>
              <a:t> </a:t>
            </a:r>
            <a:r>
              <a:rPr lang="fi-FI" sz="2400" dirty="0" err="1">
                <a:ea typeface="Times New Roman"/>
                <a:cs typeface="Times New Roman"/>
              </a:rPr>
              <a:t>first</a:t>
            </a:r>
            <a:r>
              <a:rPr lang="fi-FI" sz="2400" dirty="0">
                <a:ea typeface="Times New Roman"/>
                <a:cs typeface="Times New Roman"/>
              </a:rPr>
              <a:t> </a:t>
            </a:r>
            <a:r>
              <a:rPr lang="fi-FI" sz="2400" dirty="0" err="1">
                <a:ea typeface="Times New Roman"/>
                <a:cs typeface="Times New Roman"/>
              </a:rPr>
              <a:t>have</a:t>
            </a:r>
            <a:r>
              <a:rPr lang="fi-FI" sz="2400" dirty="0">
                <a:ea typeface="Times New Roman"/>
                <a:cs typeface="Times New Roman"/>
              </a:rPr>
              <a:t> a </a:t>
            </a:r>
            <a:r>
              <a:rPr lang="fi-FI" sz="2400" dirty="0" err="1">
                <a:ea typeface="Times New Roman"/>
                <a:cs typeface="Times New Roman"/>
              </a:rPr>
              <a:t>personal</a:t>
            </a:r>
            <a:r>
              <a:rPr lang="fi-FI" sz="2400" dirty="0">
                <a:ea typeface="Times New Roman"/>
                <a:cs typeface="Times New Roman"/>
              </a:rPr>
              <a:t> ID </a:t>
            </a:r>
            <a:r>
              <a:rPr lang="fi-FI" sz="2400" dirty="0" err="1">
                <a:ea typeface="Times New Roman"/>
                <a:cs typeface="Times New Roman"/>
              </a:rPr>
              <a:t>code</a:t>
            </a:r>
            <a:r>
              <a:rPr lang="fi-FI" sz="2400" dirty="0">
                <a:ea typeface="Times New Roman"/>
                <a:cs typeface="Times New Roman"/>
              </a:rPr>
              <a:t>. </a:t>
            </a:r>
          </a:p>
          <a:p>
            <a:pPr lvl="1"/>
            <a:r>
              <a:rPr lang="fi-FI" dirty="0" err="1">
                <a:ea typeface="Times New Roman"/>
                <a:cs typeface="Times New Roman"/>
              </a:rPr>
              <a:t>You</a:t>
            </a:r>
            <a:r>
              <a:rPr lang="fi-FI" dirty="0">
                <a:ea typeface="Times New Roman"/>
                <a:cs typeface="Times New Roman"/>
              </a:rPr>
              <a:t> </a:t>
            </a:r>
            <a:r>
              <a:rPr lang="fi-FI" dirty="0" err="1">
                <a:ea typeface="Times New Roman"/>
                <a:cs typeface="Times New Roman"/>
              </a:rPr>
              <a:t>also</a:t>
            </a:r>
            <a:r>
              <a:rPr lang="fi-FI" dirty="0">
                <a:ea typeface="Times New Roman"/>
                <a:cs typeface="Times New Roman"/>
              </a:rPr>
              <a:t> </a:t>
            </a:r>
            <a:r>
              <a:rPr lang="fi-FI" dirty="0" err="1">
                <a:ea typeface="Times New Roman"/>
                <a:cs typeface="Times New Roman"/>
              </a:rPr>
              <a:t>have</a:t>
            </a:r>
            <a:r>
              <a:rPr lang="fi-FI" dirty="0">
                <a:ea typeface="Times New Roman"/>
                <a:cs typeface="Times New Roman"/>
              </a:rPr>
              <a:t> to show </a:t>
            </a:r>
            <a:r>
              <a:rPr lang="fi-FI" dirty="0" err="1">
                <a:ea typeface="Times New Roman"/>
                <a:cs typeface="Times New Roman"/>
              </a:rPr>
              <a:t>your</a:t>
            </a:r>
            <a:r>
              <a:rPr lang="fi-FI" dirty="0">
                <a:ea typeface="Times New Roman"/>
                <a:cs typeface="Times New Roman"/>
              </a:rPr>
              <a:t> </a:t>
            </a:r>
            <a:r>
              <a:rPr lang="fi-FI" dirty="0" err="1">
                <a:ea typeface="Times New Roman"/>
                <a:cs typeface="Times New Roman"/>
              </a:rPr>
              <a:t>employment</a:t>
            </a:r>
            <a:r>
              <a:rPr lang="fi-FI" dirty="0">
                <a:ea typeface="Times New Roman"/>
                <a:cs typeface="Times New Roman"/>
              </a:rPr>
              <a:t> </a:t>
            </a:r>
            <a:r>
              <a:rPr lang="fi-FI" dirty="0" err="1">
                <a:ea typeface="Times New Roman"/>
                <a:cs typeface="Times New Roman"/>
              </a:rPr>
              <a:t>contract</a:t>
            </a:r>
            <a:r>
              <a:rPr lang="fi-FI" dirty="0">
                <a:ea typeface="Times New Roman"/>
                <a:cs typeface="Times New Roman"/>
              </a:rPr>
              <a:t> </a:t>
            </a:r>
            <a:r>
              <a:rPr lang="fi-FI" dirty="0" err="1">
                <a:ea typeface="Times New Roman"/>
                <a:cs typeface="Times New Roman"/>
              </a:rPr>
              <a:t>or</a:t>
            </a:r>
            <a:r>
              <a:rPr lang="fi-FI" dirty="0">
                <a:ea typeface="Times New Roman"/>
                <a:cs typeface="Times New Roman"/>
              </a:rPr>
              <a:t> </a:t>
            </a:r>
            <a:r>
              <a:rPr lang="fi-FI" dirty="0" err="1">
                <a:ea typeface="Times New Roman"/>
                <a:cs typeface="Times New Roman"/>
              </a:rPr>
              <a:t>other</a:t>
            </a:r>
            <a:r>
              <a:rPr lang="fi-FI" dirty="0">
                <a:ea typeface="Times New Roman"/>
                <a:cs typeface="Times New Roman"/>
              </a:rPr>
              <a:t> </a:t>
            </a:r>
            <a:r>
              <a:rPr lang="fi-FI" dirty="0" err="1">
                <a:ea typeface="Times New Roman"/>
                <a:cs typeface="Times New Roman"/>
              </a:rPr>
              <a:t>documentation</a:t>
            </a:r>
            <a:r>
              <a:rPr lang="fi-FI" dirty="0">
                <a:ea typeface="Times New Roman"/>
                <a:cs typeface="Times New Roman"/>
              </a:rPr>
              <a:t> </a:t>
            </a:r>
            <a:r>
              <a:rPr lang="fi-FI" dirty="0" err="1">
                <a:ea typeface="Times New Roman"/>
                <a:cs typeface="Times New Roman"/>
              </a:rPr>
              <a:t>explaining</a:t>
            </a:r>
            <a:r>
              <a:rPr lang="fi-FI" dirty="0">
                <a:ea typeface="Times New Roman"/>
                <a:cs typeface="Times New Roman"/>
              </a:rPr>
              <a:t> the </a:t>
            </a:r>
            <a:r>
              <a:rPr lang="fi-FI" dirty="0" err="1">
                <a:ea typeface="Times New Roman"/>
                <a:cs typeface="Times New Roman"/>
              </a:rPr>
              <a:t>terms/conditions</a:t>
            </a:r>
            <a:r>
              <a:rPr lang="fi-FI" dirty="0">
                <a:ea typeface="Times New Roman"/>
                <a:cs typeface="Times New Roman"/>
              </a:rPr>
              <a:t> of </a:t>
            </a:r>
            <a:r>
              <a:rPr lang="fi-FI" dirty="0" err="1">
                <a:ea typeface="Times New Roman"/>
                <a:cs typeface="Times New Roman"/>
              </a:rPr>
              <a:t>your</a:t>
            </a:r>
            <a:r>
              <a:rPr lang="fi-FI" dirty="0">
                <a:ea typeface="Times New Roman"/>
                <a:cs typeface="Times New Roman"/>
              </a:rPr>
              <a:t> </a:t>
            </a:r>
            <a:r>
              <a:rPr lang="fi-FI" dirty="0" err="1">
                <a:ea typeface="Times New Roman"/>
                <a:cs typeface="Times New Roman"/>
              </a:rPr>
              <a:t>work</a:t>
            </a:r>
            <a:r>
              <a:rPr lang="fi-FI" dirty="0">
                <a:ea typeface="Times New Roman"/>
                <a:cs typeface="Times New Roman"/>
              </a:rPr>
              <a:t> in Finland.</a:t>
            </a:r>
            <a:endParaRPr lang="fi-FI" dirty="0">
              <a:ea typeface="Times New Roman"/>
              <a:cs typeface="Times New Roman"/>
            </a:endParaRPr>
          </a:p>
          <a:p>
            <a:r>
              <a:rPr lang="fi-FI" altLang="fi-FI" sz="2400" dirty="0" err="1"/>
              <a:t>If</a:t>
            </a:r>
            <a:r>
              <a:rPr lang="fi-FI" altLang="fi-FI" sz="2400" dirty="0"/>
              <a:t> </a:t>
            </a:r>
            <a:r>
              <a:rPr lang="fi-FI" altLang="fi-FI" sz="2400" dirty="0" err="1"/>
              <a:t>you</a:t>
            </a:r>
            <a:r>
              <a:rPr lang="fi-FI" altLang="fi-FI" sz="2400" dirty="0"/>
              <a:t> </a:t>
            </a:r>
            <a:r>
              <a:rPr lang="fi-FI" altLang="fi-FI" sz="2400" dirty="0" err="1"/>
              <a:t>are</a:t>
            </a:r>
            <a:r>
              <a:rPr lang="fi-FI" altLang="fi-FI" sz="2400" dirty="0"/>
              <a:t> a </a:t>
            </a:r>
            <a:r>
              <a:rPr lang="fi-FI" altLang="fi-FI" sz="2400" dirty="0" err="1"/>
              <a:t>nonresident</a:t>
            </a:r>
            <a:r>
              <a:rPr lang="fi-FI" altLang="fi-FI" sz="2400" dirty="0"/>
              <a:t>, </a:t>
            </a:r>
            <a:r>
              <a:rPr lang="fi-FI" altLang="fi-FI" sz="2400" dirty="0" err="1"/>
              <a:t>complete</a:t>
            </a:r>
            <a:r>
              <a:rPr lang="fi-FI" altLang="fi-FI" sz="2400" dirty="0"/>
              <a:t> </a:t>
            </a:r>
            <a:r>
              <a:rPr lang="fi-FI" altLang="fi-FI" sz="2400" dirty="0" err="1"/>
              <a:t>Form</a:t>
            </a:r>
            <a:r>
              <a:rPr lang="fi-FI" altLang="fi-FI" sz="2400" dirty="0"/>
              <a:t> 5057e</a:t>
            </a:r>
            <a:endParaRPr lang="fi-FI" altLang="fi-FI" sz="2400" dirty="0"/>
          </a:p>
          <a:p>
            <a:pPr lvl="1"/>
            <a:r>
              <a:rPr lang="en-US" dirty="0">
                <a:hlinkClick r:id="rId2"/>
              </a:rPr>
              <a:t>Application </a:t>
            </a:r>
            <a:r>
              <a:rPr lang="en-US" dirty="0">
                <a:hlinkClick r:id="rId2"/>
              </a:rPr>
              <a:t>for a nonresident taxpayer's tax-at-source card, prepayment calculation, tax </a:t>
            </a:r>
            <a:r>
              <a:rPr lang="en-US" dirty="0">
                <a:hlinkClick r:id="rId2"/>
              </a:rPr>
              <a:t>card</a:t>
            </a:r>
            <a:r>
              <a:rPr lang="fi-FI" dirty="0">
                <a:hlinkClick r:id="rId2"/>
              </a:rPr>
              <a:t> (5057e)</a:t>
            </a:r>
            <a:r>
              <a:rPr lang="fi-FI" dirty="0"/>
              <a:t> </a:t>
            </a:r>
            <a:endParaRPr lang="fi-FI" dirty="0"/>
          </a:p>
          <a:p>
            <a:r>
              <a:rPr lang="fi-FI" altLang="fi-FI" sz="2400" dirty="0" err="1"/>
              <a:t>If</a:t>
            </a:r>
            <a:r>
              <a:rPr lang="fi-FI" altLang="fi-FI" sz="2400" dirty="0"/>
              <a:t> </a:t>
            </a:r>
            <a:r>
              <a:rPr lang="fi-FI" altLang="fi-FI" sz="2400" dirty="0" err="1"/>
              <a:t>you</a:t>
            </a:r>
            <a:r>
              <a:rPr lang="fi-FI" altLang="fi-FI" sz="2400" dirty="0"/>
              <a:t> </a:t>
            </a:r>
            <a:r>
              <a:rPr lang="fi-FI" altLang="fi-FI" sz="2400" dirty="0" err="1"/>
              <a:t>are</a:t>
            </a:r>
            <a:r>
              <a:rPr lang="fi-FI" altLang="fi-FI" sz="2400" dirty="0"/>
              <a:t> a </a:t>
            </a:r>
            <a:r>
              <a:rPr lang="fi-FI" altLang="fi-FI" sz="2400" dirty="0" err="1"/>
              <a:t>Finnish</a:t>
            </a:r>
            <a:r>
              <a:rPr lang="fi-FI" altLang="fi-FI" sz="2400" dirty="0"/>
              <a:t> </a:t>
            </a:r>
            <a:r>
              <a:rPr lang="fi-FI" altLang="fi-FI" sz="2400" dirty="0" err="1"/>
              <a:t>resident</a:t>
            </a:r>
            <a:r>
              <a:rPr lang="fi-FI" altLang="fi-FI" sz="2400" dirty="0"/>
              <a:t>, </a:t>
            </a:r>
            <a:r>
              <a:rPr lang="fi-FI" altLang="fi-FI" sz="2400" dirty="0" err="1"/>
              <a:t>complete</a:t>
            </a:r>
            <a:r>
              <a:rPr lang="fi-FI" altLang="fi-FI" sz="2400" dirty="0"/>
              <a:t> </a:t>
            </a:r>
            <a:r>
              <a:rPr lang="fi-FI" altLang="fi-FI" sz="2400" dirty="0" err="1"/>
              <a:t>Form</a:t>
            </a:r>
            <a:r>
              <a:rPr lang="fi-FI" altLang="fi-FI" sz="2400" dirty="0"/>
              <a:t> 5042a</a:t>
            </a:r>
            <a:endParaRPr lang="fi-FI" sz="2400" dirty="0"/>
          </a:p>
          <a:p>
            <a:pPr lvl="1"/>
            <a:r>
              <a:rPr lang="en-US" dirty="0">
                <a:hlinkClick r:id="rId3"/>
              </a:rPr>
              <a:t>Application </a:t>
            </a:r>
            <a:r>
              <a:rPr lang="en-US" dirty="0">
                <a:hlinkClick r:id="rId3"/>
              </a:rPr>
              <a:t>for a tax card / prepayment calculation – Current or previous foreign residents, arriving to Finland for longer than 6 months </a:t>
            </a:r>
            <a:r>
              <a:rPr lang="fi-FI" dirty="0">
                <a:hlinkClick r:id="rId3"/>
              </a:rPr>
              <a:t>(5042e)</a:t>
            </a:r>
            <a:r>
              <a:rPr lang="fi-FI" dirty="0"/>
              <a:t> </a:t>
            </a:r>
          </a:p>
          <a:p>
            <a:pPr marL="408188" lvl="1" indent="-408188"/>
            <a:r>
              <a:rPr lang="fi-FI" b="1" dirty="0"/>
              <a:t>Read </a:t>
            </a:r>
            <a:r>
              <a:rPr lang="fi-FI" b="1" dirty="0" err="1"/>
              <a:t>more</a:t>
            </a:r>
            <a:r>
              <a:rPr lang="fi-FI" b="1" dirty="0"/>
              <a:t>: </a:t>
            </a:r>
            <a:r>
              <a:rPr lang="fi-FI" u="sng" dirty="0">
                <a:hlinkClick r:id="rId4"/>
              </a:rPr>
              <a:t>tax</a:t>
            </a:r>
            <a:r>
              <a:rPr lang="fi-FI" altLang="fi-FI" u="sng" dirty="0">
                <a:hlinkClick r:id="rId4"/>
              </a:rPr>
              <a:t>.fi/taxnumber</a:t>
            </a:r>
            <a:r>
              <a:rPr lang="fi-FI" altLang="fi-FI" dirty="0"/>
              <a:t> </a:t>
            </a:r>
            <a:endParaRPr lang="fi-FI" alt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27</a:t>
            </a:fld>
            <a:endParaRPr lang="fi-FI"/>
          </a:p>
        </p:txBody>
      </p:sp>
    </p:spTree>
    <p:extLst>
      <p:ext uri="{BB962C8B-B14F-4D97-AF65-F5344CB8AC3E}">
        <p14:creationId xmlns:p14="http://schemas.microsoft.com/office/powerpoint/2010/main" val="397753581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smtClean="0"/>
              <a:t>Tax treaties </a:t>
            </a:r>
            <a:r>
              <a:rPr lang="en-US"/>
              <a:t>with relief clauses for students</a:t>
            </a:r>
            <a:endParaRPr lang="fi-FI" dirty="0"/>
          </a:p>
        </p:txBody>
      </p:sp>
      <p:sp>
        <p:nvSpPr>
          <p:cNvPr id="3" name="Sisällön paikkamerkki 2"/>
          <p:cNvSpPr>
            <a:spLocks noGrp="1"/>
          </p:cNvSpPr>
          <p:nvPr>
            <p:ph idx="1"/>
          </p:nvPr>
        </p:nvSpPr>
        <p:spPr/>
        <p:txBody>
          <a:bodyPr/>
          <a:lstStyle/>
          <a:p>
            <a:r>
              <a:rPr lang="en-US" sz="2400" dirty="0">
                <a:solidFill>
                  <a:srgbClr val="000000"/>
                </a:solidFill>
              </a:rPr>
              <a:t>If </a:t>
            </a:r>
            <a:r>
              <a:rPr lang="en-US" sz="2400" dirty="0">
                <a:solidFill>
                  <a:srgbClr val="000000"/>
                </a:solidFill>
              </a:rPr>
              <a:t>you arrive in Finland as a foreign student, your status and country of tax residence are determined in the same way as for employees who arrive. </a:t>
            </a:r>
            <a:endParaRPr lang="en-US" sz="2400" dirty="0">
              <a:solidFill>
                <a:srgbClr val="000000"/>
              </a:solidFill>
            </a:endParaRPr>
          </a:p>
          <a:p>
            <a:r>
              <a:rPr lang="en-US" sz="2400" dirty="0">
                <a:solidFill>
                  <a:srgbClr val="000000"/>
                </a:solidFill>
              </a:rPr>
              <a:t>However</a:t>
            </a:r>
            <a:r>
              <a:rPr lang="en-US" sz="2400" dirty="0">
                <a:solidFill>
                  <a:srgbClr val="000000"/>
                </a:solidFill>
              </a:rPr>
              <a:t>, being a student, you may enjoy treaty-based relief from Finnish tax</a:t>
            </a:r>
            <a:r>
              <a:rPr lang="fi-FI" sz="2400" dirty="0">
                <a:solidFill>
                  <a:srgbClr val="000000"/>
                </a:solidFill>
              </a:rPr>
              <a:t>. </a:t>
            </a:r>
          </a:p>
          <a:p>
            <a:pPr lvl="1"/>
            <a:r>
              <a:rPr lang="fi-FI" dirty="0" err="1">
                <a:solidFill>
                  <a:srgbClr val="000000"/>
                </a:solidFill>
              </a:rPr>
              <a:t>Relief</a:t>
            </a:r>
            <a:r>
              <a:rPr lang="fi-FI" dirty="0">
                <a:solidFill>
                  <a:srgbClr val="000000"/>
                </a:solidFill>
              </a:rPr>
              <a:t> </a:t>
            </a:r>
            <a:r>
              <a:rPr lang="fi-FI" dirty="0" err="1">
                <a:solidFill>
                  <a:srgbClr val="000000"/>
                </a:solidFill>
              </a:rPr>
              <a:t>can</a:t>
            </a:r>
            <a:r>
              <a:rPr lang="fi-FI" dirty="0">
                <a:solidFill>
                  <a:srgbClr val="000000"/>
                </a:solidFill>
              </a:rPr>
              <a:t> </a:t>
            </a:r>
            <a:r>
              <a:rPr lang="fi-FI" dirty="0" err="1">
                <a:solidFill>
                  <a:srgbClr val="000000"/>
                </a:solidFill>
              </a:rPr>
              <a:t>apply</a:t>
            </a:r>
            <a:r>
              <a:rPr lang="fi-FI" dirty="0">
                <a:solidFill>
                  <a:srgbClr val="000000"/>
                </a:solidFill>
              </a:rPr>
              <a:t> to </a:t>
            </a:r>
            <a:r>
              <a:rPr lang="fi-FI" dirty="0" err="1">
                <a:solidFill>
                  <a:srgbClr val="000000"/>
                </a:solidFill>
              </a:rPr>
              <a:t>residents</a:t>
            </a:r>
            <a:r>
              <a:rPr lang="fi-FI" dirty="0">
                <a:solidFill>
                  <a:srgbClr val="000000"/>
                </a:solidFill>
              </a:rPr>
              <a:t> and </a:t>
            </a:r>
            <a:r>
              <a:rPr lang="fi-FI" dirty="0" err="1">
                <a:solidFill>
                  <a:srgbClr val="000000"/>
                </a:solidFill>
              </a:rPr>
              <a:t>nonresidents</a:t>
            </a:r>
            <a:r>
              <a:rPr lang="fi-FI" dirty="0">
                <a:solidFill>
                  <a:srgbClr val="000000"/>
                </a:solidFill>
              </a:rPr>
              <a:t> </a:t>
            </a:r>
            <a:r>
              <a:rPr lang="fi-FI" dirty="0" err="1">
                <a:solidFill>
                  <a:srgbClr val="000000"/>
                </a:solidFill>
              </a:rPr>
              <a:t>alike</a:t>
            </a:r>
            <a:r>
              <a:rPr lang="fi-FI" dirty="0">
                <a:solidFill>
                  <a:srgbClr val="000000"/>
                </a:solidFill>
              </a:rPr>
              <a:t>.</a:t>
            </a:r>
            <a:br>
              <a:rPr lang="fi-FI" dirty="0">
                <a:solidFill>
                  <a:srgbClr val="000000"/>
                </a:solidFill>
              </a:rPr>
            </a:br>
            <a:endParaRPr lang="fi-FI" dirty="0">
              <a:solidFill>
                <a:srgbClr val="000000"/>
              </a:solidFill>
            </a:endParaRPr>
          </a:p>
          <a:p>
            <a:pPr>
              <a:lnSpc>
                <a:spcPct val="90000"/>
              </a:lnSpc>
            </a:pPr>
            <a:r>
              <a:rPr lang="fi-FI" altLang="fi-FI" sz="2400" b="1" dirty="0" err="1"/>
              <a:t>Finnish</a:t>
            </a:r>
            <a:r>
              <a:rPr lang="fi-FI" altLang="fi-FI" sz="2400" b="1" dirty="0"/>
              <a:t> </a:t>
            </a:r>
            <a:r>
              <a:rPr lang="en-US" altLang="fi-FI" sz="2400" dirty="0"/>
              <a:t>tax </a:t>
            </a:r>
            <a:r>
              <a:rPr lang="en-US" altLang="fi-FI" sz="2400" dirty="0"/>
              <a:t>is normally not collected on the income of a student or trainee arriving from other countries. Examples of such income include academic grants and EU-paid student's allowance</a:t>
            </a:r>
            <a:r>
              <a:rPr lang="fi-FI" altLang="fi-FI" sz="2400" b="1" dirty="0"/>
              <a:t>.</a:t>
            </a:r>
            <a:br>
              <a:rPr lang="fi-FI" altLang="fi-FI" sz="2400" b="1" dirty="0"/>
            </a:br>
            <a:endParaRPr lang="fi-FI" altLang="fi-FI" sz="2400" b="1" dirty="0"/>
          </a:p>
          <a:p>
            <a:pPr>
              <a:lnSpc>
                <a:spcPct val="90000"/>
              </a:lnSpc>
            </a:pPr>
            <a:r>
              <a:rPr lang="fi-FI" sz="2400" dirty="0"/>
              <a:t>Read </a:t>
            </a:r>
            <a:r>
              <a:rPr lang="fi-FI" sz="2400" dirty="0" err="1"/>
              <a:t>more</a:t>
            </a:r>
            <a:r>
              <a:rPr lang="fi-FI" sz="2400" dirty="0"/>
              <a:t>: </a:t>
            </a:r>
            <a:r>
              <a:rPr lang="fi-FI" sz="2400" dirty="0" err="1">
                <a:hlinkClick r:id="rId2"/>
              </a:rPr>
              <a:t>Academic</a:t>
            </a:r>
            <a:r>
              <a:rPr lang="fi-FI" sz="2400" dirty="0">
                <a:hlinkClick r:id="rId2"/>
              </a:rPr>
              <a:t> </a:t>
            </a:r>
            <a:r>
              <a:rPr lang="fi-FI" sz="2400" dirty="0" err="1">
                <a:hlinkClick r:id="rId2"/>
              </a:rPr>
              <a:t>studies</a:t>
            </a:r>
            <a:r>
              <a:rPr lang="fi-FI" sz="2400" dirty="0">
                <a:hlinkClick r:id="rId2"/>
              </a:rPr>
              <a:t> in Finland</a:t>
            </a:r>
            <a:endParaRPr lang="fi-FI" sz="24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28</a:t>
            </a:fld>
            <a:endParaRPr lang="fi-FI" dirty="0"/>
          </a:p>
        </p:txBody>
      </p:sp>
    </p:spTree>
    <p:extLst>
      <p:ext uri="{BB962C8B-B14F-4D97-AF65-F5344CB8AC3E}">
        <p14:creationId xmlns:p14="http://schemas.microsoft.com/office/powerpoint/2010/main" val="219727949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smtClean="0"/>
              <a:t>Examples </a:t>
            </a:r>
            <a:r>
              <a:rPr lang="en-US"/>
              <a:t>of relief clauses in Tax Treaties</a:t>
            </a:r>
            <a:endParaRPr lang="fi-FI" sz="2400" dirty="0"/>
          </a:p>
        </p:txBody>
      </p:sp>
      <p:sp>
        <p:nvSpPr>
          <p:cNvPr id="3" name="Sisällön paikkamerkki 2"/>
          <p:cNvSpPr>
            <a:spLocks noGrp="1"/>
          </p:cNvSpPr>
          <p:nvPr>
            <p:ph idx="1"/>
          </p:nvPr>
        </p:nvSpPr>
        <p:spPr/>
        <p:txBody>
          <a:bodyPr/>
          <a:lstStyle/>
          <a:p>
            <a:pPr>
              <a:lnSpc>
                <a:spcPct val="90000"/>
              </a:lnSpc>
            </a:pPr>
            <a:r>
              <a:rPr lang="fi-FI" altLang="fi-FI" sz="2400"/>
              <a:t>If </a:t>
            </a:r>
            <a:r>
              <a:rPr lang="en-US" altLang="fi-FI" sz="2400"/>
              <a:t>you </a:t>
            </a:r>
            <a:r>
              <a:rPr lang="en-US" altLang="fi-FI" sz="2400"/>
              <a:t>are a student and you work for a Finnish employer, your pay is taxable, and most treaties do not restrict Finnish </a:t>
            </a:r>
            <a:r>
              <a:rPr lang="en-US" altLang="fi-FI" sz="2400"/>
              <a:t>taxation</a:t>
            </a:r>
            <a:r>
              <a:rPr lang="fi-FI" altLang="fi-FI" sz="2400"/>
              <a:t>. </a:t>
            </a:r>
            <a:endParaRPr lang="fi-FI" altLang="fi-FI" sz="2400" dirty="0"/>
          </a:p>
          <a:p>
            <a:pPr>
              <a:lnSpc>
                <a:spcPct val="90000"/>
              </a:lnSpc>
            </a:pPr>
            <a:r>
              <a:rPr lang="fi-FI" altLang="fi-FI" sz="2400"/>
              <a:t>E</a:t>
            </a:r>
            <a:r>
              <a:rPr lang="en-US" altLang="fi-FI" sz="2400"/>
              <a:t>xception </a:t>
            </a:r>
            <a:r>
              <a:rPr lang="en-US" altLang="fi-FI" sz="2400"/>
              <a:t>to this rule: your work in Finland is connected with your studies in </a:t>
            </a:r>
            <a:r>
              <a:rPr lang="en-US" altLang="fi-FI" sz="2400"/>
              <a:t>your country</a:t>
            </a:r>
            <a:r>
              <a:rPr lang="fi-FI" altLang="fi-FI" sz="2400"/>
              <a:t>. </a:t>
            </a:r>
            <a:endParaRPr lang="fi-FI" altLang="fi-FI" sz="2400" dirty="0"/>
          </a:p>
          <a:p>
            <a:pPr lvl="1">
              <a:lnSpc>
                <a:spcPct val="90000"/>
              </a:lnSpc>
            </a:pPr>
            <a:r>
              <a:rPr lang="en-US" altLang="fi-FI"/>
              <a:t>In </a:t>
            </a:r>
            <a:r>
              <a:rPr lang="en-US" altLang="fi-FI"/>
              <a:t>these circumstances, a treaty-based deduction can be made on the condition that your tax card/tax-at-source card contains instructions to that effect. </a:t>
            </a:r>
          </a:p>
          <a:p>
            <a:pPr lvl="1">
              <a:lnSpc>
                <a:spcPct val="90000"/>
              </a:lnSpc>
            </a:pPr>
            <a:r>
              <a:rPr lang="en-US" altLang="fi-FI"/>
              <a:t>Please </a:t>
            </a:r>
            <a:r>
              <a:rPr lang="en-US" altLang="fi-FI"/>
              <a:t>contact the tax office to ask for a card. </a:t>
            </a:r>
            <a:endParaRPr lang="en-US" altLang="fi-FI"/>
          </a:p>
          <a:p>
            <a:pPr lvl="1">
              <a:lnSpc>
                <a:spcPct val="90000"/>
              </a:lnSpc>
            </a:pPr>
            <a:r>
              <a:rPr lang="en-US" altLang="fi-FI"/>
              <a:t>Bring </a:t>
            </a:r>
            <a:r>
              <a:rPr lang="en-US" altLang="fi-FI"/>
              <a:t>along your Student's ID card or documentation proving you are a student.</a:t>
            </a:r>
          </a:p>
          <a:p>
            <a:pPr lvl="1">
              <a:lnSpc>
                <a:spcPct val="90000"/>
              </a:lnSpc>
            </a:pPr>
            <a:r>
              <a:rPr lang="en-US" altLang="fi-FI"/>
              <a:t>When </a:t>
            </a:r>
            <a:r>
              <a:rPr lang="en-US" altLang="fi-FI"/>
              <a:t>you </a:t>
            </a:r>
            <a:r>
              <a:rPr lang="en-US" altLang="fi-FI"/>
              <a:t>have </a:t>
            </a:r>
            <a:r>
              <a:rPr lang="en-US" altLang="fi-FI"/>
              <a:t>the card, hand it over to your </a:t>
            </a:r>
            <a:r>
              <a:rPr lang="en-US" altLang="fi-FI"/>
              <a:t>employer.</a:t>
            </a:r>
          </a:p>
          <a:p>
            <a:pPr marL="317479" lvl="1" indent="0">
              <a:lnSpc>
                <a:spcPct val="90000"/>
              </a:lnSpc>
              <a:buNone/>
            </a:pPr>
            <a:endParaRPr lang="en-US" altLang="fi-FI"/>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29</a:t>
            </a:fld>
            <a:endParaRPr lang="fi-FI"/>
          </a:p>
        </p:txBody>
      </p:sp>
    </p:spTree>
    <p:extLst>
      <p:ext uri="{BB962C8B-B14F-4D97-AF65-F5344CB8AC3E}">
        <p14:creationId xmlns:p14="http://schemas.microsoft.com/office/powerpoint/2010/main" val="163547444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Introduction </a:t>
            </a:r>
            <a:endParaRPr lang="fi-FI" dirty="0"/>
          </a:p>
        </p:txBody>
      </p:sp>
      <p:sp>
        <p:nvSpPr>
          <p:cNvPr id="3" name="Sisällön paikkamerkki 2"/>
          <p:cNvSpPr>
            <a:spLocks noGrp="1"/>
          </p:cNvSpPr>
          <p:nvPr>
            <p:ph idx="1"/>
          </p:nvPr>
        </p:nvSpPr>
        <p:spPr/>
        <p:txBody>
          <a:bodyPr/>
          <a:lstStyle/>
          <a:p>
            <a:pPr marL="0" indent="0">
              <a:buNone/>
            </a:pPr>
            <a:r>
              <a:rPr lang="en-US" sz="2400" smtClean="0"/>
              <a:t>Usually</a:t>
            </a:r>
            <a:r>
              <a:rPr lang="en-US" sz="2400"/>
              <a:t>, </a:t>
            </a:r>
            <a:r>
              <a:rPr lang="en-US" sz="2400"/>
              <a:t>anyone who works in Finland must pay Finnish income tax.  Important factors affecting </a:t>
            </a:r>
            <a:r>
              <a:rPr lang="en-US" sz="2400"/>
              <a:t>tax treatment</a:t>
            </a:r>
            <a:r>
              <a:rPr lang="fi-FI" sz="2400"/>
              <a:t>:</a:t>
            </a:r>
            <a:endParaRPr lang="fi-FI" sz="2400" dirty="0"/>
          </a:p>
          <a:p>
            <a:r>
              <a:rPr lang="en-US" sz="2400"/>
              <a:t>How </a:t>
            </a:r>
            <a:r>
              <a:rPr lang="en-US" sz="2400"/>
              <a:t>long you stay (your taxpayer status) </a:t>
            </a:r>
          </a:p>
          <a:p>
            <a:r>
              <a:rPr lang="en-US" sz="2400"/>
              <a:t>The </a:t>
            </a:r>
            <a:r>
              <a:rPr lang="en-US" sz="2400"/>
              <a:t>country where your permanent home is located and where you have vital interests and personal ties </a:t>
            </a:r>
            <a:r>
              <a:rPr lang="en-US" sz="2400"/>
              <a:t/>
            </a:r>
            <a:br>
              <a:rPr lang="en-US" sz="2400"/>
            </a:br>
            <a:r>
              <a:rPr lang="en-US" sz="2400"/>
              <a:t>(</a:t>
            </a:r>
            <a:r>
              <a:rPr lang="en-US" sz="2400"/>
              <a:t>the country of tax residence under the Tax Treaty)</a:t>
            </a:r>
          </a:p>
          <a:p>
            <a:r>
              <a:rPr lang="fi-FI" sz="2400"/>
              <a:t>Limitations in Tax Treaties:</a:t>
            </a:r>
            <a:endParaRPr lang="fi-FI" sz="2400" dirty="0"/>
          </a:p>
          <a:p>
            <a:pPr lvl="1"/>
            <a:r>
              <a:rPr lang="en-US" sz="1900"/>
              <a:t>Employer's </a:t>
            </a:r>
            <a:r>
              <a:rPr lang="en-US" sz="1900"/>
              <a:t>country of tax residence: Finnish or foreign</a:t>
            </a:r>
            <a:r>
              <a:rPr lang="en-US" sz="1900"/>
              <a:t>?</a:t>
            </a:r>
            <a:endParaRPr lang="fi-FI" sz="1900"/>
          </a:p>
          <a:p>
            <a:pPr lvl="1"/>
            <a:r>
              <a:rPr lang="en-US" sz="1900"/>
              <a:t>Is </a:t>
            </a:r>
            <a:r>
              <a:rPr lang="en-US" sz="1900"/>
              <a:t>your work an employee-leasing arrangement</a:t>
            </a:r>
            <a:r>
              <a:rPr lang="en-US" sz="1900"/>
              <a:t>?</a:t>
            </a:r>
            <a:r>
              <a:rPr lang="fi-FI" sz="1900"/>
              <a:t> </a:t>
            </a:r>
            <a:r>
              <a:rPr lang="fi-FI" sz="1900"/>
              <a:t> </a:t>
            </a:r>
          </a:p>
          <a:p>
            <a:pPr lvl="1"/>
            <a:r>
              <a:rPr lang="en-US" sz="1900"/>
              <a:t>Does </a:t>
            </a:r>
            <a:r>
              <a:rPr lang="en-US" sz="1900"/>
              <a:t>tax relief for foreign students </a:t>
            </a:r>
            <a:r>
              <a:rPr lang="en-US" sz="1900"/>
              <a:t>apply?  </a:t>
            </a:r>
            <a:endParaRPr lang="fi-FI" sz="1900"/>
          </a:p>
          <a:p>
            <a:r>
              <a:rPr lang="fi-FI" sz="2400"/>
              <a:t>Which one of the countries gives </a:t>
            </a:r>
            <a:r>
              <a:rPr lang="fi-FI" sz="2400"/>
              <a:t>you </a:t>
            </a:r>
            <a:r>
              <a:rPr lang="fi-FI" sz="2400" smtClean="0"/>
              <a:t>social </a:t>
            </a:r>
            <a:r>
              <a:rPr lang="fi-FI" sz="2400"/>
              <a:t>security coverage? </a:t>
            </a:r>
            <a:endParaRPr lang="fi-FI" sz="2400" dirty="0"/>
          </a:p>
          <a:p>
            <a:pPr marL="0" indent="0">
              <a:buNone/>
            </a:pPr>
            <a:endParaRPr lang="fi-FI" sz="2400" dirty="0">
              <a:latin typeface="+mj-lt"/>
            </a:endParaRPr>
          </a:p>
          <a:p>
            <a:endParaRPr lang="fi-FI" sz="1700" dirty="0">
              <a:latin typeface="+mj-lt"/>
            </a:endParaRPr>
          </a:p>
          <a:p>
            <a:endParaRPr lang="fi-FI" dirty="0">
              <a:latin typeface="+mj-lt"/>
            </a:endParaRPr>
          </a:p>
          <a:p>
            <a:endParaRPr lang="fi-FI" dirty="0">
              <a:latin typeface="+mj-lt"/>
            </a:endParaRPr>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a:t>
            </a:fld>
            <a:endParaRPr lang="fi-FI"/>
          </a:p>
        </p:txBody>
      </p:sp>
    </p:spTree>
    <p:extLst>
      <p:ext uri="{BB962C8B-B14F-4D97-AF65-F5344CB8AC3E}">
        <p14:creationId xmlns:p14="http://schemas.microsoft.com/office/powerpoint/2010/main" val="418588743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smtClean="0"/>
              <a:t>Examples </a:t>
            </a:r>
            <a:r>
              <a:rPr lang="en-US"/>
              <a:t>of relief clauses in Tax Treaties</a:t>
            </a:r>
            <a:endParaRPr lang="fi-FI" dirty="0"/>
          </a:p>
        </p:txBody>
      </p:sp>
      <p:sp>
        <p:nvSpPr>
          <p:cNvPr id="3" name="Sisällön paikkamerkki 2"/>
          <p:cNvSpPr>
            <a:spLocks noGrp="1"/>
          </p:cNvSpPr>
          <p:nvPr>
            <p:ph idx="1"/>
          </p:nvPr>
        </p:nvSpPr>
        <p:spPr/>
        <p:txBody>
          <a:bodyPr/>
          <a:lstStyle/>
          <a:p>
            <a:r>
              <a:rPr lang="en-US" altLang="fi-FI" sz="2400"/>
              <a:t>To </a:t>
            </a:r>
            <a:r>
              <a:rPr lang="en-US" altLang="fi-FI" sz="2400"/>
              <a:t>be eligible for relief for students, you must be treated as a resident of the other Contracting State within the meaning of the relevant tax treaty.  Your status must be this just before you arrive. </a:t>
            </a:r>
          </a:p>
          <a:p>
            <a:r>
              <a:rPr lang="en-US" altLang="fi-FI" sz="2400"/>
              <a:t>Illustration</a:t>
            </a:r>
            <a:r>
              <a:rPr lang="en-US" altLang="fi-FI" sz="2400"/>
              <a:t>:  Céline from France pursued academic studies in London for three years just before she arrives in Finland</a:t>
            </a:r>
          </a:p>
          <a:p>
            <a:pPr lvl="1"/>
            <a:r>
              <a:rPr lang="en-US" altLang="fi-FI"/>
              <a:t>Treaty </a:t>
            </a:r>
            <a:r>
              <a:rPr lang="en-US" altLang="fi-FI"/>
              <a:t>between France and Finland is not applicable to Céline </a:t>
            </a:r>
            <a:r>
              <a:rPr lang="en-US" altLang="fi-FI"/>
              <a:t>if she does not present documentation proving </a:t>
            </a:r>
            <a:r>
              <a:rPr lang="en-US" altLang="fi-FI"/>
              <a:t>that she </a:t>
            </a:r>
            <a:r>
              <a:rPr lang="en-US" altLang="fi-FI"/>
              <a:t>continued to be </a:t>
            </a:r>
            <a:r>
              <a:rPr lang="en-US" altLang="fi-FI"/>
              <a:t>a tax resident of France within the meaning of the France-Finland Treaty.</a:t>
            </a:r>
          </a:p>
          <a:p>
            <a:pPr lvl="1"/>
            <a:r>
              <a:rPr lang="en-US" altLang="fi-FI"/>
              <a:t>If </a:t>
            </a:r>
            <a:r>
              <a:rPr lang="en-US" altLang="fi-FI"/>
              <a:t>necessary, Céline must show a certificate of fiscal residency from her country. This ascertains that the Finnish authorities apply the right </a:t>
            </a:r>
            <a:r>
              <a:rPr lang="en-US" altLang="fi-FI"/>
              <a:t>treaty when assessing her taxes.</a:t>
            </a:r>
            <a:endParaRPr lang="en-US" altLang="fi-FI"/>
          </a:p>
          <a:p>
            <a:pPr marL="544251" lvl="1" indent="0">
              <a:buNone/>
            </a:pPr>
            <a:endParaRPr lang="fi-FI" alt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30</a:t>
            </a:fld>
            <a:endParaRPr lang="fi-FI"/>
          </a:p>
        </p:txBody>
      </p:sp>
    </p:spTree>
    <p:extLst>
      <p:ext uri="{BB962C8B-B14F-4D97-AF65-F5344CB8AC3E}">
        <p14:creationId xmlns:p14="http://schemas.microsoft.com/office/powerpoint/2010/main" val="246057881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Mandatory insurance coverages </a:t>
            </a:r>
            <a:endParaRPr lang="fi-FI" dirty="0"/>
          </a:p>
        </p:txBody>
      </p:sp>
      <p:sp>
        <p:nvSpPr>
          <p:cNvPr id="3" name="Sisällön paikkamerkki 2"/>
          <p:cNvSpPr>
            <a:spLocks noGrp="1"/>
          </p:cNvSpPr>
          <p:nvPr>
            <p:ph idx="1"/>
          </p:nvPr>
        </p:nvSpPr>
        <p:spPr/>
        <p:txBody>
          <a:bodyPr/>
          <a:lstStyle/>
          <a:p>
            <a:r>
              <a:rPr lang="fi-FI" sz="2000">
                <a:solidFill>
                  <a:srgbClr val="000000"/>
                </a:solidFill>
              </a:rPr>
              <a:t>Duration of your work is less than 4 months</a:t>
            </a:r>
            <a:endParaRPr lang="fi-FI" sz="2000" dirty="0">
              <a:solidFill>
                <a:srgbClr val="000000"/>
              </a:solidFill>
            </a:endParaRPr>
          </a:p>
          <a:p>
            <a:pPr lvl="1"/>
            <a:r>
              <a:rPr lang="fi-FI" sz="2000">
                <a:solidFill>
                  <a:srgbClr val="000000"/>
                </a:solidFill>
              </a:rPr>
              <a:t>No healthcare insurance is collected from you.</a:t>
            </a:r>
            <a:endParaRPr lang="fi-FI" sz="2000" dirty="0">
              <a:solidFill>
                <a:srgbClr val="000000"/>
              </a:solidFill>
            </a:endParaRPr>
          </a:p>
          <a:p>
            <a:pPr lvl="0"/>
            <a:r>
              <a:rPr lang="fi-FI" sz="2000">
                <a:solidFill>
                  <a:srgbClr val="000000"/>
                </a:solidFill>
              </a:rPr>
              <a:t>Duration is at least 4 months</a:t>
            </a:r>
            <a:endParaRPr lang="fi-FI" sz="2000" dirty="0">
              <a:solidFill>
                <a:srgbClr val="000000"/>
              </a:solidFill>
            </a:endParaRPr>
          </a:p>
          <a:p>
            <a:pPr lvl="1"/>
            <a:r>
              <a:rPr lang="fi-FI" sz="2000"/>
              <a:t>You must pay healthcare insurance.</a:t>
            </a:r>
            <a:endParaRPr lang="fi-FI" sz="2000" dirty="0"/>
          </a:p>
          <a:p>
            <a:pPr lvl="1"/>
            <a:r>
              <a:rPr lang="fi-FI" sz="2000"/>
              <a:t>H</a:t>
            </a:r>
            <a:r>
              <a:rPr lang="en-US" sz="2000"/>
              <a:t>owever</a:t>
            </a:r>
            <a:r>
              <a:rPr lang="en-US" sz="2000"/>
              <a:t>, if you are a holder of an A1 Certificate and come from EU/EEA/Switzerland, no healthcare insurance is collected. Similarly, if you come from a country with a Social Security Treaty with Finland and have documentation proving you are a "posted </a:t>
            </a:r>
            <a:r>
              <a:rPr lang="en-US" sz="2000"/>
              <a:t>employee"</a:t>
            </a:r>
            <a:r>
              <a:rPr lang="fi-FI" sz="2000"/>
              <a:t>.</a:t>
            </a:r>
            <a:endParaRPr lang="fi-FI" sz="2000" dirty="0"/>
          </a:p>
          <a:p>
            <a:r>
              <a:rPr lang="fi-FI" sz="2000">
                <a:solidFill>
                  <a:srgbClr val="000000"/>
                </a:solidFill>
              </a:rPr>
              <a:t>Healthcare insurance premiums</a:t>
            </a:r>
            <a:endParaRPr lang="fi-FI" sz="2000" dirty="0">
              <a:solidFill>
                <a:srgbClr val="000000"/>
              </a:solidFill>
            </a:endParaRPr>
          </a:p>
          <a:p>
            <a:pPr lvl="1"/>
            <a:r>
              <a:rPr lang="fi-FI" sz="2000">
                <a:solidFill>
                  <a:srgbClr val="000000"/>
                </a:solidFill>
              </a:rPr>
              <a:t>If </a:t>
            </a:r>
            <a:r>
              <a:rPr lang="en-US" sz="2000">
                <a:solidFill>
                  <a:srgbClr val="000000"/>
                </a:solidFill>
              </a:rPr>
              <a:t>you </a:t>
            </a:r>
            <a:r>
              <a:rPr lang="en-US" sz="2000">
                <a:solidFill>
                  <a:srgbClr val="000000"/>
                </a:solidFill>
              </a:rPr>
              <a:t>are a resident, this is included in your withholding. </a:t>
            </a:r>
          </a:p>
          <a:p>
            <a:pPr lvl="1"/>
            <a:r>
              <a:rPr lang="en-US" sz="2000">
                <a:solidFill>
                  <a:srgbClr val="000000"/>
                </a:solidFill>
              </a:rPr>
              <a:t>If </a:t>
            </a:r>
            <a:r>
              <a:rPr lang="en-US" sz="2000">
                <a:solidFill>
                  <a:srgbClr val="000000"/>
                </a:solidFill>
              </a:rPr>
              <a:t>you are a nonresident, you must pay the premiums in addition to paying your tax </a:t>
            </a:r>
            <a:r>
              <a:rPr lang="en-US" sz="2000">
                <a:solidFill>
                  <a:srgbClr val="000000"/>
                </a:solidFill>
              </a:rPr>
              <a:t>at source.  </a:t>
            </a:r>
            <a:endParaRPr lang="fi-FI" sz="2000">
              <a:solidFill>
                <a:srgbClr val="000000"/>
              </a:solidFill>
            </a:endParaRPr>
          </a:p>
          <a:p>
            <a:pPr lvl="0"/>
            <a:r>
              <a:rPr lang="fi-FI" sz="2000">
                <a:solidFill>
                  <a:srgbClr val="000000"/>
                </a:solidFill>
              </a:rPr>
              <a:t>Pension and unemployment insurance contributions </a:t>
            </a:r>
          </a:p>
          <a:p>
            <a:pPr lvl="1"/>
            <a:r>
              <a:rPr lang="fi-FI" sz="2000">
                <a:solidFill>
                  <a:srgbClr val="000000"/>
                </a:solidFill>
              </a:rPr>
              <a:t>If you have no A1 Certificate - you must make the contributions, withheld on your pay. </a:t>
            </a:r>
            <a:endParaRPr lang="fi-FI" sz="2000" dirty="0">
              <a:solidFill>
                <a:srgbClr val="000000"/>
              </a:solidFill>
            </a:endParaRPr>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31</a:t>
            </a:fld>
            <a:endParaRPr lang="fi-FI" dirty="0"/>
          </a:p>
        </p:txBody>
      </p:sp>
    </p:spTree>
    <p:extLst>
      <p:ext uri="{BB962C8B-B14F-4D97-AF65-F5344CB8AC3E}">
        <p14:creationId xmlns:p14="http://schemas.microsoft.com/office/powerpoint/2010/main" val="270315255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Mandatory insurance coverages</a:t>
            </a:r>
            <a:endParaRPr lang="fi-FI" dirty="0"/>
          </a:p>
        </p:txBody>
      </p:sp>
      <p:sp>
        <p:nvSpPr>
          <p:cNvPr id="3" name="Sisällön paikkamerkki 2"/>
          <p:cNvSpPr>
            <a:spLocks noGrp="1"/>
          </p:cNvSpPr>
          <p:nvPr>
            <p:ph idx="1"/>
          </p:nvPr>
        </p:nvSpPr>
        <p:spPr/>
        <p:txBody>
          <a:bodyPr/>
          <a:lstStyle/>
          <a:p>
            <a:pPr lvl="0"/>
            <a:r>
              <a:rPr lang="fi-FI" altLang="fi-FI" sz="2000"/>
              <a:t>Payments required of 'au pairs' and trainees </a:t>
            </a:r>
            <a:endParaRPr lang="fi-FI" altLang="fi-FI" sz="2000" dirty="0"/>
          </a:p>
          <a:p>
            <a:pPr lvl="1"/>
            <a:r>
              <a:rPr lang="fi-FI" altLang="fi-FI" sz="1600"/>
              <a:t>If </a:t>
            </a:r>
            <a:r>
              <a:rPr lang="en-US" altLang="fi-FI" sz="1600"/>
              <a:t>your </a:t>
            </a:r>
            <a:r>
              <a:rPr lang="en-US" altLang="fi-FI" sz="1600"/>
              <a:t>earnings for work stay below €1,173 per month (in 2016) or if you work less </a:t>
            </a:r>
            <a:r>
              <a:rPr lang="en-US" altLang="fi-FI" sz="1600"/>
              <a:t>than 18 hours </a:t>
            </a:r>
            <a:r>
              <a:rPr lang="en-US" altLang="fi-FI" sz="1600"/>
              <a:t>a week, you are not covered by Finland and pay no contributions. </a:t>
            </a:r>
          </a:p>
          <a:p>
            <a:pPr lvl="1"/>
            <a:r>
              <a:rPr lang="en-US" altLang="fi-FI" sz="1600"/>
              <a:t>If </a:t>
            </a:r>
            <a:r>
              <a:rPr lang="en-US" altLang="fi-FI" sz="1600"/>
              <a:t>you arrive for longer than 2 years, you pay the contributions unless you hold a certificate from the Finnish Social Insurance Institution proving that you don't have Finnish </a:t>
            </a:r>
            <a:r>
              <a:rPr lang="en-US" altLang="fi-FI" sz="1600"/>
              <a:t>coverage.</a:t>
            </a:r>
            <a:endParaRPr lang="fi-FI" altLang="fi-FI" sz="1600"/>
          </a:p>
          <a:p>
            <a:pPr lvl="0"/>
            <a:r>
              <a:rPr lang="fi-FI" altLang="fi-FI" sz="2000"/>
              <a:t>"Posted employees" from countries with soc. sec. treaty</a:t>
            </a:r>
          </a:p>
          <a:p>
            <a:pPr lvl="1"/>
            <a:r>
              <a:rPr lang="fi-FI" altLang="fi-FI" sz="2000" b="1"/>
              <a:t>from USA, Quebec and Israel</a:t>
            </a:r>
            <a:endParaRPr lang="fi-FI" altLang="fi-FI" sz="2000" b="1" dirty="0"/>
          </a:p>
          <a:p>
            <a:pPr lvl="2"/>
            <a:r>
              <a:rPr lang="en-US" altLang="fi-FI" sz="2000"/>
              <a:t>No </a:t>
            </a:r>
            <a:r>
              <a:rPr lang="en-US" altLang="fi-FI" sz="2000"/>
              <a:t>healthcare is collected for the time when documentation proving your "posted employee" status is in force</a:t>
            </a:r>
            <a:r>
              <a:rPr lang="fi-FI" altLang="fi-FI" sz="2000"/>
              <a:t>.</a:t>
            </a:r>
            <a:endParaRPr lang="fi-FI" altLang="fi-FI" sz="2000" dirty="0"/>
          </a:p>
          <a:p>
            <a:pPr lvl="1"/>
            <a:r>
              <a:rPr lang="fi-FI" altLang="fi-FI" sz="2000" b="1"/>
              <a:t>from Australia, Canada, India and Chile </a:t>
            </a:r>
            <a:endParaRPr lang="fi-FI" altLang="fi-FI" sz="2000" b="1" dirty="0"/>
          </a:p>
          <a:p>
            <a:pPr lvl="2"/>
            <a:r>
              <a:rPr lang="en-US" altLang="fi-FI" sz="2000"/>
              <a:t>No </a:t>
            </a:r>
            <a:r>
              <a:rPr lang="en-US" altLang="fi-FI" sz="2000"/>
              <a:t>healthcare is collected if you have obtained a certificate from the Social Insurance Institution (KELA) proving you are not covered by Finnish sickness insurance or by the Finnish residence-based social security </a:t>
            </a:r>
            <a:r>
              <a:rPr lang="en-US" altLang="fi-FI" sz="2000"/>
              <a:t>scheme.</a:t>
            </a:r>
            <a:endParaRPr lang="fi-FI" altLang="fi-FI" sz="2000" dirty="0"/>
          </a:p>
          <a:p>
            <a:pPr lvl="3"/>
            <a:r>
              <a:rPr lang="en-US" altLang="fi-FI" sz="1600"/>
              <a:t>soc.sec. treaties </a:t>
            </a:r>
            <a:r>
              <a:rPr lang="en-US" altLang="fi-FI" sz="1600"/>
              <a:t>with these </a:t>
            </a:r>
            <a:r>
              <a:rPr lang="en-US" altLang="fi-FI" sz="1600"/>
              <a:t>countries </a:t>
            </a:r>
            <a:r>
              <a:rPr lang="en-US" altLang="fi-FI" sz="1600"/>
              <a:t>do not apply to sickness insurance </a:t>
            </a:r>
            <a:endParaRPr lang="fi-FI" altLang="fi-FI" sz="16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32</a:t>
            </a:fld>
            <a:endParaRPr lang="fi-FI"/>
          </a:p>
        </p:txBody>
      </p:sp>
    </p:spTree>
    <p:extLst>
      <p:ext uri="{BB962C8B-B14F-4D97-AF65-F5344CB8AC3E}">
        <p14:creationId xmlns:p14="http://schemas.microsoft.com/office/powerpoint/2010/main" val="155592144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Mandatory insurance coverages</a:t>
            </a:r>
            <a:endParaRPr lang="fi-FI" dirty="0"/>
          </a:p>
        </p:txBody>
      </p:sp>
      <p:sp>
        <p:nvSpPr>
          <p:cNvPr id="3" name="Sisällön paikkamerkki 2"/>
          <p:cNvSpPr>
            <a:spLocks noGrp="1"/>
          </p:cNvSpPr>
          <p:nvPr>
            <p:ph idx="1"/>
          </p:nvPr>
        </p:nvSpPr>
        <p:spPr/>
        <p:txBody>
          <a:bodyPr/>
          <a:lstStyle/>
          <a:p>
            <a:pPr lvl="0"/>
            <a:r>
              <a:rPr lang="en-US" altLang="fi-FI" sz="2400"/>
              <a:t>You </a:t>
            </a:r>
            <a:r>
              <a:rPr lang="en-US" altLang="fi-FI" sz="2400"/>
              <a:t>must pay healthcare premiums in the following circumstances even if you don't arrive to Finland and have no A1 Certificate</a:t>
            </a:r>
            <a:r>
              <a:rPr lang="fi-FI" altLang="fi-FI" sz="2400"/>
              <a:t>.</a:t>
            </a:r>
            <a:endParaRPr lang="fi-FI" altLang="fi-FI" sz="2400" dirty="0"/>
          </a:p>
          <a:p>
            <a:pPr lvl="1"/>
            <a:r>
              <a:rPr lang="en-US" altLang="fi-FI"/>
              <a:t>If </a:t>
            </a:r>
            <a:r>
              <a:rPr lang="en-US" altLang="fi-FI"/>
              <a:t>you come from other countries than EU/EAA/Switzerland and you work on board a Finnish ship for at least 4 months.</a:t>
            </a:r>
          </a:p>
          <a:p>
            <a:pPr lvl="2"/>
            <a:r>
              <a:rPr lang="en-US" altLang="fi-FI" sz="2400"/>
              <a:t>Pay </a:t>
            </a:r>
            <a:r>
              <a:rPr lang="en-US" altLang="fi-FI" sz="2400"/>
              <a:t>the premiums regardless of the time limit if your employment is covered by the Seafarers’ Employment Contracts Act. </a:t>
            </a:r>
          </a:p>
          <a:p>
            <a:pPr lvl="1"/>
            <a:r>
              <a:rPr lang="en-US" altLang="fi-FI"/>
              <a:t>If </a:t>
            </a:r>
            <a:r>
              <a:rPr lang="en-US" altLang="fi-FI"/>
              <a:t>your work involves stays in two or more states (e.g. you are a driver of heavy transport) you normally have coverage in the country of residence of your employer. </a:t>
            </a:r>
          </a:p>
          <a:p>
            <a:pPr lvl="2"/>
            <a:r>
              <a:rPr lang="en-US" altLang="fi-FI" sz="2400"/>
              <a:t>However</a:t>
            </a:r>
            <a:r>
              <a:rPr lang="en-US" altLang="fi-FI" sz="2400"/>
              <a:t>, if you work in your own country of residence to a significant extent (at least to 25%), you have coverage in your </a:t>
            </a:r>
            <a:r>
              <a:rPr lang="en-US" altLang="fi-FI" sz="2400"/>
              <a:t>country.</a:t>
            </a:r>
            <a:endParaRPr lang="en-US" altLang="fi-FI" sz="240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33</a:t>
            </a:fld>
            <a:endParaRPr lang="fi-FI"/>
          </a:p>
        </p:txBody>
      </p:sp>
    </p:spTree>
    <p:extLst>
      <p:ext uri="{BB962C8B-B14F-4D97-AF65-F5344CB8AC3E}">
        <p14:creationId xmlns:p14="http://schemas.microsoft.com/office/powerpoint/2010/main" val="92311833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Mandatory </a:t>
            </a:r>
            <a:r>
              <a:rPr lang="fi-FI"/>
              <a:t>insurance </a:t>
            </a:r>
            <a:r>
              <a:rPr lang="fi-FI" smtClean="0"/>
              <a:t>coverages</a:t>
            </a:r>
            <a:endParaRPr lang="fi-FI" sz="2400" dirty="0"/>
          </a:p>
        </p:txBody>
      </p:sp>
      <p:sp>
        <p:nvSpPr>
          <p:cNvPr id="3" name="Sisällön paikkamerkki 2"/>
          <p:cNvSpPr>
            <a:spLocks noGrp="1"/>
          </p:cNvSpPr>
          <p:nvPr>
            <p:ph idx="1"/>
          </p:nvPr>
        </p:nvSpPr>
        <p:spPr/>
        <p:txBody>
          <a:bodyPr/>
          <a:lstStyle/>
          <a:p>
            <a:pPr lvl="0"/>
            <a:r>
              <a:rPr lang="fi-FI" altLang="fi-FI" sz="2400">
                <a:solidFill>
                  <a:srgbClr val="000000"/>
                </a:solidFill>
              </a:rPr>
              <a:t>Illustration:</a:t>
            </a:r>
            <a:endParaRPr lang="fi-FI" altLang="fi-FI" sz="2400" dirty="0">
              <a:solidFill>
                <a:srgbClr val="000000"/>
              </a:solidFill>
            </a:endParaRPr>
          </a:p>
          <a:p>
            <a:pPr lvl="1"/>
            <a:r>
              <a:rPr lang="fi-FI" altLang="fi-FI">
                <a:solidFill>
                  <a:srgbClr val="000000"/>
                </a:solidFill>
              </a:rPr>
              <a:t>Erik </a:t>
            </a:r>
            <a:r>
              <a:rPr lang="en-US" altLang="fi-FI">
                <a:solidFill>
                  <a:srgbClr val="000000"/>
                </a:solidFill>
              </a:rPr>
              <a:t>arrives in Finland to work 3 months; his pay is €1,400 per month</a:t>
            </a:r>
            <a:r>
              <a:rPr lang="fi-FI" altLang="fi-FI">
                <a:solidFill>
                  <a:srgbClr val="000000"/>
                </a:solidFill>
              </a:rPr>
              <a:t>.</a:t>
            </a:r>
            <a:endParaRPr lang="fi-FI" altLang="fi-FI" dirty="0">
              <a:solidFill>
                <a:srgbClr val="000000"/>
              </a:solidFill>
            </a:endParaRPr>
          </a:p>
          <a:p>
            <a:pPr lvl="1"/>
            <a:r>
              <a:rPr lang="fi-FI" altLang="fi-FI">
                <a:solidFill>
                  <a:srgbClr val="000000"/>
                </a:solidFill>
              </a:rPr>
              <a:t>He </a:t>
            </a:r>
            <a:r>
              <a:rPr lang="en-US" altLang="fi-FI">
                <a:solidFill>
                  <a:srgbClr val="000000"/>
                </a:solidFill>
              </a:rPr>
              <a:t>is </a:t>
            </a:r>
            <a:r>
              <a:rPr lang="en-US" altLang="fi-FI">
                <a:solidFill>
                  <a:srgbClr val="000000"/>
                </a:solidFill>
              </a:rPr>
              <a:t>treated as being a nonresident, so he needs a tax-at-source card. </a:t>
            </a:r>
            <a:r>
              <a:rPr lang="en-US" altLang="fi-FI">
                <a:solidFill>
                  <a:srgbClr val="000000"/>
                </a:solidFill>
              </a:rPr>
              <a:t>He does </a:t>
            </a:r>
            <a:r>
              <a:rPr lang="en-US" altLang="fi-FI">
                <a:solidFill>
                  <a:srgbClr val="000000"/>
                </a:solidFill>
              </a:rPr>
              <a:t>not ask for </a:t>
            </a:r>
            <a:r>
              <a:rPr lang="en-US" altLang="fi-FI">
                <a:solidFill>
                  <a:srgbClr val="000000"/>
                </a:solidFill>
              </a:rPr>
              <a:t>treatment under the progressive </a:t>
            </a:r>
            <a:r>
              <a:rPr lang="en-US" altLang="fi-FI">
                <a:solidFill>
                  <a:srgbClr val="000000"/>
                </a:solidFill>
              </a:rPr>
              <a:t>scheme when he files </a:t>
            </a:r>
            <a:r>
              <a:rPr lang="en-US" altLang="fi-FI">
                <a:solidFill>
                  <a:srgbClr val="000000"/>
                </a:solidFill>
              </a:rPr>
              <a:t>the papers</a:t>
            </a:r>
            <a:r>
              <a:rPr lang="fi-FI" altLang="fi-FI">
                <a:solidFill>
                  <a:srgbClr val="000000"/>
                </a:solidFill>
              </a:rPr>
              <a:t>.</a:t>
            </a:r>
            <a:endParaRPr lang="fi-FI" altLang="fi-FI" dirty="0">
              <a:solidFill>
                <a:srgbClr val="000000"/>
              </a:solidFill>
            </a:endParaRPr>
          </a:p>
          <a:p>
            <a:pPr lvl="1"/>
            <a:r>
              <a:rPr lang="fi-FI" altLang="fi-FI">
                <a:solidFill>
                  <a:srgbClr val="000000"/>
                </a:solidFill>
              </a:rPr>
              <a:t>T</a:t>
            </a:r>
            <a:r>
              <a:rPr lang="en-US" altLang="fi-FI">
                <a:solidFill>
                  <a:srgbClr val="000000"/>
                </a:solidFill>
              </a:rPr>
              <a:t>he </a:t>
            </a:r>
            <a:r>
              <a:rPr lang="en-US" altLang="fi-FI">
                <a:solidFill>
                  <a:srgbClr val="000000"/>
                </a:solidFill>
              </a:rPr>
              <a:t>tax office issues Erik a tax-at-source card (</a:t>
            </a:r>
            <a:r>
              <a:rPr lang="en-US" altLang="fi-FI" i="1">
                <a:solidFill>
                  <a:srgbClr val="000000"/>
                </a:solidFill>
              </a:rPr>
              <a:t>lähdeverokortti; källskattekort</a:t>
            </a:r>
            <a:r>
              <a:rPr lang="en-US" altLang="fi-FI">
                <a:solidFill>
                  <a:srgbClr val="000000"/>
                </a:solidFill>
              </a:rPr>
              <a:t>) instructing the employer to withhold 35%. </a:t>
            </a:r>
            <a:r>
              <a:rPr lang="en-US" altLang="fi-FI">
                <a:solidFill>
                  <a:srgbClr val="000000"/>
                </a:solidFill>
              </a:rPr>
              <a:t>An entry </a:t>
            </a:r>
            <a:r>
              <a:rPr lang="en-US" altLang="fi-FI">
                <a:solidFill>
                  <a:srgbClr val="000000"/>
                </a:solidFill>
              </a:rPr>
              <a:t>on the card </a:t>
            </a:r>
            <a:r>
              <a:rPr lang="en-US" altLang="fi-FI">
                <a:solidFill>
                  <a:srgbClr val="000000"/>
                </a:solidFill>
              </a:rPr>
              <a:t>says </a:t>
            </a:r>
            <a:r>
              <a:rPr lang="en-US" altLang="fi-FI">
                <a:solidFill>
                  <a:srgbClr val="000000"/>
                </a:solidFill>
              </a:rPr>
              <a:t>€510 per month or €17 per day is deducted upfront</a:t>
            </a:r>
            <a:r>
              <a:rPr lang="fi-FI" altLang="fi-FI">
                <a:solidFill>
                  <a:srgbClr val="000000"/>
                </a:solidFill>
              </a:rPr>
              <a:t>.</a:t>
            </a:r>
            <a:endParaRPr lang="fi-FI" altLang="fi-FI" dirty="0">
              <a:solidFill>
                <a:srgbClr val="000000"/>
              </a:solidFill>
            </a:endParaRPr>
          </a:p>
          <a:p>
            <a:pPr lvl="1"/>
            <a:r>
              <a:rPr lang="fi-FI" altLang="fi-FI">
                <a:solidFill>
                  <a:srgbClr val="000000"/>
                </a:solidFill>
              </a:rPr>
              <a:t>E</a:t>
            </a:r>
            <a:r>
              <a:rPr lang="en-US" altLang="fi-FI">
                <a:solidFill>
                  <a:srgbClr val="000000"/>
                </a:solidFill>
              </a:rPr>
              <a:t>rik is not required to pay healthcare insurance because the duration is shorter than 4 months.</a:t>
            </a:r>
          </a:p>
          <a:p>
            <a:pPr lvl="1"/>
            <a:r>
              <a:rPr lang="en-US" altLang="fi-FI">
                <a:solidFill>
                  <a:srgbClr val="000000"/>
                </a:solidFill>
              </a:rPr>
              <a:t>However</a:t>
            </a:r>
            <a:r>
              <a:rPr lang="en-US" altLang="fi-FI">
                <a:solidFill>
                  <a:srgbClr val="000000"/>
                </a:solidFill>
              </a:rPr>
              <a:t>, he must pay pension and unemployment </a:t>
            </a:r>
            <a:r>
              <a:rPr lang="en-US" altLang="fi-FI">
                <a:solidFill>
                  <a:srgbClr val="000000"/>
                </a:solidFill>
              </a:rPr>
              <a:t> insurance </a:t>
            </a:r>
            <a:r>
              <a:rPr lang="en-US" altLang="fi-FI">
                <a:solidFill>
                  <a:srgbClr val="000000"/>
                </a:solidFill>
              </a:rPr>
              <a:t>unless he has an A1/E101 Certificate</a:t>
            </a:r>
            <a:r>
              <a:rPr lang="fi-FI" altLang="fi-FI">
                <a:solidFill>
                  <a:srgbClr val="000000"/>
                </a:solidFill>
              </a:rPr>
              <a:t>. </a:t>
            </a:r>
            <a:endParaRPr lang="fi-FI" altLang="fi-FI" dirty="0">
              <a:solidFill>
                <a:srgbClr val="FF0000"/>
              </a:solidFill>
            </a:endParaRPr>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34</a:t>
            </a:fld>
            <a:endParaRPr lang="fi-FI"/>
          </a:p>
        </p:txBody>
      </p:sp>
    </p:spTree>
    <p:extLst>
      <p:ext uri="{BB962C8B-B14F-4D97-AF65-F5344CB8AC3E}">
        <p14:creationId xmlns:p14="http://schemas.microsoft.com/office/powerpoint/2010/main" val="114920117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Read more on Tax.fi</a:t>
            </a:r>
            <a:endParaRPr lang="fi-FI" dirty="0"/>
          </a:p>
        </p:txBody>
      </p:sp>
      <p:sp>
        <p:nvSpPr>
          <p:cNvPr id="3" name="Sisällön paikkamerkki 2"/>
          <p:cNvSpPr>
            <a:spLocks noGrp="1"/>
          </p:cNvSpPr>
          <p:nvPr>
            <p:ph idx="1"/>
          </p:nvPr>
        </p:nvSpPr>
        <p:spPr/>
        <p:txBody>
          <a:bodyPr/>
          <a:lstStyle/>
          <a:p>
            <a:r>
              <a:rPr lang="fi-FI" sz="2400" u="sng" dirty="0">
                <a:hlinkClick r:id="rId2"/>
              </a:rPr>
              <a:t>Taxation of </a:t>
            </a:r>
            <a:r>
              <a:rPr lang="fi-FI" sz="2400" u="sng" dirty="0" err="1">
                <a:hlinkClick r:id="rId2"/>
              </a:rPr>
              <a:t>employees</a:t>
            </a:r>
            <a:r>
              <a:rPr lang="fi-FI" sz="2400" u="sng" dirty="0">
                <a:hlinkClick r:id="rId2"/>
              </a:rPr>
              <a:t> </a:t>
            </a:r>
            <a:r>
              <a:rPr lang="fi-FI" sz="2400" u="sng" dirty="0" err="1">
                <a:hlinkClick r:id="rId2"/>
              </a:rPr>
              <a:t>from</a:t>
            </a:r>
            <a:r>
              <a:rPr lang="fi-FI" sz="2400" u="sng" dirty="0">
                <a:hlinkClick r:id="rId2"/>
              </a:rPr>
              <a:t> </a:t>
            </a:r>
            <a:r>
              <a:rPr lang="fi-FI" sz="2400" u="sng" dirty="0" err="1">
                <a:hlinkClick r:id="rId2"/>
              </a:rPr>
              <a:t>other</a:t>
            </a:r>
            <a:r>
              <a:rPr lang="fi-FI" sz="2400" u="sng" dirty="0">
                <a:hlinkClick r:id="rId2"/>
              </a:rPr>
              <a:t> </a:t>
            </a:r>
            <a:r>
              <a:rPr lang="fi-FI" sz="2400" u="sng" dirty="0" err="1">
                <a:hlinkClick r:id="rId2"/>
              </a:rPr>
              <a:t>countries</a:t>
            </a:r>
            <a:r>
              <a:rPr lang="fi-FI" sz="2400" u="sng" dirty="0">
                <a:hlinkClick r:id="rId2"/>
              </a:rPr>
              <a:t> </a:t>
            </a:r>
            <a:endParaRPr lang="fi-FI" sz="2400" dirty="0"/>
          </a:p>
          <a:p>
            <a:r>
              <a:rPr lang="fi-FI" sz="2400" u="sng" dirty="0">
                <a:hlinkClick r:id="rId3"/>
              </a:rPr>
              <a:t>Leased </a:t>
            </a:r>
            <a:r>
              <a:rPr lang="fi-FI" sz="2400" u="sng" dirty="0" err="1">
                <a:hlinkClick r:id="rId3"/>
              </a:rPr>
              <a:t>employees</a:t>
            </a:r>
            <a:r>
              <a:rPr lang="fi-FI" sz="2400" u="sng" dirty="0">
                <a:hlinkClick r:id="rId3"/>
              </a:rPr>
              <a:t> - </a:t>
            </a:r>
            <a:r>
              <a:rPr lang="fi-FI" sz="2400" u="sng" dirty="0" err="1">
                <a:hlinkClick r:id="rId3"/>
              </a:rPr>
              <a:t>taxation</a:t>
            </a:r>
            <a:r>
              <a:rPr lang="fi-FI" sz="2400" u="sng" dirty="0">
                <a:hlinkClick r:id="rId3"/>
              </a:rPr>
              <a:t> in Finland</a:t>
            </a:r>
            <a:endParaRPr lang="fi-FI" sz="2400" dirty="0"/>
          </a:p>
          <a:p>
            <a:r>
              <a:rPr lang="en-US" sz="2400" u="sng" dirty="0">
                <a:hlinkClick r:id="rId4"/>
              </a:rPr>
              <a:t>Arriving in Finland to work for a Finnish employer</a:t>
            </a:r>
            <a:endParaRPr lang="fi-FI" sz="2400" dirty="0"/>
          </a:p>
          <a:p>
            <a:r>
              <a:rPr lang="en-US" sz="2400" u="sng" dirty="0">
                <a:hlinkClick r:id="rId5"/>
              </a:rPr>
              <a:t>Employees </a:t>
            </a:r>
            <a:r>
              <a:rPr lang="en-US" sz="2400" u="sng" dirty="0">
                <a:hlinkClick r:id="rId5"/>
              </a:rPr>
              <a:t>arriving in Finland/bulletin for foreign taxpayers</a:t>
            </a:r>
            <a:endParaRPr lang="fi-FI" sz="2400" dirty="0"/>
          </a:p>
          <a:p>
            <a:r>
              <a:rPr lang="en-US" sz="2400" u="sng" dirty="0">
                <a:hlinkClick r:id="rId6"/>
              </a:rPr>
              <a:t>Finnish </a:t>
            </a:r>
            <a:r>
              <a:rPr lang="en-US" sz="2400" u="sng" dirty="0">
                <a:hlinkClick r:id="rId6"/>
              </a:rPr>
              <a:t>personal identity codes for workers arriving in </a:t>
            </a:r>
            <a:r>
              <a:rPr lang="en-US" sz="2400" u="sng" dirty="0">
                <a:hlinkClick r:id="rId6"/>
              </a:rPr>
              <a:t>Finland</a:t>
            </a:r>
            <a:endParaRPr lang="fi-FI" sz="2400" dirty="0"/>
          </a:p>
          <a:p>
            <a:r>
              <a:rPr lang="en-US" sz="2400" u="sng" dirty="0">
                <a:hlinkClick r:id="rId7"/>
              </a:rPr>
              <a:t>Taxation of the earned income of nonresident individuals: Tax at source or Progressive </a:t>
            </a:r>
            <a:r>
              <a:rPr lang="en-US" sz="2400" u="sng" dirty="0">
                <a:hlinkClick r:id="rId7"/>
              </a:rPr>
              <a:t>tax</a:t>
            </a:r>
            <a:endParaRPr lang="en-US" sz="2400" u="sng" dirty="0"/>
          </a:p>
          <a:p>
            <a:r>
              <a:rPr lang="en-US" sz="2400" u="sng" dirty="0">
                <a:hlinkClick r:id="rId8"/>
              </a:rPr>
              <a:t>Individual Tax Numbers — instructions for </a:t>
            </a:r>
            <a:r>
              <a:rPr lang="en-US" sz="2400" u="sng" dirty="0">
                <a:hlinkClick r:id="rId8"/>
              </a:rPr>
              <a:t>use</a:t>
            </a:r>
            <a:endParaRPr lang="fi-FI" sz="24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35</a:t>
            </a:fld>
            <a:endParaRPr lang="fi-FI" dirty="0"/>
          </a:p>
        </p:txBody>
      </p:sp>
    </p:spTree>
    <p:extLst>
      <p:ext uri="{BB962C8B-B14F-4D97-AF65-F5344CB8AC3E}">
        <p14:creationId xmlns:p14="http://schemas.microsoft.com/office/powerpoint/2010/main" val="15378939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36</a:t>
            </a:fld>
            <a:endParaRPr lang="fi-FI"/>
          </a:p>
        </p:txBody>
      </p:sp>
    </p:spTree>
    <p:extLst>
      <p:ext uri="{BB962C8B-B14F-4D97-AF65-F5344CB8AC3E}">
        <p14:creationId xmlns:p14="http://schemas.microsoft.com/office/powerpoint/2010/main" val="376017118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Decisions </a:t>
            </a:r>
            <a:r>
              <a:rPr lang="fi-FI"/>
              <a:t>regarding taxpayer status</a:t>
            </a:r>
            <a:endParaRPr lang="fi-FI" dirty="0"/>
          </a:p>
        </p:txBody>
      </p:sp>
      <p:sp>
        <p:nvSpPr>
          <p:cNvPr id="3" name="Sisällön paikkamerkki 2"/>
          <p:cNvSpPr>
            <a:spLocks noGrp="1"/>
          </p:cNvSpPr>
          <p:nvPr>
            <p:ph idx="1"/>
          </p:nvPr>
        </p:nvSpPr>
        <p:spPr/>
        <p:txBody>
          <a:bodyPr/>
          <a:lstStyle/>
          <a:p>
            <a:r>
              <a:rPr lang="fi-FI" sz="2400">
                <a:ea typeface="Times New Roman"/>
                <a:cs typeface="Times New Roman"/>
              </a:rPr>
              <a:t>F</a:t>
            </a:r>
            <a:r>
              <a:rPr lang="en-US" sz="2400">
                <a:ea typeface="Times New Roman"/>
                <a:cs typeface="Times New Roman"/>
              </a:rPr>
              <a:t>innish </a:t>
            </a:r>
            <a:r>
              <a:rPr lang="en-US" sz="2400">
                <a:ea typeface="Times New Roman"/>
                <a:cs typeface="Times New Roman"/>
              </a:rPr>
              <a:t>tax authorities first examine the newly arrived employee's/student's taxpayer status, applying the provisions of national Finnish </a:t>
            </a:r>
            <a:r>
              <a:rPr lang="en-US" sz="2400">
                <a:ea typeface="Times New Roman"/>
                <a:cs typeface="Times New Roman"/>
              </a:rPr>
              <a:t>law:</a:t>
            </a:r>
            <a:br>
              <a:rPr lang="en-US" sz="2400">
                <a:ea typeface="Times New Roman"/>
                <a:cs typeface="Times New Roman"/>
              </a:rPr>
            </a:br>
            <a:endParaRPr lang="fi-FI" sz="1200" dirty="0">
              <a:ea typeface="Times New Roman"/>
              <a:cs typeface="Times New Roman"/>
            </a:endParaRPr>
          </a:p>
          <a:p>
            <a:pPr lvl="1"/>
            <a:r>
              <a:rPr lang="en-US" u="sng">
                <a:ea typeface="Times New Roman"/>
                <a:cs typeface="Times New Roman"/>
              </a:rPr>
              <a:t>Nonresidents </a:t>
            </a:r>
            <a:r>
              <a:rPr lang="en-US">
                <a:ea typeface="Times New Roman"/>
                <a:cs typeface="Times New Roman"/>
              </a:rPr>
              <a:t>i.e. taxpayers with limited liability to pay tax are those who have not stayed in Finland during the tax year or have only stayed for a shorter period.</a:t>
            </a:r>
            <a:r>
              <a:rPr lang="en-US" u="sng">
                <a:ea typeface="Times New Roman"/>
                <a:cs typeface="Times New Roman"/>
              </a:rPr>
              <a:t> </a:t>
            </a:r>
          </a:p>
          <a:p>
            <a:pPr lvl="1"/>
            <a:r>
              <a:rPr lang="en-US" u="sng">
                <a:ea typeface="Times New Roman"/>
                <a:cs typeface="Times New Roman"/>
              </a:rPr>
              <a:t>Residents</a:t>
            </a:r>
            <a:r>
              <a:rPr lang="en-US" u="sng">
                <a:ea typeface="Times New Roman"/>
                <a:cs typeface="Times New Roman"/>
              </a:rPr>
              <a:t>, </a:t>
            </a:r>
            <a:r>
              <a:rPr lang="en-US">
                <a:ea typeface="Times New Roman"/>
                <a:cs typeface="Times New Roman"/>
              </a:rPr>
              <a:t>having unlimited tax liability, are </a:t>
            </a:r>
            <a:r>
              <a:rPr lang="en-US">
                <a:ea typeface="Times New Roman"/>
                <a:cs typeface="Times New Roman"/>
              </a:rPr>
              <a:t>people </a:t>
            </a:r>
            <a:r>
              <a:rPr lang="en-US">
                <a:ea typeface="Times New Roman"/>
                <a:cs typeface="Times New Roman"/>
              </a:rPr>
              <a:t>who live in Finland, and additionally, </a:t>
            </a:r>
            <a:r>
              <a:rPr lang="en-US">
                <a:ea typeface="Times New Roman"/>
                <a:cs typeface="Times New Roman"/>
              </a:rPr>
              <a:t>people who live in </a:t>
            </a:r>
            <a:r>
              <a:rPr lang="en-US">
                <a:ea typeface="Times New Roman"/>
                <a:cs typeface="Times New Roman"/>
              </a:rPr>
              <a:t>other countries </a:t>
            </a:r>
            <a:r>
              <a:rPr lang="en-US">
                <a:ea typeface="Times New Roman"/>
                <a:cs typeface="Times New Roman"/>
              </a:rPr>
              <a:t>but are </a:t>
            </a:r>
            <a:r>
              <a:rPr lang="en-US">
                <a:ea typeface="Times New Roman"/>
                <a:cs typeface="Times New Roman"/>
              </a:rPr>
              <a:t>staying in Finland longer than six </a:t>
            </a:r>
            <a:r>
              <a:rPr lang="en-US">
                <a:ea typeface="Times New Roman"/>
                <a:cs typeface="Times New Roman"/>
              </a:rPr>
              <a:t>months.</a:t>
            </a:r>
            <a:endParaRPr lang="en-US">
              <a:ea typeface="Times New Roman"/>
              <a:cs typeface="Times New Roman"/>
            </a:endParaRPr>
          </a:p>
          <a:p>
            <a:pPr marL="544251" lvl="1" indent="0">
              <a:buNone/>
            </a:pPr>
            <a:r>
              <a:rPr lang="fi-FI" sz="1200">
                <a:ea typeface="Times New Roman"/>
                <a:cs typeface="Times New Roman"/>
              </a:rPr>
              <a:t> </a:t>
            </a:r>
            <a:endParaRPr lang="fi-FI" sz="1200" dirty="0">
              <a:ea typeface="Times New Roman"/>
              <a:cs typeface="Times New Roman"/>
            </a:endParaRPr>
          </a:p>
          <a:p>
            <a:r>
              <a:rPr lang="fi-FI" sz="2400">
                <a:ea typeface="Times New Roman"/>
                <a:cs typeface="Times New Roman"/>
              </a:rPr>
              <a:t>F</a:t>
            </a:r>
            <a:r>
              <a:rPr lang="en-US" sz="2400">
                <a:ea typeface="Times New Roman"/>
                <a:cs typeface="Times New Roman"/>
              </a:rPr>
              <a:t>or </a:t>
            </a:r>
            <a:r>
              <a:rPr lang="en-US" sz="2400">
                <a:ea typeface="Times New Roman"/>
                <a:cs typeface="Times New Roman"/>
              </a:rPr>
              <a:t>more information on the concept of nonresidency, </a:t>
            </a:r>
            <a:r>
              <a:rPr lang="en-US" sz="2400">
                <a:ea typeface="Times New Roman"/>
                <a:cs typeface="Times New Roman"/>
              </a:rPr>
              <a:t>see 'General </a:t>
            </a:r>
            <a:r>
              <a:rPr lang="en-US" sz="2400">
                <a:ea typeface="Times New Roman"/>
                <a:cs typeface="Times New Roman"/>
              </a:rPr>
              <a:t>and limited liability to tax' / Yleinen ja rajoitettu </a:t>
            </a:r>
            <a:r>
              <a:rPr lang="en-US" sz="2400">
                <a:ea typeface="Times New Roman"/>
                <a:cs typeface="Times New Roman"/>
              </a:rPr>
              <a:t>verovelvollisuus.</a:t>
            </a:r>
            <a:r>
              <a:rPr lang="fi-FI" sz="2400">
                <a:ea typeface="Times New Roman"/>
                <a:cs typeface="Times New Roman"/>
                <a:hlinkClick r:id="rId2"/>
              </a:rPr>
              <a:t> </a:t>
            </a:r>
            <a:endParaRPr lang="fi-FI" sz="2400" dirty="0">
              <a:ea typeface="Times New Roman"/>
              <a:cs typeface="Times New Roman"/>
            </a:endParaRPr>
          </a:p>
          <a:p>
            <a:endParaRPr lang="fi-FI" dirty="0"/>
          </a:p>
          <a:p>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4</a:t>
            </a:fld>
            <a:endParaRPr lang="fi-FI"/>
          </a:p>
        </p:txBody>
      </p:sp>
    </p:spTree>
    <p:extLst>
      <p:ext uri="{BB962C8B-B14F-4D97-AF65-F5344CB8AC3E}">
        <p14:creationId xmlns:p14="http://schemas.microsoft.com/office/powerpoint/2010/main" val="81797215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mtClean="0"/>
              <a:t>Tax treaties </a:t>
            </a:r>
            <a:endParaRPr lang="fi-FI" dirty="0"/>
          </a:p>
        </p:txBody>
      </p:sp>
      <p:sp>
        <p:nvSpPr>
          <p:cNvPr id="3" name="Sisällön paikkamerkki 2"/>
          <p:cNvSpPr>
            <a:spLocks noGrp="1"/>
          </p:cNvSpPr>
          <p:nvPr>
            <p:ph idx="1"/>
          </p:nvPr>
        </p:nvSpPr>
        <p:spPr/>
        <p:txBody>
          <a:bodyPr/>
          <a:lstStyle/>
          <a:p>
            <a:r>
              <a:rPr lang="en-US" sz="2000" dirty="0"/>
              <a:t>Finland </a:t>
            </a:r>
            <a:r>
              <a:rPr lang="en-US" sz="2000" dirty="0"/>
              <a:t>has negotiated tax treaties, also known as 'DTTs', 'double tax treaties' or 'conventions' </a:t>
            </a:r>
            <a:r>
              <a:rPr lang="en-US" sz="2000" dirty="0"/>
              <a:t>with </a:t>
            </a:r>
            <a:r>
              <a:rPr lang="en-US" sz="2000" dirty="0"/>
              <a:t>more than 70 countries of the world</a:t>
            </a:r>
            <a:r>
              <a:rPr lang="fi-FI" sz="2000" dirty="0"/>
              <a:t>.</a:t>
            </a:r>
          </a:p>
          <a:p>
            <a:r>
              <a:rPr lang="fi-FI" sz="2000" dirty="0"/>
              <a:t>The </a:t>
            </a:r>
            <a:r>
              <a:rPr lang="fi-FI" sz="2000" dirty="0" err="1"/>
              <a:t>purpose</a:t>
            </a:r>
            <a:r>
              <a:rPr lang="fi-FI" sz="2000" dirty="0"/>
              <a:t> is to </a:t>
            </a:r>
            <a:r>
              <a:rPr lang="fi-FI" sz="2000" dirty="0" err="1"/>
              <a:t>prevent</a:t>
            </a:r>
            <a:r>
              <a:rPr lang="fi-FI" sz="2000" dirty="0"/>
              <a:t> </a:t>
            </a:r>
            <a:r>
              <a:rPr lang="fi-FI" sz="2000" dirty="0" err="1"/>
              <a:t>double</a:t>
            </a:r>
            <a:r>
              <a:rPr lang="fi-FI" sz="2000" dirty="0"/>
              <a:t> </a:t>
            </a:r>
            <a:r>
              <a:rPr lang="fi-FI" sz="2000" dirty="0" err="1"/>
              <a:t>taxation</a:t>
            </a:r>
            <a:r>
              <a:rPr lang="fi-FI" sz="2000" dirty="0"/>
              <a:t>.</a:t>
            </a:r>
          </a:p>
          <a:p>
            <a:pPr lvl="0"/>
            <a:r>
              <a:rPr lang="en-US" sz="2000" dirty="0">
                <a:solidFill>
                  <a:srgbClr val="000000"/>
                </a:solidFill>
              </a:rPr>
              <a:t>The </a:t>
            </a:r>
            <a:r>
              <a:rPr lang="en-US" sz="2000" dirty="0">
                <a:solidFill>
                  <a:srgbClr val="000000"/>
                </a:solidFill>
              </a:rPr>
              <a:t>treaty Article </a:t>
            </a:r>
            <a:r>
              <a:rPr lang="en-US" sz="2000" dirty="0">
                <a:solidFill>
                  <a:srgbClr val="000000"/>
                </a:solidFill>
              </a:rPr>
              <a:t>on </a:t>
            </a:r>
            <a:r>
              <a:rPr lang="en-US" sz="2000" dirty="0">
                <a:solidFill>
                  <a:srgbClr val="000000"/>
                </a:solidFill>
              </a:rPr>
              <a:t>residency (known </a:t>
            </a:r>
            <a:r>
              <a:rPr lang="en-US" sz="2000" dirty="0">
                <a:solidFill>
                  <a:srgbClr val="000000"/>
                </a:solidFill>
              </a:rPr>
              <a:t>as the </a:t>
            </a:r>
            <a:r>
              <a:rPr lang="en-US" sz="2000" dirty="0">
                <a:solidFill>
                  <a:srgbClr val="000000"/>
                </a:solidFill>
              </a:rPr>
              <a:t>tie-breaker rule) affects your taxpayer status. The order of priority </a:t>
            </a:r>
            <a:r>
              <a:rPr lang="en-US" sz="2000" dirty="0">
                <a:solidFill>
                  <a:srgbClr val="000000"/>
                </a:solidFill>
              </a:rPr>
              <a:t>of the factors determining residency is </a:t>
            </a:r>
            <a:r>
              <a:rPr lang="en-US" sz="2000" dirty="0">
                <a:solidFill>
                  <a:srgbClr val="000000"/>
                </a:solidFill>
              </a:rPr>
              <a:t>the </a:t>
            </a:r>
            <a:r>
              <a:rPr lang="en-US" sz="2000" dirty="0">
                <a:solidFill>
                  <a:srgbClr val="000000"/>
                </a:solidFill>
              </a:rPr>
              <a:t>following </a:t>
            </a:r>
            <a:r>
              <a:rPr lang="fi-FI" sz="2000" dirty="0">
                <a:solidFill>
                  <a:srgbClr val="000000"/>
                </a:solidFill>
              </a:rPr>
              <a:t>:</a:t>
            </a:r>
          </a:p>
          <a:p>
            <a:pPr marL="952439" lvl="1" indent="-408188">
              <a:buFont typeface="+mj-lt"/>
              <a:buAutoNum type="arabicPeriod"/>
            </a:pPr>
            <a:r>
              <a:rPr lang="fi-FI" sz="1800" dirty="0" err="1">
                <a:solidFill>
                  <a:srgbClr val="000000"/>
                </a:solidFill>
                <a:ea typeface="Times New Roman"/>
                <a:cs typeface="Times New Roman"/>
              </a:rPr>
              <a:t>Location</a:t>
            </a:r>
            <a:r>
              <a:rPr lang="fi-FI" sz="1800" dirty="0">
                <a:solidFill>
                  <a:srgbClr val="000000"/>
                </a:solidFill>
                <a:ea typeface="Times New Roman"/>
                <a:cs typeface="Times New Roman"/>
              </a:rPr>
              <a:t> of </a:t>
            </a:r>
            <a:r>
              <a:rPr lang="fi-FI" sz="1800" dirty="0" err="1">
                <a:solidFill>
                  <a:srgbClr val="000000"/>
                </a:solidFill>
                <a:ea typeface="Times New Roman"/>
                <a:cs typeface="Times New Roman"/>
              </a:rPr>
              <a:t>your</a:t>
            </a:r>
            <a:r>
              <a:rPr lang="fi-FI" sz="1800" dirty="0">
                <a:solidFill>
                  <a:srgbClr val="000000"/>
                </a:solidFill>
                <a:ea typeface="Times New Roman"/>
                <a:cs typeface="Times New Roman"/>
              </a:rPr>
              <a:t> </a:t>
            </a:r>
            <a:r>
              <a:rPr lang="fi-FI" sz="1800" dirty="0" err="1">
                <a:solidFill>
                  <a:srgbClr val="000000"/>
                </a:solidFill>
                <a:ea typeface="Times New Roman"/>
                <a:cs typeface="Times New Roman"/>
              </a:rPr>
              <a:t>permanent</a:t>
            </a:r>
            <a:r>
              <a:rPr lang="fi-FI" sz="1800" dirty="0">
                <a:solidFill>
                  <a:srgbClr val="000000"/>
                </a:solidFill>
                <a:ea typeface="Times New Roman"/>
                <a:cs typeface="Times New Roman"/>
              </a:rPr>
              <a:t> home.</a:t>
            </a:r>
          </a:p>
          <a:p>
            <a:pPr marL="952439" lvl="1" indent="-408188">
              <a:buFont typeface="+mj-lt"/>
              <a:buAutoNum type="arabicPeriod"/>
            </a:pPr>
            <a:r>
              <a:rPr lang="en-US" sz="1800" dirty="0">
                <a:solidFill>
                  <a:srgbClr val="000000"/>
                </a:solidFill>
              </a:rPr>
              <a:t>Country </a:t>
            </a:r>
            <a:r>
              <a:rPr lang="en-US" sz="1800" dirty="0">
                <a:solidFill>
                  <a:srgbClr val="000000"/>
                </a:solidFill>
              </a:rPr>
              <a:t>where your personal and financial ties </a:t>
            </a:r>
            <a:r>
              <a:rPr lang="en-US" sz="1800" dirty="0">
                <a:solidFill>
                  <a:srgbClr val="000000"/>
                </a:solidFill>
              </a:rPr>
              <a:t/>
            </a:r>
            <a:br>
              <a:rPr lang="en-US" sz="1800" dirty="0">
                <a:solidFill>
                  <a:srgbClr val="000000"/>
                </a:solidFill>
              </a:rPr>
            </a:br>
            <a:r>
              <a:rPr lang="en-US" sz="1800" dirty="0">
                <a:solidFill>
                  <a:srgbClr val="000000"/>
                </a:solidFill>
              </a:rPr>
              <a:t>i.e</a:t>
            </a:r>
            <a:r>
              <a:rPr lang="en-US" sz="1800" dirty="0">
                <a:solidFill>
                  <a:srgbClr val="000000"/>
                </a:solidFill>
              </a:rPr>
              <a:t>. relationships are stronger (the </a:t>
            </a:r>
            <a:r>
              <a:rPr lang="en-US" sz="1800" dirty="0" err="1">
                <a:solidFill>
                  <a:srgbClr val="000000"/>
                </a:solidFill>
              </a:rPr>
              <a:t>centre</a:t>
            </a:r>
            <a:r>
              <a:rPr lang="en-US" sz="1800" dirty="0">
                <a:solidFill>
                  <a:srgbClr val="000000"/>
                </a:solidFill>
              </a:rPr>
              <a:t> of vital interests</a:t>
            </a:r>
            <a:r>
              <a:rPr lang="fi-FI" sz="1800" dirty="0">
                <a:solidFill>
                  <a:srgbClr val="000000"/>
                </a:solidFill>
              </a:rPr>
              <a:t>).</a:t>
            </a:r>
          </a:p>
          <a:p>
            <a:pPr marL="952439" lvl="1" indent="-408188">
              <a:buFont typeface="+mj-lt"/>
              <a:buAutoNum type="arabicPeriod"/>
            </a:pPr>
            <a:r>
              <a:rPr lang="fi-FI" sz="1800" dirty="0">
                <a:solidFill>
                  <a:srgbClr val="000000"/>
                </a:solidFill>
                <a:ea typeface="Times New Roman"/>
                <a:cs typeface="Times New Roman"/>
              </a:rPr>
              <a:t>Country </a:t>
            </a:r>
            <a:r>
              <a:rPr lang="fi-FI" sz="1800" dirty="0" err="1">
                <a:solidFill>
                  <a:srgbClr val="000000"/>
                </a:solidFill>
                <a:ea typeface="Times New Roman"/>
                <a:cs typeface="Times New Roman"/>
              </a:rPr>
              <a:t>where</a:t>
            </a:r>
            <a:r>
              <a:rPr lang="fi-FI" sz="1800" dirty="0">
                <a:solidFill>
                  <a:srgbClr val="000000"/>
                </a:solidFill>
                <a:ea typeface="Times New Roman"/>
                <a:cs typeface="Times New Roman"/>
              </a:rPr>
              <a:t> </a:t>
            </a:r>
            <a:r>
              <a:rPr lang="fi-FI" sz="1800" dirty="0" err="1">
                <a:solidFill>
                  <a:srgbClr val="000000"/>
                </a:solidFill>
                <a:ea typeface="Times New Roman"/>
                <a:cs typeface="Times New Roman"/>
              </a:rPr>
              <a:t>you</a:t>
            </a:r>
            <a:r>
              <a:rPr lang="fi-FI" sz="1800" dirty="0">
                <a:solidFill>
                  <a:srgbClr val="000000"/>
                </a:solidFill>
                <a:ea typeface="Times New Roman"/>
                <a:cs typeface="Times New Roman"/>
              </a:rPr>
              <a:t> </a:t>
            </a:r>
            <a:r>
              <a:rPr lang="fi-FI" sz="1800" dirty="0" err="1">
                <a:solidFill>
                  <a:srgbClr val="000000"/>
                </a:solidFill>
                <a:ea typeface="Times New Roman"/>
                <a:cs typeface="Times New Roman"/>
              </a:rPr>
              <a:t>stay</a:t>
            </a:r>
            <a:r>
              <a:rPr lang="fi-FI" sz="1800" dirty="0">
                <a:solidFill>
                  <a:srgbClr val="000000"/>
                </a:solidFill>
                <a:ea typeface="Times New Roman"/>
                <a:cs typeface="Times New Roman"/>
              </a:rPr>
              <a:t> </a:t>
            </a:r>
            <a:r>
              <a:rPr lang="fi-FI" sz="1800" dirty="0" err="1">
                <a:solidFill>
                  <a:srgbClr val="000000"/>
                </a:solidFill>
                <a:ea typeface="Times New Roman"/>
                <a:cs typeface="Times New Roman"/>
              </a:rPr>
              <a:t>habitually</a:t>
            </a:r>
            <a:r>
              <a:rPr lang="fi-FI" sz="1800" dirty="0">
                <a:solidFill>
                  <a:srgbClr val="000000"/>
                </a:solidFill>
                <a:ea typeface="Times New Roman"/>
                <a:cs typeface="Times New Roman"/>
              </a:rPr>
              <a:t>.</a:t>
            </a:r>
          </a:p>
          <a:p>
            <a:pPr marL="952439" lvl="1" indent="-408188">
              <a:buFont typeface="+mj-lt"/>
              <a:buAutoNum type="arabicPeriod"/>
            </a:pPr>
            <a:r>
              <a:rPr lang="fi-FI" sz="1800" dirty="0">
                <a:solidFill>
                  <a:srgbClr val="000000"/>
                </a:solidFill>
                <a:ea typeface="Times New Roman"/>
                <a:cs typeface="Times New Roman"/>
              </a:rPr>
              <a:t>Country </a:t>
            </a:r>
            <a:r>
              <a:rPr lang="fi-FI" sz="1800" dirty="0" err="1">
                <a:solidFill>
                  <a:srgbClr val="000000"/>
                </a:solidFill>
                <a:ea typeface="Times New Roman"/>
                <a:cs typeface="Times New Roman"/>
              </a:rPr>
              <a:t>where</a:t>
            </a:r>
            <a:r>
              <a:rPr lang="fi-FI" sz="1800" dirty="0">
                <a:solidFill>
                  <a:srgbClr val="000000"/>
                </a:solidFill>
                <a:ea typeface="Times New Roman"/>
                <a:cs typeface="Times New Roman"/>
              </a:rPr>
              <a:t> </a:t>
            </a:r>
            <a:r>
              <a:rPr lang="fi-FI" sz="1800" dirty="0" err="1">
                <a:solidFill>
                  <a:srgbClr val="000000"/>
                </a:solidFill>
                <a:ea typeface="Times New Roman"/>
                <a:cs typeface="Times New Roman"/>
              </a:rPr>
              <a:t>you</a:t>
            </a:r>
            <a:r>
              <a:rPr lang="fi-FI" sz="1800" dirty="0">
                <a:solidFill>
                  <a:srgbClr val="000000"/>
                </a:solidFill>
                <a:ea typeface="Times New Roman"/>
                <a:cs typeface="Times New Roman"/>
              </a:rPr>
              <a:t> </a:t>
            </a:r>
            <a:r>
              <a:rPr lang="fi-FI" sz="1800" dirty="0" err="1">
                <a:solidFill>
                  <a:srgbClr val="000000"/>
                </a:solidFill>
                <a:ea typeface="Times New Roman"/>
                <a:cs typeface="Times New Roman"/>
              </a:rPr>
              <a:t>are</a:t>
            </a:r>
            <a:r>
              <a:rPr lang="fi-FI" sz="1800" dirty="0">
                <a:solidFill>
                  <a:srgbClr val="000000"/>
                </a:solidFill>
                <a:ea typeface="Times New Roman"/>
                <a:cs typeface="Times New Roman"/>
              </a:rPr>
              <a:t> a </a:t>
            </a:r>
            <a:r>
              <a:rPr lang="fi-FI" sz="1800" dirty="0" err="1">
                <a:solidFill>
                  <a:srgbClr val="000000"/>
                </a:solidFill>
                <a:ea typeface="Times New Roman"/>
                <a:cs typeface="Times New Roman"/>
              </a:rPr>
              <a:t>citizen</a:t>
            </a:r>
            <a:r>
              <a:rPr lang="fi-FI" sz="1800" dirty="0">
                <a:solidFill>
                  <a:srgbClr val="000000"/>
                </a:solidFill>
                <a:ea typeface="Times New Roman"/>
                <a:cs typeface="Times New Roman"/>
              </a:rPr>
              <a:t>.</a:t>
            </a:r>
          </a:p>
          <a:p>
            <a:pPr marL="952439" lvl="1" indent="-408188">
              <a:buFont typeface="+mj-lt"/>
              <a:buAutoNum type="arabicPeriod"/>
            </a:pPr>
            <a:r>
              <a:rPr lang="en-US" sz="1800" dirty="0">
                <a:solidFill>
                  <a:srgbClr val="000000"/>
                </a:solidFill>
              </a:rPr>
              <a:t>If </a:t>
            </a:r>
            <a:r>
              <a:rPr lang="en-US" sz="1800" dirty="0">
                <a:solidFill>
                  <a:srgbClr val="000000"/>
                </a:solidFill>
              </a:rPr>
              <a:t>you have </a:t>
            </a:r>
            <a:r>
              <a:rPr lang="en-US" sz="1800" dirty="0">
                <a:solidFill>
                  <a:srgbClr val="000000"/>
                </a:solidFill>
              </a:rPr>
              <a:t>citizenship of </a:t>
            </a:r>
            <a:r>
              <a:rPr lang="en-US" sz="1800" dirty="0">
                <a:solidFill>
                  <a:srgbClr val="000000"/>
                </a:solidFill>
              </a:rPr>
              <a:t>both (or neither) of the two countries, </a:t>
            </a:r>
            <a:r>
              <a:rPr lang="en-US" sz="1800" dirty="0">
                <a:solidFill>
                  <a:srgbClr val="000000"/>
                </a:solidFill>
              </a:rPr>
              <a:t/>
            </a:r>
            <a:br>
              <a:rPr lang="en-US" sz="1800" dirty="0">
                <a:solidFill>
                  <a:srgbClr val="000000"/>
                </a:solidFill>
              </a:rPr>
            </a:br>
            <a:r>
              <a:rPr lang="en-US" sz="1800" dirty="0">
                <a:solidFill>
                  <a:srgbClr val="000000"/>
                </a:solidFill>
              </a:rPr>
              <a:t>there </a:t>
            </a:r>
            <a:r>
              <a:rPr lang="en-US" sz="1800" dirty="0">
                <a:solidFill>
                  <a:srgbClr val="000000"/>
                </a:solidFill>
              </a:rPr>
              <a:t>must be a mutual </a:t>
            </a:r>
            <a:r>
              <a:rPr lang="en-US" sz="1800" dirty="0">
                <a:solidFill>
                  <a:srgbClr val="000000"/>
                </a:solidFill>
              </a:rPr>
              <a:t>agreement made </a:t>
            </a:r>
            <a:r>
              <a:rPr lang="en-US" sz="1800" dirty="0">
                <a:solidFill>
                  <a:srgbClr val="000000"/>
                </a:solidFill>
              </a:rPr>
              <a:t>between the competent authorities of these countries as to where your residency </a:t>
            </a:r>
            <a:r>
              <a:rPr lang="en-US" sz="1800" dirty="0">
                <a:solidFill>
                  <a:srgbClr val="000000"/>
                </a:solidFill>
              </a:rPr>
              <a:t>is </a:t>
            </a:r>
            <a:br>
              <a:rPr lang="en-US" sz="1800" dirty="0">
                <a:solidFill>
                  <a:srgbClr val="000000"/>
                </a:solidFill>
              </a:rPr>
            </a:br>
            <a:r>
              <a:rPr lang="en-US" sz="1800" dirty="0">
                <a:solidFill>
                  <a:srgbClr val="000000"/>
                </a:solidFill>
              </a:rPr>
              <a:t>deemed to </a:t>
            </a:r>
            <a:r>
              <a:rPr lang="en-US" sz="1800" dirty="0">
                <a:solidFill>
                  <a:srgbClr val="000000"/>
                </a:solidFill>
              </a:rPr>
              <a:t>be (this procedure is </a:t>
            </a:r>
            <a:r>
              <a:rPr lang="en-US" sz="1800" dirty="0">
                <a:solidFill>
                  <a:srgbClr val="000000"/>
                </a:solidFill>
              </a:rPr>
              <a:t>rare</a:t>
            </a:r>
            <a:r>
              <a:rPr lang="fi-FI" sz="1800" dirty="0">
                <a:solidFill>
                  <a:srgbClr val="000000"/>
                </a:solidFill>
              </a:rPr>
              <a:t>).</a:t>
            </a:r>
            <a:endParaRPr lang="fi-FI" sz="18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5</a:t>
            </a:fld>
            <a:endParaRPr lang="fi-FI"/>
          </a:p>
        </p:txBody>
      </p:sp>
    </p:spTree>
    <p:extLst>
      <p:ext uri="{BB962C8B-B14F-4D97-AF65-F5344CB8AC3E}">
        <p14:creationId xmlns:p14="http://schemas.microsoft.com/office/powerpoint/2010/main" val="23003681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mtClean="0"/>
              <a:t>Tax treaties </a:t>
            </a:r>
            <a:endParaRPr lang="fi-FI" dirty="0"/>
          </a:p>
        </p:txBody>
      </p:sp>
      <p:sp>
        <p:nvSpPr>
          <p:cNvPr id="3" name="Sisällön paikkamerkki 2"/>
          <p:cNvSpPr>
            <a:spLocks noGrp="1"/>
          </p:cNvSpPr>
          <p:nvPr>
            <p:ph idx="1"/>
          </p:nvPr>
        </p:nvSpPr>
        <p:spPr/>
        <p:txBody>
          <a:bodyPr/>
          <a:lstStyle/>
          <a:p>
            <a:r>
              <a:rPr lang="fi-FI" sz="2000" dirty="0" err="1"/>
              <a:t>If</a:t>
            </a:r>
            <a:r>
              <a:rPr lang="fi-FI" sz="2000" dirty="0"/>
              <a:t> </a:t>
            </a:r>
            <a:r>
              <a:rPr lang="fi-FI" sz="2000" dirty="0" err="1"/>
              <a:t>you</a:t>
            </a:r>
            <a:r>
              <a:rPr lang="fi-FI" sz="2000" dirty="0"/>
              <a:t> </a:t>
            </a:r>
            <a:r>
              <a:rPr lang="fi-FI" sz="2000" dirty="0" err="1"/>
              <a:t>are</a:t>
            </a:r>
            <a:r>
              <a:rPr lang="fi-FI" sz="2000" dirty="0"/>
              <a:t> a </a:t>
            </a:r>
            <a:r>
              <a:rPr lang="fi-FI" sz="2000" dirty="0" err="1"/>
              <a:t>resident</a:t>
            </a:r>
            <a:r>
              <a:rPr lang="fi-FI" sz="2000" dirty="0"/>
              <a:t> of Finland, </a:t>
            </a:r>
            <a:r>
              <a:rPr lang="fi-FI" sz="2000" dirty="0" err="1"/>
              <a:t>you</a:t>
            </a:r>
            <a:r>
              <a:rPr lang="fi-FI" sz="2000" dirty="0"/>
              <a:t> </a:t>
            </a:r>
            <a:r>
              <a:rPr lang="fi-FI" sz="2000" dirty="0" err="1"/>
              <a:t>must</a:t>
            </a:r>
            <a:r>
              <a:rPr lang="fi-FI" sz="2000" dirty="0"/>
              <a:t> </a:t>
            </a:r>
            <a:r>
              <a:rPr lang="fi-FI" sz="2000" dirty="0" err="1"/>
              <a:t>pay</a:t>
            </a:r>
            <a:r>
              <a:rPr lang="fi-FI" sz="2000" dirty="0"/>
              <a:t> </a:t>
            </a:r>
            <a:r>
              <a:rPr lang="fi-FI" sz="2000" dirty="0" err="1"/>
              <a:t>Finnish</a:t>
            </a:r>
            <a:r>
              <a:rPr lang="fi-FI" sz="2000" dirty="0"/>
              <a:t> </a:t>
            </a:r>
            <a:r>
              <a:rPr lang="fi-FI" sz="2000" dirty="0" err="1"/>
              <a:t>taxes</a:t>
            </a:r>
            <a:r>
              <a:rPr lang="fi-FI" sz="2000" dirty="0"/>
              <a:t> on </a:t>
            </a:r>
            <a:r>
              <a:rPr lang="fi-FI" sz="2000" dirty="0" err="1"/>
              <a:t>any</a:t>
            </a:r>
            <a:r>
              <a:rPr lang="fi-FI" sz="2000" dirty="0"/>
              <a:t> </a:t>
            </a:r>
            <a:r>
              <a:rPr lang="fi-FI" sz="2000" dirty="0" err="1"/>
              <a:t>income</a:t>
            </a:r>
            <a:r>
              <a:rPr lang="fi-FI" sz="2000" dirty="0"/>
              <a:t> </a:t>
            </a:r>
            <a:r>
              <a:rPr lang="fi-FI" sz="2000" dirty="0" err="1"/>
              <a:t>from</a:t>
            </a:r>
            <a:r>
              <a:rPr lang="fi-FI" sz="2000" dirty="0"/>
              <a:t> </a:t>
            </a:r>
            <a:r>
              <a:rPr lang="fi-FI" sz="2000" dirty="0" err="1"/>
              <a:t>foreign</a:t>
            </a:r>
            <a:r>
              <a:rPr lang="fi-FI" sz="2000" dirty="0"/>
              <a:t> </a:t>
            </a:r>
            <a:r>
              <a:rPr lang="fi-FI" sz="2000" dirty="0" err="1"/>
              <a:t>sources</a:t>
            </a:r>
            <a:r>
              <a:rPr lang="fi-FI" sz="2000" dirty="0"/>
              <a:t>, </a:t>
            </a:r>
            <a:r>
              <a:rPr lang="fi-FI" sz="2000" dirty="0" err="1"/>
              <a:t>too</a:t>
            </a:r>
            <a:r>
              <a:rPr lang="fi-FI" sz="2000" dirty="0"/>
              <a:t> </a:t>
            </a:r>
            <a:endParaRPr lang="fi-FI" sz="2000" dirty="0"/>
          </a:p>
          <a:p>
            <a:pPr lvl="1"/>
            <a:r>
              <a:rPr lang="fi-FI" sz="1800" dirty="0"/>
              <a:t>The </a:t>
            </a:r>
            <a:r>
              <a:rPr lang="fi-FI" sz="1800" dirty="0" err="1"/>
              <a:t>foreign-source</a:t>
            </a:r>
            <a:r>
              <a:rPr lang="fi-FI" sz="1800" dirty="0"/>
              <a:t> </a:t>
            </a:r>
            <a:r>
              <a:rPr lang="fi-FI" sz="1800" dirty="0" err="1"/>
              <a:t>income</a:t>
            </a:r>
            <a:r>
              <a:rPr lang="fi-FI" sz="1800" dirty="0"/>
              <a:t> is </a:t>
            </a:r>
            <a:r>
              <a:rPr lang="fi-FI" sz="1800" dirty="0" err="1"/>
              <a:t>normally</a:t>
            </a:r>
            <a:r>
              <a:rPr lang="fi-FI" sz="1800" dirty="0"/>
              <a:t> </a:t>
            </a:r>
            <a:r>
              <a:rPr lang="fi-FI" sz="1800" dirty="0" err="1"/>
              <a:t>also</a:t>
            </a:r>
            <a:r>
              <a:rPr lang="fi-FI" sz="1800" dirty="0"/>
              <a:t> </a:t>
            </a:r>
            <a:r>
              <a:rPr lang="fi-FI" sz="1800" dirty="0" err="1"/>
              <a:t>taxed</a:t>
            </a:r>
            <a:r>
              <a:rPr lang="fi-FI" sz="1800" dirty="0"/>
              <a:t> in </a:t>
            </a:r>
            <a:br>
              <a:rPr lang="fi-FI" sz="1800" dirty="0"/>
            </a:br>
            <a:r>
              <a:rPr lang="fi-FI" sz="1800" dirty="0"/>
              <a:t>the country </a:t>
            </a:r>
            <a:r>
              <a:rPr lang="fi-FI" sz="1800" dirty="0" err="1"/>
              <a:t>where</a:t>
            </a:r>
            <a:r>
              <a:rPr lang="fi-FI" sz="1800" dirty="0"/>
              <a:t> </a:t>
            </a:r>
            <a:r>
              <a:rPr lang="fi-FI" sz="1800" dirty="0" err="1"/>
              <a:t>it</a:t>
            </a:r>
            <a:r>
              <a:rPr lang="fi-FI" sz="1800" dirty="0"/>
              <a:t> </a:t>
            </a:r>
            <a:r>
              <a:rPr lang="fi-FI" sz="1800" dirty="0" err="1"/>
              <a:t>came</a:t>
            </a:r>
            <a:r>
              <a:rPr lang="fi-FI" sz="1800" dirty="0"/>
              <a:t> </a:t>
            </a:r>
            <a:r>
              <a:rPr lang="fi-FI" sz="1800" dirty="0" err="1"/>
              <a:t>from</a:t>
            </a:r>
            <a:r>
              <a:rPr lang="fi-FI" sz="1800" dirty="0"/>
              <a:t>. </a:t>
            </a:r>
          </a:p>
          <a:p>
            <a:r>
              <a:rPr lang="fi-FI" sz="2000" dirty="0"/>
              <a:t>Finland </a:t>
            </a:r>
            <a:r>
              <a:rPr lang="fi-FI" sz="2000" dirty="0" err="1"/>
              <a:t>eliminates</a:t>
            </a:r>
            <a:r>
              <a:rPr lang="fi-FI" sz="2000" dirty="0"/>
              <a:t> the </a:t>
            </a:r>
            <a:r>
              <a:rPr lang="fi-FI" sz="2000" dirty="0" err="1"/>
              <a:t>double</a:t>
            </a:r>
            <a:r>
              <a:rPr lang="fi-FI" sz="2000" dirty="0"/>
              <a:t> </a:t>
            </a:r>
            <a:r>
              <a:rPr lang="fi-FI" sz="2000" dirty="0" err="1"/>
              <a:t>tax</a:t>
            </a:r>
            <a:r>
              <a:rPr lang="fi-FI" sz="2000" dirty="0"/>
              <a:t> </a:t>
            </a:r>
            <a:r>
              <a:rPr lang="fi-FI" sz="2000" dirty="0" err="1"/>
              <a:t>either</a:t>
            </a:r>
            <a:r>
              <a:rPr lang="fi-FI" sz="2000" dirty="0"/>
              <a:t> </a:t>
            </a:r>
            <a:r>
              <a:rPr lang="fi-FI" sz="2000" dirty="0" err="1"/>
              <a:t>by</a:t>
            </a:r>
            <a:r>
              <a:rPr lang="fi-FI" sz="2000" dirty="0"/>
              <a:t> </a:t>
            </a:r>
            <a:r>
              <a:rPr lang="en-US" sz="2000" dirty="0"/>
              <a:t>credit </a:t>
            </a:r>
            <a:r>
              <a:rPr lang="en-US" sz="2000" dirty="0"/>
              <a:t/>
            </a:r>
            <a:br>
              <a:rPr lang="en-US" sz="2000" dirty="0"/>
            </a:br>
            <a:r>
              <a:rPr lang="en-US" sz="2000" dirty="0"/>
              <a:t>or </a:t>
            </a:r>
            <a:r>
              <a:rPr lang="en-US" sz="2000" dirty="0"/>
              <a:t>exemption method</a:t>
            </a:r>
            <a:r>
              <a:rPr lang="fi-FI" sz="2000" dirty="0"/>
              <a:t> </a:t>
            </a:r>
            <a:endParaRPr lang="fi-FI" sz="2000" dirty="0"/>
          </a:p>
          <a:p>
            <a:r>
              <a:rPr lang="fi-FI" sz="2000" u="sng" dirty="0"/>
              <a:t>Credit </a:t>
            </a:r>
            <a:r>
              <a:rPr lang="fi-FI" sz="2000" u="sng" dirty="0" err="1"/>
              <a:t>method</a:t>
            </a:r>
            <a:r>
              <a:rPr lang="fi-FI" sz="2000" dirty="0"/>
              <a:t> </a:t>
            </a:r>
            <a:r>
              <a:rPr lang="en-US" sz="2000" dirty="0"/>
              <a:t>means </a:t>
            </a:r>
            <a:r>
              <a:rPr lang="en-US" sz="2000" dirty="0"/>
              <a:t>that foreign-source income is taxed in Finland, but the tax paid abroad is deducted i.e. credit is being granted for it, maximally to the amount of the Finnish tax</a:t>
            </a:r>
            <a:r>
              <a:rPr lang="fi-FI" sz="2000" dirty="0"/>
              <a:t>.</a:t>
            </a:r>
          </a:p>
          <a:p>
            <a:r>
              <a:rPr lang="fi-FI" sz="2000" u="sng" dirty="0" err="1"/>
              <a:t>Exemption</a:t>
            </a:r>
            <a:r>
              <a:rPr lang="fi-FI" sz="2000" u="sng" dirty="0"/>
              <a:t> </a:t>
            </a:r>
            <a:r>
              <a:rPr lang="fi-FI" sz="2000" u="sng" dirty="0" err="1"/>
              <a:t>method</a:t>
            </a:r>
            <a:r>
              <a:rPr lang="fi-FI" sz="2000" dirty="0">
                <a:solidFill>
                  <a:srgbClr val="00B050"/>
                </a:solidFill>
              </a:rPr>
              <a:t> </a:t>
            </a:r>
            <a:r>
              <a:rPr lang="fi-FI" sz="2000" dirty="0" err="1"/>
              <a:t>means</a:t>
            </a:r>
            <a:r>
              <a:rPr lang="fi-FI" sz="2000" dirty="0"/>
              <a:t> </a:t>
            </a:r>
            <a:r>
              <a:rPr lang="fi-FI" sz="2000" dirty="0" err="1"/>
              <a:t>that</a:t>
            </a:r>
            <a:r>
              <a:rPr lang="fi-FI" sz="2000" dirty="0"/>
              <a:t> Finland </a:t>
            </a:r>
            <a:r>
              <a:rPr lang="en-US" sz="2000" dirty="0"/>
              <a:t>treats </a:t>
            </a:r>
            <a:r>
              <a:rPr lang="en-US" sz="2000" dirty="0"/>
              <a:t>the income as exempted from </a:t>
            </a:r>
            <a:r>
              <a:rPr lang="en-US" sz="2000" dirty="0"/>
              <a:t>taxes but not exempted from your progression </a:t>
            </a:r>
            <a:endParaRPr lang="fi-FI" sz="1800" dirty="0"/>
          </a:p>
          <a:p>
            <a:pPr lvl="2"/>
            <a:r>
              <a:rPr lang="fi-FI" sz="1800" dirty="0"/>
              <a:t>No </a:t>
            </a:r>
            <a:r>
              <a:rPr lang="en-US" sz="1800" dirty="0"/>
              <a:t>Finnish </a:t>
            </a:r>
            <a:r>
              <a:rPr lang="en-US" sz="1800" dirty="0"/>
              <a:t>tax needs to be paid on foreign-source </a:t>
            </a:r>
            <a:r>
              <a:rPr lang="en-US" sz="1800" dirty="0"/>
              <a:t>income</a:t>
            </a:r>
            <a:r>
              <a:rPr lang="fi-FI" sz="1800" dirty="0"/>
              <a:t>. </a:t>
            </a:r>
          </a:p>
          <a:p>
            <a:pPr lvl="2"/>
            <a:r>
              <a:rPr lang="fi-FI" sz="1800" dirty="0" err="1"/>
              <a:t>However</a:t>
            </a:r>
            <a:r>
              <a:rPr lang="fi-FI" sz="1800" dirty="0"/>
              <a:t>, </a:t>
            </a:r>
            <a:r>
              <a:rPr lang="fi-FI" sz="1800" dirty="0" err="1"/>
              <a:t>it</a:t>
            </a:r>
            <a:r>
              <a:rPr lang="fi-FI" sz="1800" dirty="0"/>
              <a:t> </a:t>
            </a:r>
            <a:r>
              <a:rPr lang="fi-FI" sz="1800" dirty="0" err="1"/>
              <a:t>affects</a:t>
            </a:r>
            <a:r>
              <a:rPr lang="fi-FI" sz="1800" dirty="0"/>
              <a:t> </a:t>
            </a:r>
            <a:r>
              <a:rPr lang="fi-FI" sz="1800" dirty="0" err="1"/>
              <a:t>your</a:t>
            </a:r>
            <a:r>
              <a:rPr lang="fi-FI" sz="1800" dirty="0"/>
              <a:t> </a:t>
            </a:r>
            <a:r>
              <a:rPr lang="fi-FI" sz="1800" dirty="0" err="1"/>
              <a:t>tax</a:t>
            </a:r>
            <a:r>
              <a:rPr lang="fi-FI" sz="1800" dirty="0"/>
              <a:t> </a:t>
            </a:r>
            <a:r>
              <a:rPr lang="fi-FI" sz="1800" dirty="0" err="1"/>
              <a:t>percentage</a:t>
            </a:r>
            <a:r>
              <a:rPr lang="fi-FI" sz="1800" dirty="0"/>
              <a:t> </a:t>
            </a:r>
            <a:r>
              <a:rPr lang="fi-FI" sz="1800" dirty="0"/>
              <a:t>on </a:t>
            </a:r>
            <a:r>
              <a:rPr lang="fi-FI" sz="1800" dirty="0" err="1"/>
              <a:t>Finnish-source</a:t>
            </a:r>
            <a:r>
              <a:rPr lang="fi-FI" sz="1800" dirty="0"/>
              <a:t> </a:t>
            </a:r>
            <a:r>
              <a:rPr lang="fi-FI" sz="1800" dirty="0" err="1"/>
              <a:t>income</a:t>
            </a:r>
            <a:r>
              <a:rPr lang="fi-FI" sz="1800" dirty="0"/>
              <a:t>. </a:t>
            </a:r>
            <a:endParaRPr lang="fi-FI" sz="1800" dirty="0"/>
          </a:p>
          <a:p>
            <a:r>
              <a:rPr lang="fi-FI" sz="2000" dirty="0"/>
              <a:t>To </a:t>
            </a:r>
            <a:r>
              <a:rPr lang="fi-FI" sz="2000" dirty="0" err="1"/>
              <a:t>have</a:t>
            </a:r>
            <a:r>
              <a:rPr lang="fi-FI" sz="2000" dirty="0"/>
              <a:t> </a:t>
            </a:r>
            <a:r>
              <a:rPr lang="fi-FI" sz="2000" dirty="0" err="1"/>
              <a:t>double</a:t>
            </a:r>
            <a:r>
              <a:rPr lang="fi-FI" sz="2000" dirty="0"/>
              <a:t> </a:t>
            </a:r>
            <a:r>
              <a:rPr lang="fi-FI" sz="2000" dirty="0" err="1"/>
              <a:t>taxation</a:t>
            </a:r>
            <a:r>
              <a:rPr lang="fi-FI" sz="2000" dirty="0"/>
              <a:t> </a:t>
            </a:r>
            <a:r>
              <a:rPr lang="fi-FI" sz="2000" dirty="0" err="1"/>
              <a:t>eliminated</a:t>
            </a:r>
            <a:r>
              <a:rPr lang="fi-FI" sz="2000" dirty="0"/>
              <a:t>, </a:t>
            </a:r>
            <a:r>
              <a:rPr lang="fi-FI" sz="2000" dirty="0" err="1"/>
              <a:t>you</a:t>
            </a:r>
            <a:r>
              <a:rPr lang="fi-FI" sz="2000" dirty="0"/>
              <a:t> </a:t>
            </a:r>
            <a:r>
              <a:rPr lang="fi-FI" sz="2000" dirty="0" err="1"/>
              <a:t>must</a:t>
            </a:r>
            <a:r>
              <a:rPr lang="fi-FI" sz="2000" dirty="0"/>
              <a:t> </a:t>
            </a:r>
            <a:r>
              <a:rPr lang="fi-FI" sz="2000" dirty="0" err="1"/>
              <a:t>ask</a:t>
            </a:r>
            <a:r>
              <a:rPr lang="fi-FI" sz="2000" dirty="0"/>
              <a:t> for it.</a:t>
            </a:r>
          </a:p>
          <a:p>
            <a:endParaRPr lang="fi-FI" sz="20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6</a:t>
            </a:fld>
            <a:endParaRPr lang="fi-FI" dirty="0"/>
          </a:p>
        </p:txBody>
      </p:sp>
    </p:spTree>
    <p:extLst>
      <p:ext uri="{BB962C8B-B14F-4D97-AF65-F5344CB8AC3E}">
        <p14:creationId xmlns:p14="http://schemas.microsoft.com/office/powerpoint/2010/main" val="316455731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Tax assessment of nonresidents</a:t>
            </a:r>
            <a:endParaRPr lang="fi-FI" dirty="0"/>
          </a:p>
        </p:txBody>
      </p:sp>
      <p:sp>
        <p:nvSpPr>
          <p:cNvPr id="3" name="Sisällön paikkamerkki 2"/>
          <p:cNvSpPr>
            <a:spLocks noGrp="1"/>
          </p:cNvSpPr>
          <p:nvPr>
            <p:ph idx="1"/>
          </p:nvPr>
        </p:nvSpPr>
        <p:spPr/>
        <p:txBody>
          <a:bodyPr/>
          <a:lstStyle/>
          <a:p>
            <a:r>
              <a:rPr lang="en-US" altLang="fi-FI" sz="2000"/>
              <a:t>Nonresidents </a:t>
            </a:r>
            <a:r>
              <a:rPr lang="en-US" altLang="fi-FI" sz="2000"/>
              <a:t>pay Finnish </a:t>
            </a:r>
            <a:r>
              <a:rPr lang="en-US" altLang="fi-FI" sz="2000"/>
              <a:t>tax </a:t>
            </a:r>
            <a:r>
              <a:rPr lang="en-US" altLang="fi-FI" sz="2000"/>
              <a:t>on their </a:t>
            </a:r>
            <a:r>
              <a:rPr lang="en-US" altLang="fi-FI" sz="2000"/>
              <a:t/>
            </a:r>
            <a:br>
              <a:rPr lang="en-US" altLang="fi-FI" sz="2000"/>
            </a:br>
            <a:r>
              <a:rPr lang="en-US" altLang="fi-FI" sz="2000"/>
              <a:t>Finnish-source </a:t>
            </a:r>
            <a:r>
              <a:rPr lang="en-US" altLang="fi-FI" sz="2000"/>
              <a:t>income only. Examples</a:t>
            </a:r>
            <a:r>
              <a:rPr lang="fi-FI" altLang="fi-FI" sz="2000"/>
              <a:t>:</a:t>
            </a:r>
            <a:endParaRPr lang="fi-FI" altLang="fi-FI" sz="2000" dirty="0"/>
          </a:p>
          <a:p>
            <a:pPr lvl="1"/>
            <a:r>
              <a:rPr lang="en-US" sz="2000"/>
              <a:t>Wages, pensions paid </a:t>
            </a:r>
            <a:r>
              <a:rPr lang="en-US" sz="2000"/>
              <a:t>by a public organization in Finland</a:t>
            </a:r>
          </a:p>
          <a:p>
            <a:pPr lvl="1"/>
            <a:r>
              <a:rPr lang="en-US" sz="2000"/>
              <a:t>Wages, pensions paid </a:t>
            </a:r>
            <a:r>
              <a:rPr lang="en-US" sz="2000"/>
              <a:t>by a private-sector employer in Finland if more than half of the work is done in Finland </a:t>
            </a:r>
          </a:p>
          <a:p>
            <a:pPr lvl="1"/>
            <a:r>
              <a:rPr lang="en-US" sz="2000"/>
              <a:t>Wages </a:t>
            </a:r>
            <a:r>
              <a:rPr lang="en-US" sz="2000"/>
              <a:t>paid </a:t>
            </a:r>
            <a:r>
              <a:rPr lang="en-US" sz="2000"/>
              <a:t>to </a:t>
            </a:r>
            <a:r>
              <a:rPr lang="en-US" sz="2000"/>
              <a:t>a leased </a:t>
            </a:r>
            <a:r>
              <a:rPr lang="en-US" sz="2000"/>
              <a:t>worker (employee leasing)</a:t>
            </a:r>
            <a:endParaRPr lang="en-US" sz="2000"/>
          </a:p>
          <a:p>
            <a:pPr lvl="1"/>
            <a:r>
              <a:rPr lang="en-US" sz="2000"/>
              <a:t>Income </a:t>
            </a:r>
            <a:r>
              <a:rPr lang="en-US" sz="2000"/>
              <a:t>from business profits and professional activity</a:t>
            </a:r>
          </a:p>
          <a:p>
            <a:pPr lvl="1"/>
            <a:r>
              <a:rPr lang="en-US" sz="2000"/>
              <a:t>Income </a:t>
            </a:r>
            <a:r>
              <a:rPr lang="en-US" sz="2000"/>
              <a:t>from agriculture and forestry </a:t>
            </a:r>
          </a:p>
          <a:p>
            <a:pPr lvl="1"/>
            <a:r>
              <a:rPr lang="en-US" sz="2000"/>
              <a:t>Fees </a:t>
            </a:r>
            <a:r>
              <a:rPr lang="en-US" sz="2000"/>
              <a:t>received by a member of a Board of Directors</a:t>
            </a:r>
          </a:p>
          <a:p>
            <a:pPr lvl="1"/>
            <a:r>
              <a:rPr lang="en-US" sz="2000"/>
              <a:t>Dividends </a:t>
            </a:r>
            <a:r>
              <a:rPr lang="en-US" sz="2000"/>
              <a:t>and interest</a:t>
            </a:r>
          </a:p>
          <a:p>
            <a:pPr lvl="1"/>
            <a:r>
              <a:rPr lang="en-US" sz="2000"/>
              <a:t>Royalties </a:t>
            </a:r>
            <a:endParaRPr lang="en-US" sz="2000"/>
          </a:p>
          <a:p>
            <a:pPr lvl="1"/>
            <a:r>
              <a:rPr lang="en-US" sz="2000"/>
              <a:t>Income </a:t>
            </a:r>
            <a:r>
              <a:rPr lang="en-US" sz="2000"/>
              <a:t>deriving from a unit of real </a:t>
            </a:r>
            <a:r>
              <a:rPr lang="en-US" sz="2000"/>
              <a:t>estate </a:t>
            </a:r>
            <a:r>
              <a:rPr lang="en-US" sz="2000" smtClean="0"/>
              <a:t>or </a:t>
            </a:r>
            <a:r>
              <a:rPr lang="en-US" sz="2000"/>
              <a:t>from an apartment or </a:t>
            </a:r>
            <a:r>
              <a:rPr lang="en-US" sz="2000"/>
              <a:t>flat.</a:t>
            </a:r>
            <a:endParaRPr lang="en-US" sz="2000"/>
          </a:p>
          <a:p>
            <a:pPr marL="0" indent="0"/>
            <a:endParaRPr lang="fi-FI" altLang="fi-FI" sz="2000" dirty="0"/>
          </a:p>
          <a:p>
            <a:endParaRPr lang="fi-FI" sz="2000" dirty="0">
              <a:ea typeface="Times New Roman"/>
              <a:cs typeface="Times New Roman"/>
            </a:endParaRPr>
          </a:p>
          <a:p>
            <a:endParaRPr lang="fi-FI" sz="1600" dirty="0"/>
          </a:p>
          <a:p>
            <a:endParaRPr lang="fi-FI" sz="2800" dirty="0"/>
          </a:p>
          <a:p>
            <a:endParaRPr lang="fi-FI" sz="28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7</a:t>
            </a:fld>
            <a:endParaRPr lang="fi-FI" dirty="0"/>
          </a:p>
        </p:txBody>
      </p:sp>
    </p:spTree>
    <p:extLst>
      <p:ext uri="{BB962C8B-B14F-4D97-AF65-F5344CB8AC3E}">
        <p14:creationId xmlns:p14="http://schemas.microsoft.com/office/powerpoint/2010/main" val="169001661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Tax assessment of nonresidents</a:t>
            </a:r>
            <a:endParaRPr lang="fi-FI" dirty="0"/>
          </a:p>
        </p:txBody>
      </p:sp>
      <p:sp>
        <p:nvSpPr>
          <p:cNvPr id="3" name="Sisällön paikkamerkki 2"/>
          <p:cNvSpPr>
            <a:spLocks noGrp="1"/>
          </p:cNvSpPr>
          <p:nvPr>
            <p:ph idx="1"/>
          </p:nvPr>
        </p:nvSpPr>
        <p:spPr/>
        <p:txBody>
          <a:bodyPr/>
          <a:lstStyle/>
          <a:p>
            <a:r>
              <a:rPr lang="fi-FI" altLang="fi-FI">
                <a:solidFill>
                  <a:srgbClr val="000000"/>
                </a:solidFill>
              </a:rPr>
              <a:t>T</a:t>
            </a:r>
            <a:r>
              <a:rPr lang="en-US" altLang="fi-FI">
                <a:solidFill>
                  <a:srgbClr val="000000"/>
                </a:solidFill>
              </a:rPr>
              <a:t>ax </a:t>
            </a:r>
            <a:r>
              <a:rPr lang="en-US" altLang="fi-FI">
                <a:solidFill>
                  <a:srgbClr val="000000"/>
                </a:solidFill>
              </a:rPr>
              <a:t>treaties may pose limitations of Finland's taxing rights with respect to wage income if the employer is foreign and has no permanent establishment in Finland and the worker does not stay </a:t>
            </a:r>
            <a:r>
              <a:rPr lang="en-US" altLang="fi-FI">
                <a:solidFill>
                  <a:srgbClr val="000000"/>
                </a:solidFill>
              </a:rPr>
              <a:t>longer </a:t>
            </a:r>
            <a:r>
              <a:rPr lang="en-US" altLang="fi-FI">
                <a:solidFill>
                  <a:srgbClr val="000000"/>
                </a:solidFill>
              </a:rPr>
              <a:t>than</a:t>
            </a:r>
            <a:r>
              <a:rPr lang="fi-FI" altLang="fi-FI">
                <a:solidFill>
                  <a:srgbClr val="000000"/>
                </a:solidFill>
              </a:rPr>
              <a:t>:</a:t>
            </a:r>
            <a:endParaRPr lang="fi-FI" altLang="fi-FI" dirty="0">
              <a:solidFill>
                <a:srgbClr val="000000"/>
              </a:solidFill>
            </a:endParaRPr>
          </a:p>
          <a:p>
            <a:pPr lvl="1"/>
            <a:r>
              <a:rPr lang="fi-FI" altLang="fi-FI" smtClean="0">
                <a:solidFill>
                  <a:srgbClr val="000000"/>
                </a:solidFill>
              </a:rPr>
              <a:t>183 </a:t>
            </a:r>
            <a:r>
              <a:rPr lang="en-GB"/>
              <a:t>days per calendar year </a:t>
            </a:r>
            <a:r>
              <a:rPr lang="en-GB" smtClean="0"/>
              <a:t>or</a:t>
            </a:r>
            <a:endParaRPr lang="fi-FI" altLang="fi-FI" dirty="0" smtClean="0">
              <a:solidFill>
                <a:srgbClr val="000000"/>
              </a:solidFill>
            </a:endParaRPr>
          </a:p>
          <a:p>
            <a:pPr lvl="1"/>
            <a:r>
              <a:rPr lang="fi-FI" altLang="fi-FI" smtClean="0">
                <a:solidFill>
                  <a:srgbClr val="000000"/>
                </a:solidFill>
              </a:rPr>
              <a:t>183 days out of a 12-month period or </a:t>
            </a:r>
            <a:endParaRPr lang="fi-FI" altLang="fi-FI" dirty="0" smtClean="0">
              <a:solidFill>
                <a:srgbClr val="000000"/>
              </a:solidFill>
            </a:endParaRPr>
          </a:p>
          <a:p>
            <a:pPr lvl="1"/>
            <a:r>
              <a:rPr lang="fi-FI" altLang="fi-FI" smtClean="0"/>
              <a:t>183 days out of a tax year: </a:t>
            </a:r>
            <a:endParaRPr lang="fi-FI" altLang="fi-FI" dirty="0" smtClean="0"/>
          </a:p>
          <a:p>
            <a:pPr marL="1564721" lvl="2" indent="-544251"/>
            <a:r>
              <a:rPr lang="fi-FI" altLang="fi-FI" smtClean="0"/>
              <a:t>for example, the tax year of New Zealand begins April 1 and ends March 31.</a:t>
            </a:r>
            <a:endParaRPr lang="fi-FI" altLang="fi-FI" dirty="0"/>
          </a:p>
          <a:p>
            <a:pPr lvl="1"/>
            <a:endParaRPr lang="fi-FI" altLang="fi-FI" dirty="0"/>
          </a:p>
          <a:p>
            <a:pPr marL="0" indent="0"/>
            <a:endParaRPr lang="fi-FI" altLang="fi-FI" sz="2400" dirty="0"/>
          </a:p>
          <a:p>
            <a:endParaRPr lang="fi-FI" sz="2400" dirty="0">
              <a:ea typeface="Times New Roman"/>
              <a:cs typeface="Times New Roman"/>
            </a:endParaRPr>
          </a:p>
          <a:p>
            <a:endParaRPr lang="fi-FI" sz="1700" dirty="0"/>
          </a:p>
          <a:p>
            <a:endParaRPr lang="fi-FI" dirty="0"/>
          </a:p>
          <a:p>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8</a:t>
            </a:fld>
            <a:endParaRPr lang="fi-FI"/>
          </a:p>
        </p:txBody>
      </p:sp>
    </p:spTree>
    <p:extLst>
      <p:ext uri="{BB962C8B-B14F-4D97-AF65-F5344CB8AC3E}">
        <p14:creationId xmlns:p14="http://schemas.microsoft.com/office/powerpoint/2010/main" val="83263767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Tax assessment of nonresidents</a:t>
            </a:r>
            <a:endParaRPr lang="fi-FI" sz="2400" dirty="0"/>
          </a:p>
        </p:txBody>
      </p:sp>
      <p:sp>
        <p:nvSpPr>
          <p:cNvPr id="3" name="Sisällön paikkamerkki 2"/>
          <p:cNvSpPr>
            <a:spLocks noGrp="1"/>
          </p:cNvSpPr>
          <p:nvPr>
            <p:ph idx="1"/>
          </p:nvPr>
        </p:nvSpPr>
        <p:spPr/>
        <p:txBody>
          <a:bodyPr/>
          <a:lstStyle/>
          <a:p>
            <a:r>
              <a:rPr lang="fi-FI" sz="2300" dirty="0"/>
              <a:t>F</a:t>
            </a:r>
            <a:r>
              <a:rPr lang="en-US" sz="2300" dirty="0" err="1"/>
              <a:t>innish</a:t>
            </a:r>
            <a:r>
              <a:rPr lang="en-US" sz="2300" dirty="0"/>
              <a:t> tax </a:t>
            </a:r>
            <a:r>
              <a:rPr lang="en-US" sz="2300" dirty="0"/>
              <a:t>on leased employees' earnings must be paid although no permanent establishment exists if the leased employee has arrived </a:t>
            </a:r>
            <a:r>
              <a:rPr lang="en-US" sz="2300" dirty="0"/>
              <a:t>from</a:t>
            </a:r>
            <a:r>
              <a:rPr lang="fi-FI" sz="2300" dirty="0"/>
              <a:t>:</a:t>
            </a:r>
            <a:endParaRPr lang="fi-FI" sz="2300" dirty="0"/>
          </a:p>
          <a:p>
            <a:pPr lvl="1"/>
            <a:r>
              <a:rPr lang="fi-FI" sz="2100" dirty="0" err="1"/>
              <a:t>Since</a:t>
            </a:r>
            <a:r>
              <a:rPr lang="fi-FI" sz="2100" dirty="0"/>
              <a:t> </a:t>
            </a:r>
            <a:r>
              <a:rPr lang="fi-FI" sz="2100" dirty="0"/>
              <a:t>2007: Estonia, Latvia, </a:t>
            </a:r>
            <a:r>
              <a:rPr lang="fi-FI" sz="2100" dirty="0" err="1"/>
              <a:t>Lithuania</a:t>
            </a:r>
            <a:r>
              <a:rPr lang="fi-FI" sz="2100" dirty="0"/>
              <a:t>, </a:t>
            </a:r>
            <a:r>
              <a:rPr lang="fi-FI" sz="2100" dirty="0" err="1"/>
              <a:t>Denmark</a:t>
            </a:r>
            <a:r>
              <a:rPr lang="fi-FI" sz="2100" dirty="0"/>
              <a:t>, </a:t>
            </a:r>
            <a:r>
              <a:rPr lang="fi-FI" sz="2100" dirty="0" err="1"/>
              <a:t>Iceland</a:t>
            </a:r>
            <a:r>
              <a:rPr lang="fi-FI" sz="2100" dirty="0"/>
              <a:t>, </a:t>
            </a:r>
            <a:r>
              <a:rPr lang="fi-FI" sz="2100" dirty="0" err="1"/>
              <a:t>Norway</a:t>
            </a:r>
            <a:r>
              <a:rPr lang="fi-FI" sz="2100" dirty="0"/>
              <a:t>, </a:t>
            </a:r>
            <a:r>
              <a:rPr lang="fi-FI" sz="2100" dirty="0" err="1"/>
              <a:t>Sweden</a:t>
            </a:r>
            <a:r>
              <a:rPr lang="fi-FI" sz="2100" dirty="0"/>
              <a:t>; </a:t>
            </a:r>
          </a:p>
          <a:p>
            <a:pPr lvl="1"/>
            <a:r>
              <a:rPr lang="fi-FI" sz="2100" dirty="0" err="1"/>
              <a:t>Since</a:t>
            </a:r>
            <a:r>
              <a:rPr lang="fi-FI" sz="2100" dirty="0"/>
              <a:t> </a:t>
            </a:r>
            <a:r>
              <a:rPr lang="fi-FI" sz="2100" dirty="0"/>
              <a:t>2009: Moldova, Georgia, </a:t>
            </a:r>
            <a:r>
              <a:rPr lang="fi-FI" sz="2100" dirty="0" err="1"/>
              <a:t>Belarus</a:t>
            </a:r>
            <a:r>
              <a:rPr lang="fi-FI" sz="2100" dirty="0"/>
              <a:t>, </a:t>
            </a:r>
            <a:r>
              <a:rPr lang="fi-FI" sz="2100" dirty="0" err="1"/>
              <a:t>Isle</a:t>
            </a:r>
            <a:r>
              <a:rPr lang="fi-FI" sz="2100" dirty="0"/>
              <a:t> of Man; </a:t>
            </a:r>
          </a:p>
          <a:p>
            <a:pPr lvl="1"/>
            <a:r>
              <a:rPr lang="fi-FI" sz="2100" dirty="0" err="1"/>
              <a:t>Since</a:t>
            </a:r>
            <a:r>
              <a:rPr lang="fi-FI" sz="2100" dirty="0"/>
              <a:t> </a:t>
            </a:r>
            <a:r>
              <a:rPr lang="fi-FI" sz="2100" dirty="0"/>
              <a:t>2010: Jersey, </a:t>
            </a:r>
            <a:r>
              <a:rPr lang="fi-FI" sz="2100" dirty="0" err="1"/>
              <a:t>Guernsey</a:t>
            </a:r>
            <a:r>
              <a:rPr lang="fi-FI" sz="2100" dirty="0"/>
              <a:t>, Bermuda</a:t>
            </a:r>
          </a:p>
          <a:p>
            <a:pPr lvl="1"/>
            <a:r>
              <a:rPr lang="fi-FI" sz="2100" dirty="0" err="1"/>
              <a:t>Since</a:t>
            </a:r>
            <a:r>
              <a:rPr lang="fi-FI" sz="2100" dirty="0"/>
              <a:t> </a:t>
            </a:r>
            <a:r>
              <a:rPr lang="fi-FI" sz="2100" dirty="0"/>
              <a:t>2011: </a:t>
            </a:r>
            <a:r>
              <a:rPr lang="fi-FI" sz="2100" dirty="0" err="1"/>
              <a:t>Poland</a:t>
            </a:r>
            <a:r>
              <a:rPr lang="fi-FI" sz="2100" dirty="0"/>
              <a:t>, </a:t>
            </a:r>
            <a:r>
              <a:rPr lang="fi-FI" sz="2100" dirty="0" err="1"/>
              <a:t>Kazakhstan</a:t>
            </a:r>
            <a:r>
              <a:rPr lang="fi-FI" sz="2100" dirty="0"/>
              <a:t>, Cayman </a:t>
            </a:r>
            <a:r>
              <a:rPr lang="fi-FI" sz="2100" dirty="0" err="1"/>
              <a:t>Islands</a:t>
            </a:r>
            <a:r>
              <a:rPr lang="fi-FI" sz="2100" dirty="0"/>
              <a:t> </a:t>
            </a:r>
          </a:p>
          <a:p>
            <a:pPr lvl="1"/>
            <a:r>
              <a:rPr lang="fi-FI" sz="2100" dirty="0" err="1"/>
              <a:t>Since</a:t>
            </a:r>
            <a:r>
              <a:rPr lang="fi-FI" sz="2100" dirty="0"/>
              <a:t> </a:t>
            </a:r>
            <a:r>
              <a:rPr lang="fi-FI" sz="2100" dirty="0"/>
              <a:t>2013: </a:t>
            </a:r>
            <a:r>
              <a:rPr lang="fi-FI" sz="2100" dirty="0" err="1"/>
              <a:t>Turkey</a:t>
            </a:r>
            <a:r>
              <a:rPr lang="fi-FI" sz="2100" dirty="0"/>
              <a:t>; </a:t>
            </a:r>
          </a:p>
          <a:p>
            <a:pPr lvl="1"/>
            <a:r>
              <a:rPr lang="fi-FI" sz="2100" dirty="0" err="1"/>
              <a:t>Since</a:t>
            </a:r>
            <a:r>
              <a:rPr lang="fi-FI" sz="2100" dirty="0"/>
              <a:t> 2014: </a:t>
            </a:r>
            <a:r>
              <a:rPr lang="fi-FI" sz="2100" dirty="0" err="1"/>
              <a:t>Cyprus</a:t>
            </a:r>
            <a:r>
              <a:rPr lang="fi-FI" sz="2100" dirty="0"/>
              <a:t> and </a:t>
            </a:r>
            <a:r>
              <a:rPr lang="fi-FI" sz="2100" dirty="0" err="1"/>
              <a:t>Tajikistan</a:t>
            </a:r>
            <a:r>
              <a:rPr lang="fi-FI" sz="2100" dirty="0"/>
              <a:t>.</a:t>
            </a:r>
            <a:endParaRPr lang="fi-FI" sz="2100" dirty="0"/>
          </a:p>
          <a:p>
            <a:r>
              <a:rPr lang="fi-FI" sz="2300" dirty="0"/>
              <a:t>In </a:t>
            </a:r>
            <a:r>
              <a:rPr lang="fi-FI" sz="2300" dirty="0" err="1"/>
              <a:t>addition</a:t>
            </a:r>
            <a:r>
              <a:rPr lang="fi-FI" sz="2300" dirty="0"/>
              <a:t>, </a:t>
            </a:r>
            <a:r>
              <a:rPr lang="fi-FI" sz="2300" dirty="0" err="1"/>
              <a:t>Finnish</a:t>
            </a:r>
            <a:r>
              <a:rPr lang="fi-FI" sz="2300" dirty="0"/>
              <a:t> </a:t>
            </a:r>
            <a:r>
              <a:rPr lang="fi-FI" sz="2300" dirty="0" err="1"/>
              <a:t>tax</a:t>
            </a:r>
            <a:r>
              <a:rPr lang="fi-FI" sz="2300" dirty="0"/>
              <a:t> on </a:t>
            </a:r>
            <a:r>
              <a:rPr lang="fi-FI" sz="2300" dirty="0" err="1"/>
              <a:t>leased</a:t>
            </a:r>
            <a:r>
              <a:rPr lang="fi-FI" sz="2300" dirty="0"/>
              <a:t> </a:t>
            </a:r>
            <a:r>
              <a:rPr lang="fi-FI" sz="2300" dirty="0" err="1"/>
              <a:t>employees</a:t>
            </a:r>
            <a:r>
              <a:rPr lang="fi-FI" sz="2300" dirty="0"/>
              <a:t>' </a:t>
            </a:r>
            <a:r>
              <a:rPr lang="fi-FI" sz="2300" dirty="0" err="1"/>
              <a:t>earnings</a:t>
            </a:r>
            <a:r>
              <a:rPr lang="fi-FI" sz="2300" dirty="0"/>
              <a:t> </a:t>
            </a:r>
            <a:r>
              <a:rPr lang="fi-FI" sz="2300" dirty="0" err="1"/>
              <a:t>must</a:t>
            </a:r>
            <a:r>
              <a:rPr lang="fi-FI" sz="2300" dirty="0"/>
              <a:t> </a:t>
            </a:r>
            <a:r>
              <a:rPr lang="fi-FI" sz="2300" dirty="0" err="1"/>
              <a:t>be</a:t>
            </a:r>
            <a:r>
              <a:rPr lang="fi-FI" sz="2300" dirty="0"/>
              <a:t> </a:t>
            </a:r>
            <a:r>
              <a:rPr lang="fi-FI" sz="2300" dirty="0" err="1"/>
              <a:t>paid</a:t>
            </a:r>
            <a:r>
              <a:rPr lang="fi-FI" sz="2300" dirty="0"/>
              <a:t> </a:t>
            </a:r>
            <a:r>
              <a:rPr lang="fi-FI" sz="2300" dirty="0" err="1"/>
              <a:t>if</a:t>
            </a:r>
            <a:r>
              <a:rPr lang="fi-FI" sz="2300" dirty="0"/>
              <a:t> </a:t>
            </a:r>
            <a:r>
              <a:rPr lang="fi-FI" sz="2300" dirty="0" err="1"/>
              <a:t>they</a:t>
            </a:r>
            <a:r>
              <a:rPr lang="fi-FI" sz="2300" dirty="0"/>
              <a:t> </a:t>
            </a:r>
            <a:r>
              <a:rPr lang="fi-FI" sz="2300" dirty="0" err="1"/>
              <a:t>come</a:t>
            </a:r>
            <a:r>
              <a:rPr lang="fi-FI" sz="2300" dirty="0"/>
              <a:t> </a:t>
            </a:r>
            <a:r>
              <a:rPr lang="fi-FI" sz="2300" dirty="0" err="1"/>
              <a:t>from</a:t>
            </a:r>
            <a:r>
              <a:rPr lang="fi-FI" sz="2300" dirty="0"/>
              <a:t> </a:t>
            </a:r>
            <a:r>
              <a:rPr lang="fi-FI" sz="2300" dirty="0" err="1"/>
              <a:t>non-tax-treaty</a:t>
            </a:r>
            <a:r>
              <a:rPr lang="fi-FI" sz="2300" dirty="0"/>
              <a:t> </a:t>
            </a:r>
            <a:r>
              <a:rPr lang="fi-FI" sz="2300" dirty="0" err="1"/>
              <a:t>countries</a:t>
            </a:r>
            <a:r>
              <a:rPr lang="fi-FI" sz="2300" dirty="0"/>
              <a:t>. </a:t>
            </a:r>
            <a:endParaRPr lang="fi-FI" sz="2300" dirty="0"/>
          </a:p>
          <a:p>
            <a:r>
              <a:rPr lang="fi-FI" sz="2300" dirty="0"/>
              <a:t>Read </a:t>
            </a:r>
            <a:r>
              <a:rPr lang="fi-FI" sz="2300" dirty="0" err="1"/>
              <a:t>more</a:t>
            </a:r>
            <a:r>
              <a:rPr lang="fi-FI" sz="2300" dirty="0"/>
              <a:t>: </a:t>
            </a:r>
            <a:r>
              <a:rPr lang="fi-FI" sz="2300" dirty="0">
                <a:hlinkClick r:id="rId2"/>
              </a:rPr>
              <a:t>Leased </a:t>
            </a:r>
            <a:r>
              <a:rPr lang="fi-FI" sz="2300" dirty="0" err="1">
                <a:hlinkClick r:id="rId2"/>
              </a:rPr>
              <a:t>employees</a:t>
            </a:r>
            <a:r>
              <a:rPr lang="fi-FI" sz="2300" dirty="0">
                <a:hlinkClick r:id="rId2"/>
              </a:rPr>
              <a:t> </a:t>
            </a:r>
            <a:r>
              <a:rPr lang="fi-FI" sz="2300" dirty="0">
                <a:latin typeface="Arial"/>
                <a:cs typeface="Arial"/>
                <a:hlinkClick r:id="rId2"/>
              </a:rPr>
              <a:t>–</a:t>
            </a:r>
            <a:r>
              <a:rPr lang="fi-FI" sz="2300" dirty="0">
                <a:hlinkClick r:id="rId2"/>
              </a:rPr>
              <a:t> </a:t>
            </a:r>
            <a:r>
              <a:rPr lang="fi-FI" sz="2300" dirty="0" err="1">
                <a:hlinkClick r:id="rId2"/>
              </a:rPr>
              <a:t>taxation</a:t>
            </a:r>
            <a:r>
              <a:rPr lang="fi-FI" sz="2300" dirty="0">
                <a:hlinkClick r:id="rId2"/>
              </a:rPr>
              <a:t> in Finland</a:t>
            </a:r>
            <a:endParaRPr lang="fi-FI" sz="2300" dirty="0"/>
          </a:p>
          <a:p>
            <a:endParaRPr lang="fi-FI" sz="2400" dirty="0"/>
          </a:p>
          <a:p>
            <a:pPr lvl="1"/>
            <a:endParaRPr lang="fi-FI" altLang="fi-FI" dirty="0"/>
          </a:p>
          <a:p>
            <a:pPr marL="0" indent="0"/>
            <a:endParaRPr lang="fi-FI" altLang="fi-FI" sz="2400" dirty="0"/>
          </a:p>
          <a:p>
            <a:endParaRPr lang="fi-FI" sz="2400" dirty="0">
              <a:ea typeface="Times New Roman"/>
              <a:cs typeface="Times New Roman"/>
            </a:endParaRPr>
          </a:p>
          <a:p>
            <a:endParaRPr lang="fi-FI" sz="1700" dirty="0"/>
          </a:p>
          <a:p>
            <a:endParaRPr lang="fi-FI" dirty="0"/>
          </a:p>
          <a:p>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11.7.2017</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9</a:t>
            </a:fld>
            <a:endParaRPr lang="fi-FI"/>
          </a:p>
        </p:txBody>
      </p:sp>
    </p:spTree>
    <p:extLst>
      <p:ext uri="{BB962C8B-B14F-4D97-AF65-F5344CB8AC3E}">
        <p14:creationId xmlns:p14="http://schemas.microsoft.com/office/powerpoint/2010/main" val="293232697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theme/theme1.xml><?xml version="1.0" encoding="utf-8"?>
<a:theme xmlns:a="http://schemas.openxmlformats.org/drawingml/2006/main" name="0800 Verohallinto laajakuva 16.9">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 xmlns:thm15="http://schemas.microsoft.com/office/thememl/2012/main" name="Presentation1" id="{802BC7C8-274A-486B-85ED-BCC7D20335D2}" vid="{D914B3E8-A433-43A5-AA46-C2E26E8C5816}"/>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67061aa-9e88-40f9-a868-f658d075011e"/>
    <VeroDocumentType xmlns="3c394618-7bd0-4b90-a3f4-f32cc6d3ebd3" xsi:nil="true"/>
    <TaxKeywordTaxHTField xmlns="367061aa-9e88-40f9-a868-f658d075011e">
      <Terms xmlns="http://schemas.microsoft.com/office/infopath/2007/PartnerControls"/>
    </TaxKeywordTaxHTField>
    <_dlc_ExpireDateSaved xmlns="http://schemas.microsoft.com/sharepoint/v3" xsi:nil="true"/>
    <_dlc_ExpireDate xmlns="http://schemas.microsoft.com/sharepoint/v3">2017-10-25T05:47:48+00:00</_dlc_ExpireDate>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C9F68548B069E048901098EC7DD1C6DD" ma:contentTypeVersion="6" ma:contentTypeDescription="Luo uusi asiakirja." ma:contentTypeScope="" ma:versionID="e1700df97d219d930b068c3ffad67a7f">
  <xsd:schema xmlns:xsd="http://www.w3.org/2001/XMLSchema" xmlns:xs="http://www.w3.org/2001/XMLSchema" xmlns:p="http://schemas.microsoft.com/office/2006/metadata/properties" xmlns:ns1="http://schemas.microsoft.com/sharepoint/v3" xmlns:ns2="367061aa-9e88-40f9-a868-f658d075011e" xmlns:ns3="3c394618-7bd0-4b90-a3f4-f32cc6d3ebd3" targetNamespace="http://schemas.microsoft.com/office/2006/metadata/properties" ma:root="true" ma:fieldsID="9e4dc8c72fd63f3940f224ad05bdd488" ns1:_="" ns2:_="" ns3:_="">
    <xsd:import namespace="http://schemas.microsoft.com/sharepoint/v3"/>
    <xsd:import namespace="367061aa-9e88-40f9-a868-f658d075011e"/>
    <xsd:import namespace="3c394618-7bd0-4b90-a3f4-f32cc6d3ebd3"/>
    <xsd:element name="properties">
      <xsd:complexType>
        <xsd:sequence>
          <xsd:element name="documentManagement">
            <xsd:complexType>
              <xsd:all>
                <xsd:element ref="ns2:TaxCatchAll" minOccurs="0"/>
                <xsd:element ref="ns2:TaxKeywordTaxHTField" minOccurs="0"/>
                <xsd:element ref="ns3:VeroDocumentType" minOccurs="0"/>
                <xsd:element ref="ns1:_dlc_ExpireDateSaved" minOccurs="0"/>
                <xsd:element ref="ns1:_dlc_ExpireDate" minOccurs="0"/>
                <xsd:element ref="ns1:_dlc_Exemp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12" nillable="true" ma:displayName="Alkuperäinen vanhenemispäivämäärä" ma:description="" ma:hidden="true" ma:internalName="_dlc_ExpireDateSaved" ma:readOnly="true">
      <xsd:simpleType>
        <xsd:restriction base="dms:DateTime"/>
      </xsd:simpleType>
    </xsd:element>
    <xsd:element name="_dlc_ExpireDate" ma:index="13" nillable="true" ma:displayName="Vanhenemispäivämäärä" ma:description="" ma:hidden="true" ma:indexed="true" ma:internalName="_dlc_ExpireDate" ma:readOnly="true">
      <xsd:simpleType>
        <xsd:restriction base="dms:DateTime"/>
      </xsd:simpleType>
    </xsd:element>
    <xsd:element name="_dlc_Exempt" ma:index="14" nillable="true" ma:displayName="Vapauta käytännöstä" ma:description=""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7061aa-9e88-40f9-a868-f658d075011e"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33a82d91-e1f2-4553-9b6f-a26de281709f}" ma:internalName="TaxCatchAll" ma:showField="CatchAllData" ma:web="{391018ba-182d-4012-a516-c32130393681}">
      <xsd:complexType>
        <xsd:complexContent>
          <xsd:extension base="dms:MultiChoiceLookup">
            <xsd:sequence>
              <xsd:element name="Value" type="dms:Lookup" maxOccurs="unbounded" minOccurs="0" nillable="true"/>
            </xsd:sequence>
          </xsd:extension>
        </xsd:complexContent>
      </xsd:complexType>
    </xsd:element>
    <xsd:element name="TaxKeywordTaxHTField" ma:index="10" nillable="true" ma:taxonomy="true" ma:internalName="TaxKeywordTaxHTField" ma:taxonomyFieldName="TaxKeyword" ma:displayName="Yrityksen avainsanat" ma:fieldId="{23f27201-bee3-471e-b2e7-b64fd8b7ca38}" ma:taxonomyMulti="true" ma:sspId="f4ad869e-8771-4c47-8567-6d44bf76f8fc"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c394618-7bd0-4b90-a3f4-f32cc6d3ebd3" elementFormDefault="qualified">
    <xsd:import namespace="http://schemas.microsoft.com/office/2006/documentManagement/types"/>
    <xsd:import namespace="http://schemas.microsoft.com/office/infopath/2007/PartnerControls"/>
    <xsd:element name="VeroDocumentType" ma:index="11" nillable="true" ma:displayName="Dokumentin tyyppi" ma:internalName="VeroDocumentType">
      <xsd:simpleType>
        <xsd:restriction base="dms:Choice">
          <xsd:enumeration value="Aikataulu"/>
          <xsd:enumeration value="Asettamispäätös"/>
          <xsd:enumeration value="Demo"/>
          <xsd:enumeration value="Esityslista"/>
          <xsd:enumeration value="Esitysmateriaali"/>
          <xsd:enumeration value="Kansilehti"/>
          <xsd:enumeration value="Kirje"/>
          <xsd:enumeration value="Kirjepohja"/>
          <xsd:enumeration value="Kutsu"/>
          <xsd:enumeration value="Kuva"/>
          <xsd:enumeration value="Laskelma"/>
          <xsd:enumeration value="Laskuri"/>
          <xsd:enumeration value="Lausunto"/>
          <xsd:enumeration value="Luonnos"/>
          <xsd:enumeration value="Muistio"/>
          <xsd:enumeration value="Muutoslomake"/>
          <xsd:enumeration value="Määrittely"/>
          <xsd:enumeration value="Ohje"/>
          <xsd:enumeration value="Päätös"/>
          <xsd:enumeration value="Pöytäkirja"/>
          <xsd:enumeration value="Raportti"/>
          <xsd:enumeration value="Ratkaisu"/>
          <xsd:enumeration value="Saate"/>
          <xsd:enumeration value="Suunnitelma"/>
          <xsd:enumeration value="Tiedote"/>
          <xsd:enumeration value="Tilasto"/>
          <xsd:enumeration value="Uutinen"/>
          <xsd:enumeration value="Uutiskirj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D8207F-5B5A-44D8-A6AB-4FBB5B3ADFD8}">
  <ds:schemaRefs>
    <ds:schemaRef ds:uri="http://schemas.microsoft.com/sharepoint/v3/contenttype/forms"/>
  </ds:schemaRefs>
</ds:datastoreItem>
</file>

<file path=customXml/itemProps2.xml><?xml version="1.0" encoding="utf-8"?>
<ds:datastoreItem xmlns:ds="http://schemas.openxmlformats.org/officeDocument/2006/customXml" ds:itemID="{EC76DD9F-E56D-4606-80BD-FBF259EEBBD0}">
  <ds:schemaRefs>
    <ds:schemaRef ds:uri="http://purl.org/dc/dcmitype/"/>
    <ds:schemaRef ds:uri="3c394618-7bd0-4b90-a3f4-f32cc6d3ebd3"/>
    <ds:schemaRef ds:uri="http://purl.org/dc/terms/"/>
    <ds:schemaRef ds:uri="http://purl.org/dc/elements/1.1/"/>
    <ds:schemaRef ds:uri="367061aa-9e88-40f9-a868-f658d075011e"/>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http://schemas.microsoft.com/sharepoint/v3"/>
    <ds:schemaRef ds:uri="http://www.w3.org/XML/1998/namespace"/>
  </ds:schemaRefs>
</ds:datastoreItem>
</file>

<file path=customXml/itemProps3.xml><?xml version="1.0" encoding="utf-8"?>
<ds:datastoreItem xmlns:ds="http://schemas.openxmlformats.org/officeDocument/2006/customXml" ds:itemID="{7C477432-3664-4484-96AB-7DC63C3A67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67061aa-9e88-40f9-a868-f658d075011e"/>
    <ds:schemaRef ds:uri="3c394618-7bd0-4b90-a3f4-f32cc6d3eb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Esitys2</Template>
  <TotalTime>2489</TotalTime>
  <Words>2908</Words>
  <Application>Microsoft Office PowerPoint</Application>
  <PresentationFormat>Mukautettu</PresentationFormat>
  <Paragraphs>391</Paragraphs>
  <Slides>36</Slides>
  <Notes>1</Notes>
  <HiddenSlides>0</HiddenSlides>
  <MMClips>0</MMClips>
  <ScaleCrop>false</ScaleCrop>
  <HeadingPairs>
    <vt:vector size="4" baseType="variant">
      <vt:variant>
        <vt:lpstr>Teema</vt:lpstr>
      </vt:variant>
      <vt:variant>
        <vt:i4>1</vt:i4>
      </vt:variant>
      <vt:variant>
        <vt:lpstr>Dian otsikot</vt:lpstr>
      </vt:variant>
      <vt:variant>
        <vt:i4>36</vt:i4>
      </vt:variant>
    </vt:vector>
  </HeadingPairs>
  <TitlesOfParts>
    <vt:vector size="37" baseType="lpstr">
      <vt:lpstr>0800 Verohallinto laajakuva 16.9</vt:lpstr>
      <vt:lpstr>Employees and students arriving to Finland</vt:lpstr>
      <vt:lpstr>This presentation is…</vt:lpstr>
      <vt:lpstr>Introduction </vt:lpstr>
      <vt:lpstr>Decisions regarding taxpayer status</vt:lpstr>
      <vt:lpstr>Tax treaties </vt:lpstr>
      <vt:lpstr>Tax treaties </vt:lpstr>
      <vt:lpstr>Tax assessment of nonresidents</vt:lpstr>
      <vt:lpstr>Tax assessment of nonresidents</vt:lpstr>
      <vt:lpstr>Tax assessment of nonresidents</vt:lpstr>
      <vt:lpstr>Tax assessment of nonresidents</vt:lpstr>
      <vt:lpstr>Taxation at source</vt:lpstr>
      <vt:lpstr>Taxation at source</vt:lpstr>
      <vt:lpstr>Taxation at source</vt:lpstr>
      <vt:lpstr>Taxation at source</vt:lpstr>
      <vt:lpstr>Taxation at source</vt:lpstr>
      <vt:lpstr>Progressive taxation </vt:lpstr>
      <vt:lpstr>Progressive taxation</vt:lpstr>
      <vt:lpstr>Progressive taxation</vt:lpstr>
      <vt:lpstr>Progressive taxation</vt:lpstr>
      <vt:lpstr>Progressive taxation</vt:lpstr>
      <vt:lpstr>Progressive taxation</vt:lpstr>
      <vt:lpstr>Progressive taxation – the 75% rule</vt:lpstr>
      <vt:lpstr>Tax assessment of residents</vt:lpstr>
      <vt:lpstr>Tax assessment of residents</vt:lpstr>
      <vt:lpstr>Tax assessment of residents</vt:lpstr>
      <vt:lpstr>Finnish personal identity code</vt:lpstr>
      <vt:lpstr>Individual Tax Numbers </vt:lpstr>
      <vt:lpstr>Tax treaties with relief clauses for students</vt:lpstr>
      <vt:lpstr>Examples of relief clauses in Tax Treaties</vt:lpstr>
      <vt:lpstr>Examples of relief clauses in Tax Treaties</vt:lpstr>
      <vt:lpstr>Mandatory insurance coverages </vt:lpstr>
      <vt:lpstr>Mandatory insurance coverages</vt:lpstr>
      <vt:lpstr>Mandatory insurance coverages</vt:lpstr>
      <vt:lpstr>Mandatory insurance coverages</vt:lpstr>
      <vt:lpstr>Read more on Tax.fi</vt:lpstr>
      <vt:lpstr>PowerPoint-esitys</vt:lpstr>
    </vt:vector>
  </TitlesOfParts>
  <Manager>Verohallinto</Manager>
  <Company>Verohallinto</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Suomeen tulevat työntekijät ja opiskelijat</dc:title>
  <dc:subject>Verohallinnon PowerPoint-esityspohja</dc:subject>
  <dc:creator>Harriet Mallenius</dc:creator>
  <cp:lastModifiedBy>Riikka Kohtamäki</cp:lastModifiedBy>
  <cp:revision>227</cp:revision>
  <cp:lastPrinted>2015-11-16T07:46:32Z</cp:lastPrinted>
  <dcterms:created xsi:type="dcterms:W3CDTF">2015-10-12T10:54:25Z</dcterms:created>
  <dcterms:modified xsi:type="dcterms:W3CDTF">2017-07-11T09:53:58Z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0x010100C9F68548B069E048901098EC7DD1C6DD</vt:lpwstr>
  </property>
  <property fmtid="{D5CDD505-2E9C-101B-9397-08002B2CF9AE}" pid="3" name="TaxKeyword">
    <vt:lpwstr/>
  </property>
  <property fmtid="{D5CDD505-2E9C-101B-9397-08002B2CF9AE}" pid="4" name="_dlc_policyId">
    <vt:lpwstr>/tyotilat/luento/Jaetut asiakirjat</vt:lpwstr>
  </property>
  <property fmtid="{D5CDD505-2E9C-101B-9397-08002B2CF9AE}" pid="5" name="ItemRetentionFormula">
    <vt:lpwstr>&lt;formula id="Microsoft.Office.RecordsManagement.PolicyFeatures.Expiration.Formula.BuiltIn"&gt;&lt;number&gt;1&lt;/number&gt;&lt;property&gt;Modified&lt;/property&gt;&lt;propertyId&gt;28cf69c5-fa48-462a-b5cd-27b6f9d2bd5f&lt;/propertyId&gt;&lt;period&gt;years&lt;/period&gt;&lt;/formula&gt;</vt:lpwstr>
  </property>
</Properties>
</file>