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4"/>
  </p:sldMasterIdLst>
  <p:notesMasterIdLst>
    <p:notesMasterId r:id="rId51"/>
  </p:notesMasterIdLst>
  <p:handoutMasterIdLst>
    <p:handoutMasterId r:id="rId52"/>
  </p:handoutMasterIdLst>
  <p:sldIdLst>
    <p:sldId id="256" r:id="rId5"/>
    <p:sldId id="274" r:id="rId6"/>
    <p:sldId id="342" r:id="rId7"/>
    <p:sldId id="354" r:id="rId8"/>
    <p:sldId id="296" r:id="rId9"/>
    <p:sldId id="355" r:id="rId10"/>
    <p:sldId id="315" r:id="rId11"/>
    <p:sldId id="277" r:id="rId12"/>
    <p:sldId id="343" r:id="rId13"/>
    <p:sldId id="349" r:id="rId14"/>
    <p:sldId id="351" r:id="rId15"/>
    <p:sldId id="345" r:id="rId16"/>
    <p:sldId id="289" r:id="rId17"/>
    <p:sldId id="312" r:id="rId18"/>
    <p:sldId id="331" r:id="rId19"/>
    <p:sldId id="322" r:id="rId20"/>
    <p:sldId id="323" r:id="rId21"/>
    <p:sldId id="330" r:id="rId22"/>
    <p:sldId id="332" r:id="rId23"/>
    <p:sldId id="335" r:id="rId24"/>
    <p:sldId id="336" r:id="rId25"/>
    <p:sldId id="333" r:id="rId26"/>
    <p:sldId id="317" r:id="rId27"/>
    <p:sldId id="319" r:id="rId28"/>
    <p:sldId id="318" r:id="rId29"/>
    <p:sldId id="344" r:id="rId30"/>
    <p:sldId id="278" r:id="rId31"/>
    <p:sldId id="356" r:id="rId32"/>
    <p:sldId id="266" r:id="rId33"/>
    <p:sldId id="327" r:id="rId34"/>
    <p:sldId id="265" r:id="rId35"/>
    <p:sldId id="347" r:id="rId36"/>
    <p:sldId id="348" r:id="rId37"/>
    <p:sldId id="311" r:id="rId38"/>
    <p:sldId id="267" r:id="rId39"/>
    <p:sldId id="269" r:id="rId40"/>
    <p:sldId id="304" r:id="rId41"/>
    <p:sldId id="305" r:id="rId42"/>
    <p:sldId id="357" r:id="rId43"/>
    <p:sldId id="328" r:id="rId44"/>
    <p:sldId id="341" r:id="rId45"/>
    <p:sldId id="340" r:id="rId46"/>
    <p:sldId id="353" r:id="rId47"/>
    <p:sldId id="359" r:id="rId48"/>
    <p:sldId id="309" r:id="rId49"/>
    <p:sldId id="268" r:id="rId50"/>
  </p:sldIdLst>
  <p:sldSz cx="12190413" cy="6859588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544251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088502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632753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177004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721254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3265505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809756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4354007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eta Tolonen" initials="RT" lastIdx="26" clrIdx="0"/>
  <p:cmAuthor id="1" name="Riikka Kohtamäki" initials="R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5314" autoAdjust="0"/>
  </p:normalViewPr>
  <p:slideViewPr>
    <p:cSldViewPr>
      <p:cViewPr varScale="1">
        <p:scale>
          <a:sx n="110" d="100"/>
          <a:sy n="110" d="100"/>
        </p:scale>
        <p:origin x="600" y="9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0159C312-8CD8-4476-9B31-89C2E2CFC82A}" type="datetime1">
              <a:rPr lang="fi-FI" smtClean="0"/>
              <a:t>18.12.2019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63A872B-73AD-4357-BF83-AEF1FDA69B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314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961199CD-220B-4C26-9AB9-B9B1E4801E70}" type="datetime1">
              <a:rPr lang="fi-FI" smtClean="0"/>
              <a:t>18.12.2019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3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C29784E-0C1A-496A-8737-71F70BA783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3612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4425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8850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63275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17700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07CFBCE-F2F9-4451-A541-25BDD1BB66BD}" type="datetime1">
              <a:rPr lang="fi-FI" altLang="fi-FI" smtClean="0">
                <a:latin typeface="Arial" charset="0"/>
              </a:rPr>
              <a:t>18.12.2019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D5722E-8056-4CFD-87ED-C488DD5DC8FA}" type="slidenum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AF46D999-D110-44EC-A37E-2C1BCA11F21B}" type="datetime1">
              <a:rPr lang="fi-FI" smtClean="0"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C29784E-0C1A-496A-8737-71F70BA78327}" type="slidenum">
              <a:rPr lang="fi-FI" smtClean="0"/>
              <a:pPr>
                <a:defRPr/>
              </a:pPr>
              <a:t>45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92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232" y="1557699"/>
            <a:ext cx="691239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2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4" y="1557699"/>
            <a:ext cx="367244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290" y="1557699"/>
            <a:ext cx="691186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1" y="1557699"/>
            <a:ext cx="11088831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medialeike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3760" y="332227"/>
            <a:ext cx="1175863" cy="360083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793" y="1557699"/>
            <a:ext cx="5400418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9204" y="1557699"/>
            <a:ext cx="5400420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793" y="2133351"/>
            <a:ext cx="5400418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9204" y="2133351"/>
            <a:ext cx="5400420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3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39206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5399972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39205" y="2205550"/>
            <a:ext cx="5400420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2" y="2205375"/>
            <a:ext cx="11088831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11088831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11088831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5207" y="5374460"/>
            <a:ext cx="0" cy="79281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699"/>
            <a:ext cx="12190413" cy="530188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0624" y="2274888"/>
            <a:ext cx="4380739" cy="2077618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467" y="2325099"/>
            <a:ext cx="4261480" cy="2027057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098" y="2280122"/>
            <a:ext cx="4016218" cy="237491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793" y="1557699"/>
            <a:ext cx="7415833" cy="1728046"/>
          </a:xfrm>
        </p:spPr>
        <p:txBody>
          <a:bodyPr anchor="b"/>
          <a:lstStyle>
            <a:lvl1pPr algn="l">
              <a:defRPr sz="52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793" y="3602872"/>
            <a:ext cx="7415833" cy="1339440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443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791" y="3429794"/>
            <a:ext cx="12239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305" y="692856"/>
            <a:ext cx="287963" cy="288067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791" y="692310"/>
            <a:ext cx="288477" cy="288067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291" y="692310"/>
            <a:ext cx="287963" cy="288067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278" y="692310"/>
            <a:ext cx="287963" cy="288067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298" y="692310"/>
            <a:ext cx="287963" cy="288067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393" y="692312"/>
            <a:ext cx="288888" cy="288992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098" y="678020"/>
            <a:ext cx="301586" cy="30328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242" y="1557153"/>
            <a:ext cx="3743929" cy="3745283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4462" y="5905455"/>
            <a:ext cx="1326734" cy="405326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84F87-74AF-46D1-A605-7139AE62C46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022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692213"/>
            <a:ext cx="2354094" cy="720892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791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791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791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791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297" y="192074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297" y="263752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297" y="3357771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297" y="4078017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297" y="479826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39206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39206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39206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39206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39206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1189" y="192074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1189" y="263752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1189" y="3357771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1189" y="4078017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1189" y="479826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6912389" cy="9356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38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281" y="6382807"/>
            <a:ext cx="5183901" cy="143330"/>
          </a:xfrm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0"/>
            <a:ext cx="4223787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66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935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699"/>
            <a:ext cx="11088831" cy="46095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306" y="6382807"/>
            <a:ext cx="1142035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281" y="6382807"/>
            <a:ext cx="9432343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990" y="6382807"/>
            <a:ext cx="225319" cy="14333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06386" y="6887074"/>
            <a:ext cx="277319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  <p:sldLayoutId id="2147483706" r:id="rId20"/>
    <p:sldLayoutId id="2147483707" r:id="rId21"/>
    <p:sldLayoutId id="2147483708" r:id="rId22"/>
    <p:sldLayoutId id="2147483709" r:id="rId23"/>
    <p:sldLayoutId id="2147483710" r:id="rId24"/>
    <p:sldLayoutId id="2147483711" r:id="rId25"/>
    <p:sldLayoutId id="2147483712" r:id="rId26"/>
    <p:sldLayoutId id="2147483713" r:id="rId27"/>
    <p:sldLayoutId id="2147483714" r:id="rId28"/>
    <p:sldLayoutId id="2147483715" r:id="rId29"/>
    <p:sldLayoutId id="2147483716" r:id="rId30"/>
    <p:sldLayoutId id="2147483717" r:id="rId31"/>
    <p:sldLayoutId id="2147483718" r:id="rId32"/>
    <p:sldLayoutId id="2147483719" r:id="rId33"/>
    <p:sldLayoutId id="2147483720" r:id="rId34"/>
    <p:sldLayoutId id="2147483721" r:id="rId35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108850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7480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2518" indent="-32503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98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589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516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996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587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2515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9994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ahkoiset-asiointipalvelut/omavero/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61689/metsalahjavahennys/" TargetMode="Externa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verokortti-ja-veroilmoitus/tulot/ansiotulot/tyosuhdeedu/autoetulaskuri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verokortti-ja-veroilmoitus/tulot-ja-vahennykset/paaomatulot/" TargetMode="Externa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ahkoiset-asiointipalvelut/omavero/" TargetMode="Externa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tj.fi/index/ilmoittaminen.html" TargetMode="External"/><Relationship Id="rId2" Type="http://schemas.openxmlformats.org/officeDocument/2006/relationships/hyperlink" Target="https://www.ytj.fi/index/ilmoittaminen/perustamisilmoitus/yksityinenelinkeinonharjoittaja.html" TargetMode="Externa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o.fi/omavero" TargetMode="Externa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omavero" TargetMode="Externa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omaver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vero.fi/fi-FI/Syventavat_veroohjeet/Lomakkeet/Henkiloasiakkaiden_lomakkeet/Veroilmoitus_omaaloitteisista_veroista_4(10628)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henkiloasiakkaat/omaisuus/metsa/metsatalouden-veroilmoitus/" TargetMode="External"/><Relationship Id="rId2" Type="http://schemas.openxmlformats.org/officeDocument/2006/relationships/hyperlink" Target="https://www.vero.fi/henkiloasiakkaat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vero.fi/omavero" TargetMode="External"/><Relationship Id="rId4" Type="http://schemas.openxmlformats.org/officeDocument/2006/relationships/hyperlink" Target="https://www.vero.fi/fi-FI/Syventavat_veroohjeet/Lomakkeet/Henkiloasiakkaiden_lomakkeet/2C_Metsatalouden_veroilmoitus_3043(10917)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Metsätalous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Metsäyhtymän purkautuminen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Metsäyhtymä purkautuu, kun osakkaat lopettavat toimimisen yhteiseen lukuun ja ottavat omaisuutensa pois toiminnasta.</a:t>
            </a:r>
          </a:p>
          <a:p>
            <a:r>
              <a:rPr lang="fi-FI" smtClean="0"/>
              <a:t>Yhteisomistuksen purkaminen tarkoittaa yleensä yhteisen toiminnan lopettamista.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721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Metsäyhtymän purkautuminen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kyse on kiinteästä omaisuudesta, purkautuminen voi tapahtua</a:t>
            </a:r>
          </a:p>
          <a:p>
            <a:pPr lvl="1"/>
            <a:r>
              <a:rPr lang="fi-FI" dirty="0" smtClean="0"/>
              <a:t>yhteisomistuksen lakkauttamisella (tämä tehdään joko halkomalla tai lohkomalla)</a:t>
            </a:r>
          </a:p>
          <a:p>
            <a:pPr lvl="1"/>
            <a:r>
              <a:rPr lang="fi-FI" dirty="0" smtClean="0"/>
              <a:t>hallinnanjakosopimuksella (ei lakkauta yhteisomistusta)</a:t>
            </a:r>
          </a:p>
          <a:p>
            <a:r>
              <a:rPr lang="fi-FI" b="1" dirty="0" smtClean="0"/>
              <a:t>tai </a:t>
            </a:r>
          </a:p>
          <a:p>
            <a:pPr lvl="1"/>
            <a:r>
              <a:rPr lang="fi-FI" dirty="0" smtClean="0"/>
              <a:t>kaupalla, vaihdolla tai muilla järjestelyillä niin, että jäljelle jää vain yksi osakas.</a:t>
            </a:r>
          </a:p>
          <a:p>
            <a:r>
              <a:rPr lang="fi-FI" dirty="0" smtClean="0"/>
              <a:t>Mahdollista myös, että kukin osakas jatkaa toimintaa omissa nimissään.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70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Metsäyhtymän purkautuminen ja 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Metsäyhtymän osakkaan luovutusvoiton verotuksessa tuloutetaan yhtymässä käytetty metsävähennys, jos osakas on tuonut metsävähennyspohjaa yhtymään.</a:t>
            </a:r>
          </a:p>
          <a:p>
            <a:pPr lvl="1"/>
            <a:r>
              <a:rPr lang="fi-FI" smtClean="0"/>
              <a:t>Käytetyn metsävähennyksen tuloutuksessa on periaatteena 2C-lomakekohtaisuus. </a:t>
            </a:r>
          </a:p>
          <a:p>
            <a:pPr lvl="1"/>
            <a:r>
              <a:rPr lang="fi-FI" smtClean="0"/>
              <a:t>Osakkaalle tuloutetaan enintään sama määrä kuin hän on tuonut metsävähennyspohjaa yhtymään. Metsävähennystä voidaan tulouttaa vain siltä ajalta jona osakas on ollut osakkaana yhtymässä ja metsävähennystä on käytetty yhtymässä.</a:t>
            </a:r>
          </a:p>
          <a:p>
            <a:pPr lvl="2"/>
            <a:r>
              <a:rPr lang="fi-FI" smtClean="0"/>
              <a:t>Yhtymän muistiinpanoissa on seurattava, mikä on metsävähennyksen määrä kunkin osakkaan osakkuusaikana.</a:t>
            </a:r>
          </a:p>
          <a:p>
            <a:pPr lvl="1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908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cs typeface="Times New Roman" charset="0"/>
              </a:rPr>
              <a:t>Kuolinpesä metsätalouden harjoittajana</a:t>
            </a:r>
            <a:endParaRPr lang="fi-FI" dirty="0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fi-FI" dirty="0" smtClean="0">
                <a:cs typeface="Times New Roman" charset="0"/>
              </a:rPr>
              <a:t>Kuolinpesän verotuksessa verotetaan vainajan yksin omistamat metsätilat.</a:t>
            </a:r>
          </a:p>
          <a:p>
            <a:pPr lvl="1">
              <a:lnSpc>
                <a:spcPct val="90000"/>
              </a:lnSpc>
            </a:pPr>
            <a:r>
              <a:rPr lang="fi-FI" dirty="0">
                <a:cs typeface="Times New Roman" charset="0"/>
              </a:rPr>
              <a:t>Jos </a:t>
            </a:r>
            <a:r>
              <a:rPr lang="fi-FI" dirty="0" smtClean="0">
                <a:cs typeface="Times New Roman" charset="0"/>
              </a:rPr>
              <a:t>metsätilan omistajina ovat kuolinpesä ja leski, metsätilaa </a:t>
            </a:r>
            <a:r>
              <a:rPr lang="fi-FI" dirty="0">
                <a:cs typeface="Times New Roman" charset="0"/>
              </a:rPr>
              <a:t>verotetaan metsäyhtymänä</a:t>
            </a:r>
            <a:r>
              <a:rPr lang="fi-FI" dirty="0" smtClean="0">
                <a:cs typeface="Times New Roman" charset="0"/>
              </a:rPr>
              <a:t>. </a:t>
            </a:r>
          </a:p>
          <a:p>
            <a:pPr lvl="2">
              <a:lnSpc>
                <a:spcPct val="90000"/>
              </a:lnSpc>
            </a:pPr>
            <a:r>
              <a:rPr lang="fi-FI" dirty="0">
                <a:cs typeface="Times New Roman" charset="0"/>
              </a:rPr>
              <a:t>Kuolinpesää ei muodostu, jos on vain yksi osakas</a:t>
            </a:r>
            <a:r>
              <a:rPr lang="fi-FI" dirty="0" smtClean="0">
                <a:cs typeface="Times New Roman" charset="0"/>
              </a:rPr>
              <a:t>.</a:t>
            </a:r>
          </a:p>
          <a:p>
            <a:pPr lvl="3">
              <a:lnSpc>
                <a:spcPct val="90000"/>
              </a:lnSpc>
            </a:pPr>
            <a:r>
              <a:rPr lang="fi-FI" dirty="0" smtClean="0">
                <a:cs typeface="Times New Roman" charset="0"/>
              </a:rPr>
              <a:t>Jos yhden perillisen lisäksi on leski, jolla on avio-oikeus vainajan omaisuuteen, kuolinpesä on olemassa siihen saakka, kunnes ositus toimitetaan.</a:t>
            </a:r>
          </a:p>
          <a:p>
            <a:pPr lvl="1">
              <a:lnSpc>
                <a:spcPct val="90000"/>
              </a:lnSpc>
            </a:pPr>
            <a:r>
              <a:rPr lang="fi-FI" dirty="0" smtClean="0">
                <a:cs typeface="Times New Roman" charset="0"/>
              </a:rPr>
              <a:t>Jos henkilö </a:t>
            </a:r>
            <a:r>
              <a:rPr lang="fi-FI" dirty="0">
                <a:cs typeface="Times New Roman" charset="0"/>
              </a:rPr>
              <a:t>on ennen kuolemaansa ollut yhtymän osakkaana, osakkuus siirtyy </a:t>
            </a:r>
            <a:r>
              <a:rPr lang="fi-FI" dirty="0" smtClean="0">
                <a:cs typeface="Times New Roman" charset="0"/>
              </a:rPr>
              <a:t>kuolinpesälle. </a:t>
            </a:r>
            <a:endParaRPr lang="fi-FI" strike="sngStrike" dirty="0" smtClean="0">
              <a:cs typeface="Times New Roman" charset="0"/>
            </a:endParaRPr>
          </a:p>
          <a:p>
            <a:pPr lvl="1">
              <a:lnSpc>
                <a:spcPct val="90000"/>
              </a:lnSpc>
            </a:pPr>
            <a:r>
              <a:rPr lang="fi-FI" dirty="0" smtClean="0">
                <a:cs typeface="Times New Roman" charset="0"/>
              </a:rPr>
              <a:t>Jos leskellä on hallintaoikeus kuolinpesän omaisuuteen, leskeä verotetaan metsätaloudesta ja hän tekee metsätalouden veroilmoituksen</a:t>
            </a:r>
            <a:r>
              <a:rPr lang="fi-FI" dirty="0" smtClean="0">
                <a:solidFill>
                  <a:srgbClr val="000000"/>
                </a:solidFill>
                <a:cs typeface="Times New Roman" charset="0"/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lang="fi-FI" dirty="0" smtClean="0">
                <a:solidFill>
                  <a:srgbClr val="000000"/>
                </a:solidFill>
                <a:cs typeface="Times New Roman" charset="0"/>
              </a:rPr>
              <a:t>Vain omistaja voi tehdä metsävähennyksen.</a:t>
            </a:r>
          </a:p>
          <a:p>
            <a:pPr lvl="1">
              <a:lnSpc>
                <a:spcPct val="90000"/>
              </a:lnSpc>
            </a:pPr>
            <a:endParaRPr lang="fi-FI" dirty="0" smtClean="0">
              <a:solidFill>
                <a:srgbClr val="000000"/>
              </a:solidFill>
              <a:cs typeface="Times New Roman" charset="0"/>
            </a:endParaRPr>
          </a:p>
          <a:p>
            <a:pPr lvl="1">
              <a:lnSpc>
                <a:spcPct val="90000"/>
              </a:lnSpc>
            </a:pPr>
            <a:endParaRPr lang="fi-FI" dirty="0" smtClean="0">
              <a:solidFill>
                <a:srgbClr val="000000"/>
              </a:solidFill>
              <a:cs typeface="Times New Roman" charset="0"/>
            </a:endParaRPr>
          </a:p>
          <a:p>
            <a:pPr lvl="1">
              <a:lnSpc>
                <a:spcPct val="90000"/>
              </a:lnSpc>
            </a:pPr>
            <a:endParaRPr lang="fi-FI" dirty="0">
              <a:solidFill>
                <a:srgbClr val="000000"/>
              </a:solidFill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endParaRPr lang="fi-FI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03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Metsätalouden menojen vähennyskelpoisuus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Tulonhankkimistoimintaan kohdistuvat kulut ovat vähennyskelpoisia.</a:t>
            </a:r>
          </a:p>
          <a:p>
            <a:endParaRPr lang="fi-FI" dirty="0" smtClean="0"/>
          </a:p>
          <a:p>
            <a:r>
              <a:rPr lang="fi-FI" dirty="0" smtClean="0"/>
              <a:t>Yksityistalouden menoja ei saa vähentää.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omaan käyttöön otetut polttopuut.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8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tsikko 1"/>
          <p:cNvSpPr>
            <a:spLocks noGrp="1"/>
          </p:cNvSpPr>
          <p:nvPr>
            <p:ph type="title"/>
          </p:nvPr>
        </p:nvSpPr>
        <p:spPr>
          <a:xfrm>
            <a:off x="549826" y="81367"/>
            <a:ext cx="9648337" cy="935602"/>
          </a:xfrm>
        </p:spPr>
        <p:txBody>
          <a:bodyPr/>
          <a:lstStyle/>
          <a:p>
            <a:r>
              <a:rPr lang="fi-FI" dirty="0" smtClean="0"/>
              <a:t>Myyjän luovutusvoiton verotus</a:t>
            </a:r>
          </a:p>
        </p:txBody>
      </p:sp>
      <p:sp>
        <p:nvSpPr>
          <p:cNvPr id="30723" name="Sisällön paikkamerkki 2"/>
          <p:cNvSpPr>
            <a:spLocks noGrp="1"/>
          </p:cNvSpPr>
          <p:nvPr>
            <p:ph idx="1"/>
          </p:nvPr>
        </p:nvSpPr>
        <p:spPr>
          <a:xfrm>
            <a:off x="541990" y="1269055"/>
            <a:ext cx="11088831" cy="4969051"/>
          </a:xfrm>
        </p:spPr>
        <p:txBody>
          <a:bodyPr/>
          <a:lstStyle/>
          <a:p>
            <a:r>
              <a:rPr lang="fi-FI" sz="2000" dirty="0" smtClean="0"/>
              <a:t>Kukin myyjä ilmoittaa luovutusvoiton omassa verotuksessaan, verotusyhtymän nimissä ei ilmoiteta mitään luovutusvoittoja</a:t>
            </a:r>
          </a:p>
          <a:p>
            <a:r>
              <a:rPr lang="fi-FI" sz="2000" dirty="0" smtClean="0"/>
              <a:t>Kiinteistön </a:t>
            </a:r>
            <a:r>
              <a:rPr lang="fi-FI" sz="2000" dirty="0"/>
              <a:t>(maapohja + rakennukset) luovutusvoitto on verovapaata, jos kiinteistö on omistettu yli 10 vuotta ja se myydään lähisukulaiselle. </a:t>
            </a:r>
          </a:p>
          <a:p>
            <a:pPr lvl="1"/>
            <a:r>
              <a:rPr lang="fi-FI" sz="1800" dirty="0">
                <a:sym typeface="Wingdings" panose="05000000000000000000" pitchFamily="2" charset="2"/>
              </a:rPr>
              <a:t>Luovutuksesta on annettava </a:t>
            </a:r>
            <a:r>
              <a:rPr lang="fi-FI" sz="1800" dirty="0" smtClean="0">
                <a:sym typeface="Wingdings" panose="05000000000000000000" pitchFamily="2" charset="2"/>
              </a:rPr>
              <a:t>selvitys OmaVerossa tai </a:t>
            </a:r>
            <a:r>
              <a:rPr lang="fi-FI" sz="1800" dirty="0">
                <a:sym typeface="Wingdings" panose="05000000000000000000" pitchFamily="2" charset="2"/>
              </a:rPr>
              <a:t>lomakkeella </a:t>
            </a:r>
            <a:r>
              <a:rPr lang="fi-FI" sz="1800" dirty="0" smtClean="0">
                <a:sym typeface="Wingdings" panose="05000000000000000000" pitchFamily="2" charset="2"/>
              </a:rPr>
              <a:t>9.</a:t>
            </a:r>
          </a:p>
          <a:p>
            <a:r>
              <a:rPr lang="fi-FI" sz="2000" dirty="0" smtClean="0"/>
              <a:t>Jos </a:t>
            </a:r>
            <a:r>
              <a:rPr lang="fi-FI" sz="2000" dirty="0"/>
              <a:t>kiinteistö on omistettu alle 10 vuotta tai se myydään muille kuin lähisukulaisille</a:t>
            </a:r>
          </a:p>
          <a:p>
            <a:pPr lvl="1"/>
            <a:r>
              <a:rPr lang="fi-FI" sz="1800" dirty="0"/>
              <a:t>luovutusvoitto verotetaan normaalisti</a:t>
            </a:r>
          </a:p>
          <a:p>
            <a:pPr lvl="1"/>
            <a:r>
              <a:rPr lang="fi-FI" sz="1800" dirty="0"/>
              <a:t>luovutusvoitot on </a:t>
            </a:r>
            <a:r>
              <a:rPr lang="fi-FI" sz="1800" dirty="0" smtClean="0"/>
              <a:t>ilmoitettava </a:t>
            </a:r>
            <a:r>
              <a:rPr lang="fi-FI" sz="1800" dirty="0">
                <a:sym typeface="Wingdings" panose="05000000000000000000" pitchFamily="2" charset="2"/>
              </a:rPr>
              <a:t>OmaVerossa </a:t>
            </a:r>
            <a:r>
              <a:rPr lang="fi-FI" sz="1800" dirty="0" smtClean="0">
                <a:sym typeface="Wingdings" panose="05000000000000000000" pitchFamily="2" charset="2"/>
              </a:rPr>
              <a:t>tai</a:t>
            </a:r>
            <a:r>
              <a:rPr lang="fi-FI" sz="1800" dirty="0" smtClean="0"/>
              <a:t> </a:t>
            </a:r>
            <a:r>
              <a:rPr lang="fi-FI" sz="1800" dirty="0"/>
              <a:t>lomakkeella 9 </a:t>
            </a:r>
          </a:p>
          <a:p>
            <a:pPr lvl="1"/>
            <a:r>
              <a:rPr lang="fi-FI" sz="1800" dirty="0"/>
              <a:t>jos kyse on metsätilasta, luovutusvoittoon lisätään käytetty metsävähennys.</a:t>
            </a:r>
          </a:p>
          <a:p>
            <a:r>
              <a:rPr lang="fi-FI" sz="2000" dirty="0" smtClean="0"/>
              <a:t>Metsätalouden </a:t>
            </a:r>
            <a:r>
              <a:rPr lang="fi-FI" sz="2000" dirty="0"/>
              <a:t>kaluston luovutus </a:t>
            </a:r>
            <a:r>
              <a:rPr lang="fi-FI" sz="2000" dirty="0" smtClean="0"/>
              <a:t>ilmoitetaan </a:t>
            </a:r>
            <a:r>
              <a:rPr lang="fi-FI" sz="2000" dirty="0">
                <a:sym typeface="Wingdings" panose="05000000000000000000" pitchFamily="2" charset="2"/>
              </a:rPr>
              <a:t>OmaVerossa </a:t>
            </a:r>
            <a:r>
              <a:rPr lang="fi-FI" sz="2000" dirty="0" smtClean="0">
                <a:sym typeface="Wingdings" panose="05000000000000000000" pitchFamily="2" charset="2"/>
              </a:rPr>
              <a:t>tai</a:t>
            </a:r>
            <a:r>
              <a:rPr lang="fi-FI" sz="2000" dirty="0" smtClean="0"/>
              <a:t> </a:t>
            </a:r>
            <a:r>
              <a:rPr lang="fi-FI" sz="2000" dirty="0"/>
              <a:t>lomakkeella 9 kuten kiinteistön luovutus.</a:t>
            </a:r>
          </a:p>
          <a:p>
            <a:pPr lvl="1"/>
            <a:r>
              <a:rPr lang="fi-FI" sz="1800" dirty="0"/>
              <a:t>Metsätalouden irtaimen omaisuuden myyntivoitto verotetaan luovutusvoittona.</a:t>
            </a:r>
          </a:p>
          <a:p>
            <a:pPr lvl="1"/>
            <a:r>
              <a:rPr lang="fi-FI" sz="1800" dirty="0" smtClean="0"/>
              <a:t>Luovutusvoittojen </a:t>
            </a:r>
            <a:r>
              <a:rPr lang="fi-FI" sz="1800" dirty="0"/>
              <a:t>veronhuojennus ei koske irtainta omaisuutta.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057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Luovutusvoittolaskelma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Näin ilmoitat metsätalouden omaisuuden luovutuksen</a:t>
            </a:r>
            <a:r>
              <a:rPr lang="fi-FI" dirty="0" smtClean="0"/>
              <a:t>:</a:t>
            </a:r>
          </a:p>
          <a:p>
            <a:pPr lvl="1"/>
            <a:r>
              <a:rPr lang="fi-FI" b="1" dirty="0" smtClean="0"/>
              <a:t>Voit ilmoittaa luovutusvoitot </a:t>
            </a:r>
            <a:r>
              <a:rPr lang="fi-FI" dirty="0" smtClean="0">
                <a:hlinkClick r:id="rId2"/>
              </a:rPr>
              <a:t>OmaVerossa</a:t>
            </a:r>
            <a:endParaRPr lang="fi-FI" dirty="0"/>
          </a:p>
          <a:p>
            <a:pPr lvl="1"/>
            <a:r>
              <a:rPr lang="fi-FI" b="1" dirty="0" smtClean="0"/>
              <a:t>tai Lomake 9: Laskelma luovutusvoitosta ja -tappiosta</a:t>
            </a:r>
          </a:p>
          <a:p>
            <a:pPr lvl="2"/>
            <a:r>
              <a:rPr lang="fi-FI" b="1" dirty="0" smtClean="0"/>
              <a:t>luovutushinta kohtaan 4.1</a:t>
            </a:r>
          </a:p>
          <a:p>
            <a:pPr lvl="2"/>
            <a:r>
              <a:rPr lang="fi-FI" b="1" dirty="0" smtClean="0"/>
              <a:t>hankintameno tai perintö- tai lahjaverotusarvo tai huojennettu perintö- tai lahjaverotusarvo, </a:t>
            </a:r>
            <a:r>
              <a:rPr lang="fi-FI" b="1" dirty="0" err="1" smtClean="0"/>
              <a:t>PerVL</a:t>
            </a:r>
            <a:r>
              <a:rPr lang="fi-FI" b="1" dirty="0" smtClean="0"/>
              <a:t> 55 § kohtaan 4.2</a:t>
            </a:r>
          </a:p>
          <a:p>
            <a:pPr lvl="3"/>
            <a:r>
              <a:rPr lang="fi-FI" b="1" dirty="0" smtClean="0"/>
              <a:t>vaihtoehtoisesti hankintameno-olettama 20 % tai 40 % luovutushinnasta (omistusajan mukaan) kohtaan 4.8</a:t>
            </a:r>
          </a:p>
          <a:p>
            <a:pPr lvl="3"/>
            <a:r>
              <a:rPr lang="fi-FI" b="1" dirty="0" smtClean="0"/>
              <a:t> Vähennä se arvo, kumpi on suurempi: joko kohdat 4.2 - 4.7 yhteensä (hankintameno ja kulut) tai 4.8 (hankintameno-olettama).</a:t>
            </a:r>
            <a:endParaRPr lang="fi-FI" b="1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100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Luovutusvoittolaskelma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b="1" dirty="0" smtClean="0"/>
              <a:t>Merkitse myyntihintaan, hankintahintaan tai luovutusvoittoon tai -tappioon lisättävät erät kohtiin 4.11 - 4.13.</a:t>
            </a:r>
          </a:p>
          <a:p>
            <a:pPr lvl="2"/>
            <a:r>
              <a:rPr lang="fi-FI" b="1" dirty="0" smtClean="0"/>
              <a:t>käytetty metsävähennys</a:t>
            </a:r>
          </a:p>
          <a:p>
            <a:pPr lvl="3"/>
            <a:r>
              <a:rPr lang="fi-FI" b="1" dirty="0" smtClean="0"/>
              <a:t>Metsävähennystä voidaan ottaa huomioon enintään määrä, joka vastaa 60 % luovutetun metsän hankintamenosta.</a:t>
            </a:r>
          </a:p>
          <a:p>
            <a:pPr lvl="4"/>
            <a:r>
              <a:rPr lang="fi-FI" b="1" dirty="0">
                <a:sym typeface="Wingdings" pitchFamily="2" charset="2"/>
              </a:rPr>
              <a:t>P</a:t>
            </a:r>
            <a:r>
              <a:rPr lang="fi-FI" b="1" dirty="0" smtClean="0">
                <a:sym typeface="Wingdings" pitchFamily="2" charset="2"/>
              </a:rPr>
              <a:t>uoliso tai yhtymän osakas: vain osakkuuden aikana käytetty metsävähennys ja </a:t>
            </a:r>
            <a:r>
              <a:rPr lang="fi-FI" b="1" dirty="0"/>
              <a:t>enintään luovutetun metsän alkuperäinen </a:t>
            </a:r>
            <a:r>
              <a:rPr lang="fi-FI" b="1" dirty="0" smtClean="0"/>
              <a:t>metsävähennyspohja.</a:t>
            </a:r>
          </a:p>
          <a:p>
            <a:pPr lvl="2"/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346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311" y="188684"/>
            <a:ext cx="9365106" cy="1152395"/>
          </a:xfrm>
        </p:spPr>
        <p:txBody>
          <a:bodyPr>
            <a:normAutofit/>
          </a:bodyPr>
          <a:lstStyle/>
          <a:p>
            <a:r>
              <a:rPr lang="fi-FI" dirty="0"/>
              <a:t>Luovutusvoiton laskeminen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15307" y="1557153"/>
            <a:ext cx="5227645" cy="648222"/>
          </a:xfrm>
        </p:spPr>
        <p:txBody>
          <a:bodyPr/>
          <a:lstStyle/>
          <a:p>
            <a:r>
              <a:rPr lang="fi-FI" dirty="0" smtClean="0"/>
              <a:t>  Todelliset kulut         TAI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388781" y="2421449"/>
            <a:ext cx="4559214" cy="3390388"/>
          </a:xfrm>
        </p:spPr>
        <p:txBody>
          <a:bodyPr>
            <a:normAutofit/>
          </a:bodyPr>
          <a:lstStyle/>
          <a:p>
            <a:pPr marL="81638" indent="0">
              <a:buNone/>
            </a:pPr>
            <a:r>
              <a:rPr lang="fi-FI" dirty="0" smtClean="0"/>
              <a:t>+ luovutushinta</a:t>
            </a:r>
          </a:p>
          <a:p>
            <a:pPr>
              <a:buFont typeface="Arial" panose="020B0604020202020204" pitchFamily="34" charset="0"/>
              <a:buChar char="̶"/>
            </a:pPr>
            <a:r>
              <a:rPr lang="fi-FI" dirty="0" smtClean="0"/>
              <a:t>poistamaton hankintameno</a:t>
            </a:r>
          </a:p>
          <a:p>
            <a:pPr>
              <a:buFont typeface="Arial" panose="020B0604020202020204" pitchFamily="34" charset="0"/>
              <a:buChar char="̶"/>
            </a:pPr>
            <a:r>
              <a:rPr lang="fi-FI" dirty="0" smtClean="0"/>
              <a:t>voiton hankkimisesta aiheutuneet menot</a:t>
            </a:r>
          </a:p>
          <a:p>
            <a:pPr marL="81638" indent="0">
              <a:buNone/>
            </a:pPr>
            <a:r>
              <a:rPr lang="fi-FI" dirty="0" smtClean="0"/>
              <a:t>= luovutusvoitto</a:t>
            </a:r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095206" y="1485128"/>
            <a:ext cx="4895907" cy="720247"/>
          </a:xfrm>
        </p:spPr>
        <p:txBody>
          <a:bodyPr>
            <a:normAutofit/>
          </a:bodyPr>
          <a:lstStyle/>
          <a:p>
            <a:r>
              <a:rPr lang="fi-FI" dirty="0" err="1" smtClean="0"/>
              <a:t>Hankintameno-olettama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2730" y="2421449"/>
            <a:ext cx="4559214" cy="3390388"/>
          </a:xfrm>
        </p:spPr>
        <p:txBody>
          <a:bodyPr/>
          <a:lstStyle/>
          <a:p>
            <a:pPr marL="81638" indent="0">
              <a:buNone/>
            </a:pPr>
            <a:r>
              <a:rPr lang="fi-FI" dirty="0" smtClean="0"/>
              <a:t>+ luovutushinta</a:t>
            </a:r>
          </a:p>
          <a:p>
            <a:pPr>
              <a:buFont typeface="Arial" panose="020B0604020202020204" pitchFamily="34" charset="0"/>
              <a:buChar char="̶"/>
            </a:pPr>
            <a:r>
              <a:rPr lang="fi-FI" dirty="0" err="1" smtClean="0"/>
              <a:t>hankintameno-olettama</a:t>
            </a:r>
            <a:endParaRPr lang="fi-FI" dirty="0" smtClean="0"/>
          </a:p>
          <a:p>
            <a:pPr marL="81638" indent="0">
              <a:buNone/>
            </a:pPr>
            <a:r>
              <a:rPr lang="fi-FI" dirty="0" smtClean="0"/>
              <a:t>= luovutusvoitto</a:t>
            </a:r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84F87-74AF-46D1-A605-7139AE62C46B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70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Hankintameno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mtClean="0"/>
              <a:t>Miten luovutusvoiton laskennassa käytettävä</a:t>
            </a:r>
            <a:r>
              <a:rPr lang="fi-FI" b="1" smtClean="0"/>
              <a:t> poistamaton hankintameno määritellään?</a:t>
            </a:r>
          </a:p>
          <a:p>
            <a:pPr lvl="1"/>
            <a:r>
              <a:rPr lang="fi-FI" smtClean="0"/>
              <a:t>hankintameno saantokohtaisesti</a:t>
            </a:r>
          </a:p>
          <a:p>
            <a:pPr lvl="1"/>
            <a:r>
              <a:rPr lang="fi-FI" smtClean="0"/>
              <a:t>vastikkeellinen saanto - vastikkeeton saanto</a:t>
            </a:r>
          </a:p>
          <a:p>
            <a:pPr lvl="1"/>
            <a:r>
              <a:rPr lang="fi-FI" smtClean="0"/>
              <a:t>kiinteistön luovutus lasketaan kokonaisuutena, jolloin hankintamenoon lasketaan mukaan jäljellä oleva osuus seuraavista menojäännöksistä:</a:t>
            </a:r>
          </a:p>
          <a:p>
            <a:pPr lvl="2"/>
            <a:r>
              <a:rPr lang="fi-FI" sz="2400" smtClean="0"/>
              <a:t>maapohjan menojäännös</a:t>
            </a:r>
          </a:p>
          <a:p>
            <a:pPr lvl="2"/>
            <a:r>
              <a:rPr lang="fi-FI" sz="2400" smtClean="0"/>
              <a:t>rakennusten menojäännös</a:t>
            </a:r>
          </a:p>
          <a:p>
            <a:pPr lvl="2"/>
            <a:r>
              <a:rPr lang="fi-FI" sz="2400" smtClean="0"/>
              <a:t>metsäteiden ja -ojien menojäännös.</a:t>
            </a:r>
          </a:p>
          <a:p>
            <a:pPr marL="612282" indent="-544251"/>
            <a:r>
              <a:rPr lang="fi-FI" smtClean="0"/>
              <a:t>Jokaisen irtaimen esineen luovutusvoitto lasketaan erikseen.</a:t>
            </a:r>
            <a:endParaRPr lang="fi-FI" dirty="0" smtClean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750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590" y="117426"/>
            <a:ext cx="9648337" cy="647573"/>
          </a:xfrm>
        </p:spPr>
        <p:txBody>
          <a:bodyPr/>
          <a:lstStyle/>
          <a:p>
            <a:r>
              <a:rPr lang="fi-FI" sz="2900" dirty="0"/>
              <a:t>Vastauksia useimmin kysyttyihin kysymyksiin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590" y="909514"/>
            <a:ext cx="11088831" cy="5184576"/>
          </a:xfrm>
        </p:spPr>
        <p:txBody>
          <a:bodyPr numCol="2"/>
          <a:lstStyle/>
          <a:p>
            <a:r>
              <a:rPr lang="fi-FI" sz="1900" dirty="0"/>
              <a:t>Metsätalouden verotus</a:t>
            </a:r>
          </a:p>
          <a:p>
            <a:r>
              <a:rPr lang="fi-FI" sz="1900" dirty="0"/>
              <a:t>Maatilalta saadut vuokratulot ja korvaukset</a:t>
            </a:r>
          </a:p>
          <a:p>
            <a:r>
              <a:rPr lang="fi-FI" sz="1900" dirty="0"/>
              <a:t>Metsän sivutulo</a:t>
            </a:r>
          </a:p>
          <a:p>
            <a:r>
              <a:rPr lang="fi-FI" sz="1900" dirty="0"/>
              <a:t>Metsätalouden menovaraus</a:t>
            </a:r>
          </a:p>
          <a:p>
            <a:r>
              <a:rPr lang="fi-FI" sz="1900" dirty="0"/>
              <a:t>Puun myyntitulot ja puun ostajan ennakonpidätysvelvollisuus</a:t>
            </a:r>
          </a:p>
          <a:p>
            <a:r>
              <a:rPr lang="fi-FI" sz="1900" dirty="0"/>
              <a:t>Puolisoiden metsäverotus</a:t>
            </a:r>
          </a:p>
          <a:p>
            <a:r>
              <a:rPr lang="fi-FI" sz="1900" dirty="0"/>
              <a:t>Metsäyhtymä</a:t>
            </a:r>
          </a:p>
          <a:p>
            <a:r>
              <a:rPr lang="fi-FI" sz="1900" dirty="0"/>
              <a:t>Metsäyhtymän purkautuminen</a:t>
            </a:r>
          </a:p>
          <a:p>
            <a:r>
              <a:rPr lang="fi-FI" sz="1900" dirty="0"/>
              <a:t>Kuolinpesä metsätaloudenharjoittajana</a:t>
            </a:r>
          </a:p>
          <a:p>
            <a:r>
              <a:rPr lang="fi-FI" sz="1900" dirty="0"/>
              <a:t>Metsätalouden menojen vähennyskelpoisuus</a:t>
            </a:r>
          </a:p>
          <a:p>
            <a:r>
              <a:rPr lang="fi-FI" sz="1900" dirty="0"/>
              <a:t>Luovutusvoitto</a:t>
            </a:r>
          </a:p>
          <a:p>
            <a:r>
              <a:rPr lang="fi-FI" sz="1900" dirty="0"/>
              <a:t>Metsävähennys</a:t>
            </a:r>
          </a:p>
          <a:p>
            <a:r>
              <a:rPr lang="fi-FI" sz="1900" dirty="0"/>
              <a:t>Metsälahjavähennys</a:t>
            </a:r>
          </a:p>
          <a:p>
            <a:r>
              <a:rPr lang="fi-FI" sz="1900" dirty="0"/>
              <a:t>Metsätalouden matkakulut ja päivärahat</a:t>
            </a:r>
          </a:p>
          <a:p>
            <a:r>
              <a:rPr lang="fi-FI" sz="1900" dirty="0"/>
              <a:t>Opinto- ja koulutuskulut</a:t>
            </a:r>
          </a:p>
          <a:p>
            <a:r>
              <a:rPr lang="fi-FI" sz="1900" dirty="0"/>
              <a:t>Metsätalouden kalusto</a:t>
            </a:r>
          </a:p>
          <a:p>
            <a:r>
              <a:rPr lang="fi-FI" sz="1900" dirty="0"/>
              <a:t>Metsätalouden rakennus</a:t>
            </a:r>
          </a:p>
          <a:p>
            <a:r>
              <a:rPr lang="fi-FI" sz="1900" dirty="0"/>
              <a:t>Tappiot ja alijäämähyvitys</a:t>
            </a:r>
          </a:p>
          <a:p>
            <a:r>
              <a:rPr lang="fi-FI" sz="1900" dirty="0"/>
              <a:t>Yrittäjävähennys metsätaloudessa</a:t>
            </a:r>
          </a:p>
          <a:p>
            <a:r>
              <a:rPr lang="fi-FI" sz="1900" dirty="0"/>
              <a:t>Metsätaloudenharjoittajan Y-tunnus</a:t>
            </a:r>
          </a:p>
          <a:p>
            <a:r>
              <a:rPr lang="fi-FI" sz="1900" dirty="0"/>
              <a:t>Alkutuottajan arvonlisäverorekisteri</a:t>
            </a:r>
          </a:p>
          <a:p>
            <a:r>
              <a:rPr lang="fi-FI" sz="1900" dirty="0"/>
              <a:t>Metsätaloudenharjoittajan arvonlisäverovelvollisuus</a:t>
            </a:r>
          </a:p>
          <a:p>
            <a:r>
              <a:rPr lang="fi-FI" sz="1900" dirty="0"/>
              <a:t>Veroilmoitus oma-aloitteisista veroista</a:t>
            </a:r>
          </a:p>
          <a:p>
            <a:r>
              <a:rPr lang="fi-FI" sz="1900" dirty="0"/>
              <a:t>Lisätietoja 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71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Hankintamenoon </a:t>
            </a:r>
            <a:r>
              <a:rPr lang="fi-FI" dirty="0"/>
              <a:t>luetaan </a:t>
            </a:r>
            <a:r>
              <a:rPr lang="fi-FI" dirty="0" smtClean="0"/>
              <a:t>mukaan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omaisuuden hankinnasta välittömästi johtuvat menot, joista ostaja vastaa</a:t>
            </a:r>
          </a:p>
          <a:p>
            <a:r>
              <a:rPr lang="fi-FI" sz="1800" dirty="0"/>
              <a:t>varainsiirtovero</a:t>
            </a:r>
          </a:p>
          <a:p>
            <a:r>
              <a:rPr lang="fi-FI" sz="1800" dirty="0"/>
              <a:t>lainhuudatuskulut</a:t>
            </a:r>
          </a:p>
          <a:p>
            <a:r>
              <a:rPr lang="fi-FI" sz="1800" dirty="0"/>
              <a:t>välitys-, tarkastus-, arviointi- ja asianajopalkkiot</a:t>
            </a:r>
          </a:p>
          <a:p>
            <a:r>
              <a:rPr lang="fi-FI" sz="1800" dirty="0"/>
              <a:t>kuljetus-, asennus-, puhdistus- yms. menot</a:t>
            </a:r>
          </a:p>
          <a:p>
            <a:r>
              <a:rPr lang="fi-FI" sz="1800" dirty="0"/>
              <a:t>kiinteistön jakokulut, jos kukin omistaja omistaa kiinteistöstä murto-osan</a:t>
            </a:r>
          </a:p>
          <a:p>
            <a:r>
              <a:rPr lang="fi-FI" sz="1800" dirty="0"/>
              <a:t>lohkomismenot </a:t>
            </a:r>
          </a:p>
          <a:p>
            <a:r>
              <a:rPr lang="fi-FI" sz="1800" dirty="0"/>
              <a:t>käyttökuntoon saattamisesta johtuvat kulut, jos  käyttökuntoon saattaminen on tehty heti hankinnan jälkeen rakennuskustannukset</a:t>
            </a:r>
          </a:p>
          <a:p>
            <a:r>
              <a:rPr lang="fi-FI" sz="1800" dirty="0"/>
              <a:t>perusparannusmenot</a:t>
            </a:r>
          </a:p>
          <a:p>
            <a:r>
              <a:rPr lang="fi-FI" sz="1800" dirty="0"/>
              <a:t>lisäsijoitukset</a:t>
            </a:r>
          </a:p>
          <a:p>
            <a:r>
              <a:rPr lang="fi-FI" sz="1800" dirty="0"/>
              <a:t>rajankäyntikulut</a:t>
            </a:r>
            <a:r>
              <a:rPr lang="fi-FI" sz="1800" dirty="0" smtClean="0"/>
              <a:t>.</a:t>
            </a:r>
            <a:endParaRPr lang="fi-FI" sz="18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47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300" dirty="0"/>
              <a:t>Luovutusvoiton hankkimiseen liittyvät menot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Vähennetään hankintamenon lisäksi.</a:t>
            </a:r>
          </a:p>
          <a:p>
            <a:r>
              <a:rPr lang="fi-FI" dirty="0"/>
              <a:t>Voi vähentää </a:t>
            </a:r>
            <a:r>
              <a:rPr lang="fi-FI" b="1" dirty="0"/>
              <a:t>vain,</a:t>
            </a:r>
            <a:r>
              <a:rPr lang="fi-FI" dirty="0"/>
              <a:t> jos käytetään todellista hankintamenoa eikä </a:t>
            </a:r>
            <a:r>
              <a:rPr lang="fi-FI" dirty="0" err="1"/>
              <a:t>hankintameno-olettamaa</a:t>
            </a:r>
            <a:r>
              <a:rPr lang="fi-FI" dirty="0"/>
              <a:t>.</a:t>
            </a:r>
          </a:p>
          <a:p>
            <a:r>
              <a:rPr lang="fi-FI" dirty="0"/>
              <a:t>Kaikki menot, jotka kiinteästi liittyvät omaisuuden luovutukseen tai luovutuksen valmisteluun ja joista myyjä on vastannut.</a:t>
            </a:r>
          </a:p>
          <a:p>
            <a:pPr lvl="2"/>
            <a:r>
              <a:rPr lang="fi-FI" sz="2400" dirty="0"/>
              <a:t>välityspalkkiot, omaisuuden arviointikulut myyntiä varten</a:t>
            </a:r>
            <a:r>
              <a:rPr lang="fi-FI" sz="2400" dirty="0" smtClean="0"/>
              <a:t>, maanmittauskulut, </a:t>
            </a:r>
            <a:r>
              <a:rPr lang="fi-FI" sz="2400" dirty="0"/>
              <a:t>myyntiä varten tehtyjen korjausten kulut, </a:t>
            </a:r>
            <a:r>
              <a:rPr lang="fi-FI" sz="2400"/>
              <a:t>kauppakirjan </a:t>
            </a:r>
            <a:r>
              <a:rPr lang="fi-FI" sz="2400" smtClean="0"/>
              <a:t>laadintakulut. </a:t>
            </a:r>
            <a:endParaRPr lang="fi-FI" sz="2400" dirty="0"/>
          </a:p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506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/>
          <p:cNvSpPr>
            <a:spLocks noGrp="1"/>
          </p:cNvSpPr>
          <p:nvPr>
            <p:ph type="title"/>
          </p:nvPr>
        </p:nvSpPr>
        <p:spPr>
          <a:xfrm>
            <a:off x="550590" y="405458"/>
            <a:ext cx="9648337" cy="935602"/>
          </a:xfrm>
        </p:spPr>
        <p:txBody>
          <a:bodyPr/>
          <a:lstStyle/>
          <a:p>
            <a:r>
              <a:rPr lang="fi-FI" dirty="0" smtClean="0"/>
              <a:t>Luovutusvoiton hankkimiseen liittyvät menot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b="0" smtClean="0"/>
              <a:t>Hankintamenoa</a:t>
            </a:r>
            <a:r>
              <a:rPr lang="fi-FI" sz="2400" b="1" smtClean="0"/>
              <a:t> eivät ole</a:t>
            </a:r>
          </a:p>
          <a:p>
            <a:pPr lvl="1"/>
            <a:r>
              <a:rPr lang="fi-FI" sz="2000" b="1" smtClean="0"/>
              <a:t>pesän selvitykseen, perinnönjakoon tai ositukseen liittyvät menot</a:t>
            </a:r>
          </a:p>
          <a:p>
            <a:pPr lvl="2"/>
            <a:r>
              <a:rPr lang="fi-FI" sz="2000" smtClean="0"/>
              <a:t>verotuksessa vähennyskelvottomia elantokustannuksia</a:t>
            </a:r>
          </a:p>
          <a:p>
            <a:pPr lvl="1"/>
            <a:r>
              <a:rPr lang="fi-FI" sz="2000" b="1" smtClean="0"/>
              <a:t>omaisuuden käytöstä tai hoidosta aiheutuneet menot</a:t>
            </a:r>
          </a:p>
          <a:p>
            <a:pPr lvl="2"/>
            <a:r>
              <a:rPr lang="fi-FI" sz="2000" smtClean="0"/>
              <a:t>tulonhankkimismenoa</a:t>
            </a:r>
            <a:r>
              <a:rPr lang="fi-FI" sz="2000" b="1" smtClean="0"/>
              <a:t> </a:t>
            </a:r>
          </a:p>
          <a:p>
            <a:pPr lvl="1"/>
            <a:r>
              <a:rPr lang="fi-FI" sz="2000" b="1" smtClean="0"/>
              <a:t>vuosikorjausmenot</a:t>
            </a:r>
          </a:p>
          <a:p>
            <a:pPr lvl="2"/>
            <a:r>
              <a:rPr lang="fi-FI" sz="2000" smtClean="0"/>
              <a:t>tulonhankkimismenoa</a:t>
            </a:r>
          </a:p>
          <a:p>
            <a:pPr lvl="1"/>
            <a:r>
              <a:rPr lang="fi-FI" sz="2000" b="1" smtClean="0"/>
              <a:t>korkomenot</a:t>
            </a:r>
          </a:p>
          <a:p>
            <a:pPr lvl="2"/>
            <a:r>
              <a:rPr lang="fi-FI" sz="2000" smtClean="0"/>
              <a:t>vähennettävissä tulonhankkimisvelan korkoina</a:t>
            </a:r>
          </a:p>
          <a:p>
            <a:pPr lvl="1"/>
            <a:r>
              <a:rPr lang="fi-FI" sz="2000" b="1" smtClean="0"/>
              <a:t>hankintaan liittyvän lainan kulut</a:t>
            </a:r>
          </a:p>
          <a:p>
            <a:pPr lvl="2"/>
            <a:r>
              <a:rPr lang="fi-FI" sz="2000" smtClean="0"/>
              <a:t>vähennettävissä tulonhankkimismenoina 2C:llä.</a:t>
            </a:r>
            <a:endParaRPr lang="fi-FI" sz="20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58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</a:t>
            </a:r>
            <a:r>
              <a:rPr lang="fi-FI" dirty="0" smtClean="0"/>
              <a:t>etsävähennys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100" dirty="0"/>
              <a:t>Metsänomistaja voi vähentää metsävähennyksenä 60 % metsän hankintamenosta (metsävähennyspohja).</a:t>
            </a:r>
          </a:p>
          <a:p>
            <a:r>
              <a:rPr lang="fi-FI" sz="2100" dirty="0"/>
              <a:t>Verovuoden metsävähennys voi olla enintään 60 % veronalaisesta metsätalouden pääomatulosta.</a:t>
            </a:r>
          </a:p>
          <a:p>
            <a:r>
              <a:rPr lang="fi-FI" sz="2100" dirty="0"/>
              <a:t>Metsävähennyksen voi tehdä ainoastaan, jos tulo on saatu sellaisesta metsästä, jolla on metsävähennyspohjaa.</a:t>
            </a:r>
          </a:p>
          <a:p>
            <a:r>
              <a:rPr lang="fi-FI" sz="2100" dirty="0"/>
              <a:t>Vuotuisen metsävähennyksen on oltava vähintään 1 500 euroa (edellyttää 2 500 euron veronalaista metsätalouden pääomatuloa).</a:t>
            </a:r>
          </a:p>
          <a:p>
            <a:r>
              <a:rPr lang="fi-FI" sz="2100" dirty="0"/>
              <a:t>Metsävähennystä sovelletaan vain 1.1.1993 jälkeen vastikkeellisella saannolla hankittuihin metsiin.</a:t>
            </a:r>
          </a:p>
          <a:p>
            <a:r>
              <a:rPr lang="fi-FI" sz="2100" dirty="0"/>
              <a:t>Vastikkeettomassa saannossa (lahja, perintö, ositus tai toimintamuodon muutos) metsävähennyspohjaa siirtyy, jos antajalla on käyttämätöntä metsävähennystä.</a:t>
            </a:r>
          </a:p>
          <a:p>
            <a:endParaRPr lang="fi-FI" sz="21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153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Kuka voi tehdä metsävähennyksen?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Metsävähennyksen voi tehdä vain luonnollinen henkilö, kuolinpesä, näiden muodostama verotusyhtymä tai yhteisetuus. </a:t>
            </a:r>
          </a:p>
          <a:p>
            <a:pPr lvl="1"/>
            <a:r>
              <a:rPr lang="fi-FI" dirty="0"/>
              <a:t>Yhteisö tai elinkeinoyhtymä ei voi tehdä metsävähennystä.</a:t>
            </a:r>
          </a:p>
          <a:p>
            <a:r>
              <a:rPr lang="fi-FI" dirty="0"/>
              <a:t>Metsänomistajan on itse vaadittava metsävähennystä ja esitettävä selvitys siitä, että vähennyksen edellytykset täyttyvät.</a:t>
            </a:r>
            <a:endParaRPr lang="fi-FI" strike="sngStrike" dirty="0"/>
          </a:p>
          <a:p>
            <a:pPr lvl="1"/>
            <a:r>
              <a:rPr lang="fi-FI" dirty="0"/>
              <a:t>Verohallinto ei laske vähennystä puolestasi.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4760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Metsävähennys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Metsävähennyspohja määräytyy sen perusteella, kuinka suuri on verovuoden omistettujen, vähennykseen oikeuttavien metsien hankintameno.</a:t>
            </a:r>
          </a:p>
          <a:p>
            <a:r>
              <a:rPr lang="fi-FI" dirty="0"/>
              <a:t>Käytettävissä oleva metsävähennysoikeus lasketaan niin, että vuoden lopussa olevasta metsävähennyspohjasta vähennetään aiempina vuosina käytetyt metsävähennykset. </a:t>
            </a:r>
          </a:p>
          <a:p>
            <a:r>
              <a:rPr lang="fi-FI" dirty="0"/>
              <a:t>Jos veronalaisiin metsän luovutusvoittoihin lisätään käytettyä metsävähennystä, se puolestaan lisää käytettävissä olevan metsävähennyksen määrää.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4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26</a:t>
            </a:fld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452644" y="4222066"/>
            <a:ext cx="10751795" cy="2141238"/>
          </a:xfrm>
          <a:prstGeom prst="rect">
            <a:avLst/>
          </a:prstGeom>
          <a:noFill/>
        </p:spPr>
        <p:txBody>
          <a:bodyPr wrap="square" lIns="108850" tIns="54425" rIns="108850" bIns="54425" rtlCol="0">
            <a:spAutoFit/>
          </a:bodyPr>
          <a:lstStyle/>
          <a:p>
            <a:pPr marL="340157" indent="-340157">
              <a:buFont typeface="Arial" panose="020B0604020202020204" pitchFamily="34" charset="0"/>
              <a:buChar char="•"/>
            </a:pPr>
            <a:r>
              <a:rPr lang="fi-FI" sz="1900" dirty="0"/>
              <a:t>Muista täyttää yllä oleva metsävähennyksen seurantataulukko ja antaa lomake 2C joka vuosi. </a:t>
            </a:r>
          </a:p>
          <a:p>
            <a:endParaRPr lang="fi-FI" sz="1900" dirty="0"/>
          </a:p>
          <a:p>
            <a:pPr marL="340157" indent="-340157">
              <a:buFont typeface="Arial" panose="020B0604020202020204" pitchFamily="34" charset="0"/>
              <a:buChar char="•"/>
            </a:pPr>
            <a:r>
              <a:rPr lang="fi-FI" sz="1900" dirty="0"/>
              <a:t>Liitä metsätalouden muistiinpanoihisi selvitys metsävähennyspohjan muodostumisperusteista ja siitä, että puun myyntitulo kohdistuu metsävähennykseen oikeuttavaan metsään. </a:t>
            </a:r>
          </a:p>
          <a:p>
            <a:pPr marL="340157" indent="-340157">
              <a:buFont typeface="Arial" panose="020B0604020202020204" pitchFamily="34" charset="0"/>
              <a:buChar char="•"/>
            </a:pP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66" y="1125538"/>
            <a:ext cx="11482307" cy="259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923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Metsäyhtymän ja puolisoiden metsävähennys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Verotusyhtymän tai puolisoiden metsävähennys tehdään kokonaisuuden perusteella, vaikka kaikista yksittäisistä metsistä tai metsäosuuksista ei olisikaan muodostunut yhteistä metsävähennyspohjaa.</a:t>
            </a:r>
          </a:p>
          <a:p>
            <a:pPr lvl="1"/>
            <a:r>
              <a:rPr lang="fi-FI" sz="1800" dirty="0" smtClean="0"/>
              <a:t>Verotusyhtymän osakas ei voi tehdä metsävähennystä siitä metsätalouden pääomatulosta, joka hänelle yhtymästä jaetaan.</a:t>
            </a:r>
          </a:p>
          <a:p>
            <a:pPr lvl="1"/>
            <a:r>
              <a:rPr lang="fi-FI" sz="1800" dirty="0" smtClean="0"/>
              <a:t>Yhtymän metsävähennys koituu kaikkien osakkaiden hyväksi, vaikka vain yksi osakas olisi tuonut yhtymään metsävähennyspohjaa.</a:t>
            </a:r>
          </a:p>
          <a:p>
            <a:r>
              <a:rPr lang="fi-FI" sz="2400" dirty="0" smtClean="0"/>
              <a:t>Puoliso voi halutessaan antaa oman veroilmoituksen niistä metsistään, joita hän hallinnoi pysyvästi täysin itsenäisesti ja erillisenä.</a:t>
            </a:r>
          </a:p>
          <a:p>
            <a:r>
              <a:rPr lang="fi-FI" sz="2400" dirty="0" smtClean="0"/>
              <a:t>Hallintaoikeus ei oikeuta metsävähennykseen, sillä vähennys kuuluu yksinomaan omistajan oikeuksiin.</a:t>
            </a:r>
          </a:p>
          <a:p>
            <a:pPr lvl="1"/>
            <a:r>
              <a:rPr lang="fi-FI" sz="1800" dirty="0" smtClean="0"/>
              <a:t>Metsätalouden veroilmoituksen tekee kuitenkin se, jolla on hallintaoikeus.</a:t>
            </a:r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01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Metsälahjavähennys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Vähennysoikeus muodostuu 1.1.2017 tai sen jälkeen lahjana tai lahjanluonteisella kaupalla saadusta </a:t>
            </a:r>
            <a:r>
              <a:rPr lang="fi-FI" sz="1800" u="sng" dirty="0"/>
              <a:t>metsätilasta</a:t>
            </a:r>
            <a:r>
              <a:rPr lang="fi-FI" sz="1800" dirty="0"/>
              <a:t> </a:t>
            </a:r>
            <a:r>
              <a:rPr lang="fi-FI" sz="1800" b="1" dirty="0"/>
              <a:t>maksetun</a:t>
            </a:r>
            <a:r>
              <a:rPr lang="fi-FI" sz="1800" dirty="0"/>
              <a:t> lahjaveron perusteella</a:t>
            </a:r>
          </a:p>
          <a:p>
            <a:r>
              <a:rPr lang="fi-FI" sz="1800" dirty="0"/>
              <a:t>Vähennyspohjaa syntyy, jos metsämaan arvostamislain mukainen verotusarvo ylittää 30 000 euroa tai metsän pinta-ala on yli 100 hehtaaria </a:t>
            </a:r>
          </a:p>
          <a:p>
            <a:r>
              <a:rPr lang="fi-FI" sz="1800" dirty="0"/>
              <a:t>Vähennyksen vuosikohtainen enimmäismäärä on 195 000 euroa ja 50 prosenttia metsätalouden puhtaasta pääomatulosta. Vähimmäismäärä vähennykselle on 1500 euroa</a:t>
            </a:r>
          </a:p>
          <a:p>
            <a:r>
              <a:rPr lang="fi-FI" sz="1800" dirty="0"/>
              <a:t>Vähennys tehdään yksittäisen lahjansaajan henkilökohtaisessa tuloverotuksessa (ei siis 2C-lomakkeella)</a:t>
            </a:r>
          </a:p>
          <a:p>
            <a:r>
              <a:rPr lang="fi-FI" sz="1800" dirty="0"/>
              <a:t>Vähennyspohja on käytettävä 15 vuoden kuluessa lahjan saannista</a:t>
            </a:r>
          </a:p>
          <a:p>
            <a:r>
              <a:rPr lang="fi-FI" sz="1800" dirty="0"/>
              <a:t>Vähennyksestä muodostuva huojennetun tuloveron määrä katsotaan de </a:t>
            </a:r>
            <a:r>
              <a:rPr lang="fi-FI" sz="1800" dirty="0" err="1"/>
              <a:t>minimis</a:t>
            </a:r>
            <a:r>
              <a:rPr lang="fi-FI" sz="1800" dirty="0"/>
              <a:t> –perusteiseksi valtiontueksi</a:t>
            </a:r>
          </a:p>
          <a:p>
            <a:r>
              <a:rPr lang="fi-FI" sz="1800" dirty="0"/>
              <a:t>Vähennetyt metsälahjavähennykset tuloutetaan metsätalouden pääomatuloksi 20 %:lla korotettuna, jos metsätila luovutetaan ennen kuin 15 vuotta on kulunut lahjan </a:t>
            </a:r>
            <a:r>
              <a:rPr lang="fi-FI" sz="1800" dirty="0" smtClean="0"/>
              <a:t>saannista</a:t>
            </a:r>
          </a:p>
          <a:p>
            <a:r>
              <a:rPr lang="fi-FI" sz="1800" dirty="0" smtClean="0">
                <a:hlinkClick r:id="rId2"/>
              </a:rPr>
              <a:t>Metsälahjavähennys -ohje </a:t>
            </a:r>
            <a:r>
              <a:rPr lang="fi-FI" sz="1800" dirty="0" err="1" smtClean="0">
                <a:hlinkClick r:id="rId2"/>
              </a:rPr>
              <a:t>Vero.fi</a:t>
            </a:r>
            <a:endParaRPr lang="fi-FI" sz="18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49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792085"/>
          </a:xfrm>
        </p:spPr>
        <p:txBody>
          <a:bodyPr/>
          <a:lstStyle/>
          <a:p>
            <a:r>
              <a:rPr lang="fi-FI" dirty="0"/>
              <a:t>Metsätalouden </a:t>
            </a:r>
            <a:r>
              <a:rPr lang="fi-FI" dirty="0" smtClean="0"/>
              <a:t>matkakulut ja päivärahat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1990" y="1197546"/>
            <a:ext cx="11088831" cy="5112567"/>
          </a:xfrm>
        </p:spPr>
        <p:txBody>
          <a:bodyPr/>
          <a:lstStyle/>
          <a:p>
            <a:r>
              <a:rPr lang="fi-FI" sz="2000" dirty="0"/>
              <a:t>Pidettävä ajopäiväkirjaa ja tarvittaessa esitettävä selvitys hakkuu- ja metsänhoitotöistä, niiden laadusta ja laajuudesta.</a:t>
            </a:r>
          </a:p>
          <a:p>
            <a:r>
              <a:rPr lang="fi-FI" sz="2000" dirty="0"/>
              <a:t>Todelliset kulut tai </a:t>
            </a:r>
            <a:r>
              <a:rPr lang="fi-FI" sz="2000" dirty="0" smtClean="0"/>
              <a:t>0,25 </a:t>
            </a:r>
            <a:r>
              <a:rPr lang="fi-FI" sz="2000" dirty="0"/>
              <a:t>€/km</a:t>
            </a:r>
          </a:p>
          <a:p>
            <a:r>
              <a:rPr lang="fi-FI" sz="2000" dirty="0"/>
              <a:t>Ei oikeutta lisävähennykseen</a:t>
            </a:r>
          </a:p>
          <a:p>
            <a:r>
              <a:rPr lang="fi-FI" sz="2000" dirty="0"/>
              <a:t>Luontoisetuauto</a:t>
            </a:r>
          </a:p>
          <a:p>
            <a:pPr lvl="2"/>
            <a:r>
              <a:rPr lang="fi-FI" sz="1800" b="1" dirty="0"/>
              <a:t>kulut lasketaan sen mukaan, mikä on palkaksi luetun edun kilometrikohtainen arvo.</a:t>
            </a:r>
          </a:p>
          <a:p>
            <a:pPr lvl="3" hangingPunct="0"/>
            <a:r>
              <a:rPr lang="fi-FI" sz="1800" b="1" dirty="0"/>
              <a:t>esim. työnantajan luontoisetuauto / vapaa autoetu </a:t>
            </a:r>
            <a:br>
              <a:rPr lang="fi-FI" sz="1800" b="1" dirty="0"/>
            </a:br>
            <a:r>
              <a:rPr lang="fi-FI" sz="1800" b="1" dirty="0"/>
              <a:t>6 600 e/v (edun arvoa ei ole tarkistettu todellisten yksityisajojen tai työajojen perusteella)</a:t>
            </a:r>
          </a:p>
          <a:p>
            <a:pPr lvl="3" hangingPunct="0"/>
            <a:r>
              <a:rPr lang="fi-FI" sz="1800" b="1" dirty="0"/>
              <a:t>edun kilometrikohtainen määrä on 0,37 e / km (6 600 e / 18 000 km)</a:t>
            </a:r>
          </a:p>
          <a:p>
            <a:pPr lvl="3" hangingPunct="0"/>
            <a:r>
              <a:rPr lang="fi-FI" sz="1800" b="1" dirty="0"/>
              <a:t>vähennys on siis 0,37 e / km.</a:t>
            </a:r>
          </a:p>
          <a:p>
            <a:pPr lvl="3" hangingPunct="0"/>
            <a:r>
              <a:rPr lang="fi-FI" sz="2000" dirty="0">
                <a:hlinkClick r:id="rId2"/>
              </a:rPr>
              <a:t>Autoetulaskuri</a:t>
            </a:r>
            <a:endParaRPr lang="fi-FI" sz="2000" dirty="0"/>
          </a:p>
          <a:p>
            <a:pPr hangingPunct="0"/>
            <a:r>
              <a:rPr lang="fi-FI" sz="2000" dirty="0"/>
              <a:t>Verotusyhtymä tai kuolinpesä voi korvata verovapaasti osakkaalleen muut metsätalouden matkat paitsi asunnon ja metsän väliset matkat.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30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Metsätalouden 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Puun myyntitulot verotetaan pääomatulona.</a:t>
            </a:r>
          </a:p>
          <a:p>
            <a:pPr lvl="1"/>
            <a:r>
              <a:rPr lang="fi-FI" dirty="0" smtClean="0">
                <a:hlinkClick r:id="rId2"/>
              </a:rPr>
              <a:t>Pääomatulot/veroprosentit</a:t>
            </a:r>
            <a:endParaRPr lang="fi-FI" dirty="0" smtClean="0"/>
          </a:p>
          <a:p>
            <a:r>
              <a:rPr lang="fi-FI" dirty="0"/>
              <a:t>M</a:t>
            </a:r>
            <a:r>
              <a:rPr lang="fi-FI" dirty="0" smtClean="0"/>
              <a:t>uut metsästä saadut tulot kuin </a:t>
            </a:r>
            <a:r>
              <a:rPr lang="fi-FI" dirty="0"/>
              <a:t>puun myyntitulot </a:t>
            </a:r>
            <a:r>
              <a:rPr lang="fi-FI" dirty="0" smtClean="0"/>
              <a:t>voidaan verottaa</a:t>
            </a:r>
            <a:endParaRPr lang="fi-FI" strike="sngStrike" dirty="0" smtClean="0"/>
          </a:p>
          <a:p>
            <a:pPr lvl="1"/>
            <a:r>
              <a:rPr lang="fi-FI" dirty="0" smtClean="0"/>
              <a:t>metsätalouden pääomatulona</a:t>
            </a:r>
          </a:p>
          <a:p>
            <a:pPr lvl="1"/>
            <a:r>
              <a:rPr lang="fi-FI" dirty="0" smtClean="0"/>
              <a:t>muuna pääomatulona</a:t>
            </a:r>
          </a:p>
          <a:p>
            <a:pPr lvl="1"/>
            <a:r>
              <a:rPr lang="fi-FI" dirty="0" smtClean="0"/>
              <a:t>maatalouden tulona</a:t>
            </a:r>
            <a:endParaRPr lang="fi-FI" strike="sngStrike" dirty="0" smtClean="0">
              <a:solidFill>
                <a:srgbClr val="FF0000"/>
              </a:solidFill>
            </a:endParaRPr>
          </a:p>
          <a:p>
            <a:pPr lvl="1"/>
            <a:r>
              <a:rPr lang="fi-FI" dirty="0" smtClean="0"/>
              <a:t>elinkeinotoiminnan </a:t>
            </a:r>
            <a:r>
              <a:rPr lang="fi-FI" dirty="0"/>
              <a:t>tulona. </a:t>
            </a:r>
            <a:endParaRPr lang="fi-FI" dirty="0" smtClean="0"/>
          </a:p>
          <a:p>
            <a:pPr marL="544251" lvl="1" indent="0">
              <a:buNone/>
            </a:pPr>
            <a:r>
              <a:rPr lang="fi-FI" dirty="0" smtClean="0"/>
              <a:t>Tulo </a:t>
            </a:r>
            <a:r>
              <a:rPr lang="fi-FI" dirty="0"/>
              <a:t>voi olla myös kokonaan verotonta.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92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Metsänomistajan päivärahat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Matka erityiselle työntekemispaikalle oikeuttaa samansuuruiseen matkakuluvähennykseen kuin palkansaajan </a:t>
            </a:r>
            <a:r>
              <a:rPr lang="fi-FI" dirty="0" smtClean="0"/>
              <a:t>vähennys on Verohallinnon yhtenäistämisohjeen mukaan.</a:t>
            </a:r>
          </a:p>
          <a:p>
            <a:r>
              <a:rPr lang="fi-FI" b="1" dirty="0" smtClean="0"/>
              <a:t>Tilapäinen matka, josta on aiheutunut lisääntyneitä elantokustannuksia.</a:t>
            </a:r>
          </a:p>
          <a:p>
            <a:pPr lvl="2"/>
            <a:r>
              <a:rPr lang="fi-FI" dirty="0" smtClean="0"/>
              <a:t>esim. koulutus- tai messumatka.</a:t>
            </a:r>
          </a:p>
          <a:p>
            <a:pPr lvl="1"/>
            <a:r>
              <a:rPr lang="fi-FI" b="1" dirty="0"/>
              <a:t>O</a:t>
            </a:r>
            <a:r>
              <a:rPr lang="fi-FI" b="1" dirty="0" smtClean="0"/>
              <a:t>maan metsään tehdyt matkat eivät ole tilapäisiä eivätkä oikeuta päivärahan vähentämiseen.</a:t>
            </a:r>
            <a:endParaRPr lang="fi-FI" b="1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12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 ja </a:t>
            </a:r>
            <a:r>
              <a:rPr lang="fi-FI" dirty="0" smtClean="0"/>
              <a:t>koulutuskulut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Vähennyskelpoisia ovat yleensä esim.</a:t>
            </a:r>
          </a:p>
          <a:p>
            <a:pPr lvl="1"/>
            <a:r>
              <a:rPr lang="fi-FI" dirty="0"/>
              <a:t>raivaussahakurssit tai lähiseudun metsäveroillat</a:t>
            </a:r>
          </a:p>
          <a:p>
            <a:pPr lvl="1"/>
            <a:r>
              <a:rPr lang="fi-FI" dirty="0"/>
              <a:t>metsämessut ja muut opintomatkat kotimaassa.</a:t>
            </a:r>
          </a:p>
          <a:p>
            <a:r>
              <a:rPr lang="fi-FI" sz="2400" dirty="0"/>
              <a:t>Ulkomaan opintomatkat voivat olla osittain vähennyskelpoisia.</a:t>
            </a:r>
          </a:p>
          <a:p>
            <a:pPr lvl="1"/>
            <a:r>
              <a:rPr lang="fi-FI" dirty="0"/>
              <a:t>Edellytyksenä on, että matkalta saadut tiedot ovat hyödynnettävissä verovelvollisen harjoittamassa metsätaloudessa.</a:t>
            </a:r>
          </a:p>
          <a:p>
            <a:r>
              <a:rPr lang="fi-FI" sz="2400" dirty="0"/>
              <a:t>Vähennyskelvottomia ovat mm.</a:t>
            </a:r>
          </a:p>
          <a:p>
            <a:pPr lvl="1"/>
            <a:r>
              <a:rPr lang="fi-FI" dirty="0"/>
              <a:t>peruskoulutus, ammattiin tähtäävä koulutus tai yleissivistävä koulutus.</a:t>
            </a:r>
          </a:p>
          <a:p>
            <a:pPr lvl="2"/>
            <a:endParaRPr lang="fi-FI" b="1" dirty="0" smtClean="0"/>
          </a:p>
          <a:p>
            <a:pPr marL="0" indent="0">
              <a:buNone/>
            </a:pPr>
            <a:endParaRPr lang="fi-FI" dirty="0" smtClean="0"/>
          </a:p>
          <a:p>
            <a:pPr lvl="2"/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231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dirty="0"/>
              <a:t>M</a:t>
            </a:r>
            <a:r>
              <a:rPr lang="fi-FI" dirty="0" smtClean="0"/>
              <a:t>etsätalouden kalusto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Yleensä vähennys lasketaan käyttötuntien perusteella.</a:t>
            </a:r>
          </a:p>
          <a:p>
            <a:r>
              <a:rPr lang="fi-FI" dirty="0"/>
              <a:t>Käyttöpäiväkirjassa selvitys käyttötunneista, </a:t>
            </a:r>
            <a:r>
              <a:rPr lang="fi-FI" strike="sngStrike" dirty="0"/>
              <a:t>-</a:t>
            </a:r>
            <a:r>
              <a:rPr lang="fi-FI" dirty="0"/>
              <a:t>käyttökuluista ja kaluston poistosta.</a:t>
            </a:r>
          </a:p>
          <a:p>
            <a:pPr lvl="1"/>
            <a:r>
              <a:rPr lang="fi-FI" dirty="0"/>
              <a:t>Vaihtoehtoisesti </a:t>
            </a:r>
            <a:r>
              <a:rPr lang="fi-FI" dirty="0" smtClean="0"/>
              <a:t>vähennyksen voi tehdä Verohallinnon yhtenäistämisohjeessa</a:t>
            </a:r>
            <a:r>
              <a:rPr lang="fi-FI" dirty="0"/>
              <a:t> </a:t>
            </a:r>
            <a:r>
              <a:rPr lang="fi-FI" dirty="0" smtClean="0"/>
              <a:t>esitettyjen </a:t>
            </a:r>
            <a:r>
              <a:rPr lang="fi-FI" dirty="0"/>
              <a:t>käyttötuntitaksojen </a:t>
            </a:r>
            <a:r>
              <a:rPr lang="fi-FI" dirty="0" smtClean="0"/>
              <a:t>mukaan.</a:t>
            </a:r>
          </a:p>
          <a:p>
            <a:pPr lvl="0"/>
            <a:r>
              <a:rPr lang="fi-FI" dirty="0"/>
              <a:t>Vähennetään tulonhankkimistoiminnasta aiheutuneet kulut.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maan </a:t>
            </a:r>
            <a:r>
              <a:rPr lang="fi-FI" dirty="0"/>
              <a:t>käyttöön hankitun polttopuun osalta ei </a:t>
            </a:r>
            <a:r>
              <a:rPr lang="fi-FI" dirty="0" smtClean="0"/>
              <a:t>vähennysoikeutta.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63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Metsätalouden kalusto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600" dirty="0"/>
              <a:t>Kone hyväksytään kalustoksi vain poikkeustapauksissa.</a:t>
            </a:r>
          </a:p>
          <a:p>
            <a:r>
              <a:rPr lang="fi-FI" altLang="fi-FI" sz="2600" dirty="0"/>
              <a:t>Perustelut kalustoon kuulumiselle on osoitettava käyttöpäiväkirjalla. </a:t>
            </a:r>
          </a:p>
          <a:p>
            <a:r>
              <a:rPr lang="fi-FI" altLang="fi-FI" sz="2600" b="1" dirty="0"/>
              <a:t>Koneen on oltava </a:t>
            </a:r>
            <a:r>
              <a:rPr lang="fi-FI" altLang="fi-FI" sz="2600" b="1" dirty="0" smtClean="0"/>
              <a:t>pääasiassa metsätalouden </a:t>
            </a:r>
            <a:r>
              <a:rPr lang="fi-FI" altLang="fi-FI" sz="2600" b="1" dirty="0"/>
              <a:t>käytössä.</a:t>
            </a:r>
          </a:p>
          <a:p>
            <a:pPr lvl="2"/>
            <a:r>
              <a:rPr lang="fi-FI" sz="2600" b="1" dirty="0"/>
              <a:t>Tulonhankkimistoiminnan osuuden on oltava yli 50 %.</a:t>
            </a:r>
          </a:p>
          <a:p>
            <a:pPr lvl="2"/>
            <a:r>
              <a:rPr lang="fi-FI" sz="2600" b="1" dirty="0"/>
              <a:t>Yksityiskäyttöön liittyvää poistoa tuloutetaan vuosittain. </a:t>
            </a:r>
          </a:p>
          <a:p>
            <a:pPr lvl="2"/>
            <a:r>
              <a:rPr lang="fi-FI" sz="2600" b="1" dirty="0"/>
              <a:t>käyttöpäiväkirjan mukaan.</a:t>
            </a:r>
          </a:p>
          <a:p>
            <a:pPr lvl="1"/>
            <a:r>
              <a:rPr lang="fi-FI" sz="2600" b="1" dirty="0"/>
              <a:t>Edellyttää yleensä päätoimista metsätalouden harjoittamista.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44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Metsätalouden kaluston luovutus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Kukin myyjä ilmoittaa luovutusvoiton omassa verotuksessaan, verotusyhtymän nimissä ei ilmoiteta mitään luovutusvoittoja</a:t>
            </a:r>
          </a:p>
          <a:p>
            <a:r>
              <a:rPr lang="fi-FI" dirty="0" smtClean="0"/>
              <a:t>Merkitse luovutetun koneen </a:t>
            </a:r>
            <a:r>
              <a:rPr lang="fi-FI" b="1" dirty="0" smtClean="0"/>
              <a:t>poistamaton menojäännös</a:t>
            </a:r>
            <a:r>
              <a:rPr lang="fi-FI" dirty="0" smtClean="0"/>
              <a:t> lomakkeen 2C kohtaan 8.3: Luovutukset verovuonna.</a:t>
            </a:r>
          </a:p>
          <a:p>
            <a:r>
              <a:rPr lang="fi-FI" dirty="0" smtClean="0"/>
              <a:t>Ilmoita luovutus </a:t>
            </a:r>
            <a:r>
              <a:rPr lang="fi-FI" sz="3200" dirty="0" smtClean="0">
                <a:hlinkClick r:id="rId2"/>
              </a:rPr>
              <a:t>OmaVerossa</a:t>
            </a:r>
            <a:r>
              <a:rPr lang="fi-FI" sz="3200" dirty="0"/>
              <a:t> </a:t>
            </a:r>
            <a:r>
              <a:rPr lang="fi-FI" sz="3200" dirty="0" smtClean="0"/>
              <a:t>tai</a:t>
            </a:r>
            <a:r>
              <a:rPr lang="fi-FI" dirty="0" smtClean="0"/>
              <a:t> lomakkeella 9: </a:t>
            </a:r>
            <a:r>
              <a:rPr lang="fi-FI" b="1" dirty="0" smtClean="0"/>
              <a:t>Laskelma luovutusvoitosta ja -tappiosta</a:t>
            </a:r>
            <a:r>
              <a:rPr lang="fi-FI" dirty="0" smtClean="0"/>
              <a:t>.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81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Metsätalouden </a:t>
            </a:r>
            <a:r>
              <a:rPr lang="fi-FI" dirty="0" smtClean="0"/>
              <a:t>rakennus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Rakennuksen on oltava </a:t>
            </a:r>
            <a:r>
              <a:rPr lang="fi-FI" sz="2400" dirty="0" smtClean="0"/>
              <a:t>pääasiassa metsätalouden </a:t>
            </a:r>
            <a:r>
              <a:rPr lang="fi-FI" sz="2400" dirty="0"/>
              <a:t>käytössä.</a:t>
            </a:r>
          </a:p>
          <a:p>
            <a:pPr lvl="1"/>
            <a:r>
              <a:rPr lang="fi-FI" dirty="0"/>
              <a:t>metsätalouden koneiden säilytykseen tai myytävän polttopuun kuivatukseen ja varastointiin tarkoitetut rakennukset sekä metsätöiden taukosuojat.</a:t>
            </a:r>
          </a:p>
          <a:p>
            <a:r>
              <a:rPr lang="fi-FI" sz="2400" dirty="0"/>
              <a:t>Metsätalouskäyttöä ei ole omaan yksityiskäyttöön tulevien polttopuiden varastointi eikä sellaisten koneiden säilytys, jotka eivät kuulu metsätalouden kalustoon.</a:t>
            </a:r>
          </a:p>
          <a:p>
            <a:r>
              <a:rPr lang="fi-FI" sz="2400" dirty="0"/>
              <a:t>Metsänomistajan asuinrakennukset tai vapaa-ajan viettoon käytettävät rakennukset eivät ole metsätalouden rakennuksia, vaikka niissä majoituttaisiin metsätöiden yhteydessä</a:t>
            </a:r>
            <a:r>
              <a:rPr lang="fi-FI" dirty="0"/>
              <a:t>.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64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appiot ja alijäämähyvitys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Metsätalouden </a:t>
            </a:r>
            <a:r>
              <a:rPr lang="fi-FI" dirty="0"/>
              <a:t>tulos on </a:t>
            </a:r>
            <a:r>
              <a:rPr lang="fi-FI" dirty="0" smtClean="0"/>
              <a:t>tappiollinen, jos </a:t>
            </a:r>
            <a:r>
              <a:rPr lang="fi-FI" dirty="0"/>
              <a:t>metsätalouden pääomatuloon kohdistuvia vähennyksiä on verovuonna enemmän kuin metsätalouden </a:t>
            </a:r>
            <a:r>
              <a:rPr lang="fi-FI" dirty="0" smtClean="0"/>
              <a:t>pääomatuloja.</a:t>
            </a:r>
          </a:p>
          <a:p>
            <a:r>
              <a:rPr lang="fi-FI" dirty="0" smtClean="0"/>
              <a:t>Metsätalouden </a:t>
            </a:r>
            <a:r>
              <a:rPr lang="fi-FI" dirty="0"/>
              <a:t>harjoittamiseen kohdistuvat menot vähennetään aina niiden maksuvuoden verotuksessa, vaikka metsätaloudesta ei sinä vuonna kertyisikään tuloja. 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57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appiot ja alijäämähyvitys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Hankintatyön arvo, metsävähennys ja menovaraus vähennetään vain, jos metsätalouden pääomatuloja on tarpeeksi vähennyksen </a:t>
            </a:r>
            <a:r>
              <a:rPr lang="fi-FI" dirty="0" smtClean="0"/>
              <a:t>tekemiseen.</a:t>
            </a:r>
          </a:p>
          <a:p>
            <a:pPr lvl="1"/>
            <a:r>
              <a:rPr lang="fi-FI" dirty="0" smtClean="0"/>
              <a:t>Näiden </a:t>
            </a:r>
            <a:r>
              <a:rPr lang="fi-FI" dirty="0"/>
              <a:t>vähennysten perusteella ei voi syntyä metsätalouden tappiota.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57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appiot ja alijäämähyvitys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Metsätalouden tappiollinen tulos vähennetään verovelvollisen muista mahdollisista pääomatuloista. </a:t>
            </a:r>
          </a:p>
          <a:p>
            <a:pPr lvl="1"/>
            <a:r>
              <a:rPr lang="fi-FI" sz="1900" dirty="0"/>
              <a:t>Jos koko pääomatulolajinkin tulos jää tappiolliseksi, jäljelle jäävä tappio vähennetään alijäämähyvityksenä ansiotulojen verosta.</a:t>
            </a:r>
          </a:p>
          <a:p>
            <a:r>
              <a:rPr lang="fi-FI" dirty="0"/>
              <a:t>Ellei vähennys ansiotulojen verostakaan ole verovuonna mahdollista, vähentämättä jäävä osuus vahvistetaan pääomatulolajin tappioksi.</a:t>
            </a:r>
          </a:p>
          <a:p>
            <a:pPr lvl="1"/>
            <a:r>
              <a:rPr lang="fi-FI" sz="1900" dirty="0"/>
              <a:t>Sen voi vähentää seuraavan 10 vuoden aikana pääomatuloista.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301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Yrittäjävähennys metsätaloudessa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Laki tuli voimaan vuoden 2017 alusta.</a:t>
            </a:r>
          </a:p>
          <a:p>
            <a:pPr lvl="1"/>
            <a:r>
              <a:rPr lang="fi-FI" sz="1800" dirty="0"/>
              <a:t>Vähennystä sovelletaan ensimmäisen kerran vuoden 2017 verotuksessa.</a:t>
            </a:r>
            <a:endParaRPr lang="fi-FI" sz="2000" dirty="0"/>
          </a:p>
          <a:p>
            <a:r>
              <a:rPr lang="fi-FI" sz="2000" dirty="0"/>
              <a:t>Vähennys tehdään vain metsätalouden pääomatulosta, ei hankintatyön arvosta.</a:t>
            </a:r>
          </a:p>
          <a:p>
            <a:r>
              <a:rPr lang="fi-FI" sz="2000" dirty="0"/>
              <a:t>Vähennys tehdään vain maatilana pidettävältä kiinteistöltä saadusta metsätalouden pääomatulosta.</a:t>
            </a:r>
          </a:p>
          <a:p>
            <a:r>
              <a:rPr lang="fi-FI" sz="2000" dirty="0"/>
              <a:t>Vähennyksen saavat luonnolliset henkilöt sekä kuolinpesät. </a:t>
            </a:r>
          </a:p>
          <a:p>
            <a:r>
              <a:rPr lang="fi-FI" sz="2000" dirty="0"/>
              <a:t>Vähennys ei koske yhteismetsää.</a:t>
            </a:r>
          </a:p>
          <a:p>
            <a:pPr lvl="1"/>
            <a:r>
              <a:rPr lang="fi-FI" sz="1800" dirty="0"/>
              <a:t>Yhteisetuuksien verokantaa alennettiin vastaavasti 28 % -&gt; 26,5 %.</a:t>
            </a:r>
            <a:endParaRPr lang="fi-FI" sz="2000" dirty="0"/>
          </a:p>
          <a:p>
            <a:r>
              <a:rPr lang="fi-FI" sz="2000" dirty="0"/>
              <a:t>Vähennys tehdään viran puolesta verotuslaskennassa.</a:t>
            </a:r>
          </a:p>
          <a:p>
            <a:r>
              <a:rPr lang="fi-FI" sz="2000" dirty="0"/>
              <a:t>Yrittäjävähennyksen vaikutuksesta metsätalouden pääomatuloon kohdistuu käytännössä jatkossa  28,5 %:n vero</a:t>
            </a:r>
            <a:r>
              <a:rPr lang="fi-FI" sz="2000" dirty="0" smtClean="0"/>
              <a:t>.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736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Maatilalta saadut vuokratulot ja korvaukset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100" dirty="0" smtClean="0"/>
              <a:t>Metsätalouden </a:t>
            </a:r>
            <a:r>
              <a:rPr lang="fi-FI" sz="2100" dirty="0"/>
              <a:t>tuloa (lomake 2 C) ovat</a:t>
            </a:r>
          </a:p>
          <a:p>
            <a:pPr lvl="1"/>
            <a:r>
              <a:rPr lang="fi-FI" sz="2100" dirty="0"/>
              <a:t>metsästä saadut vakuutus- ja muut korvaukset.</a:t>
            </a:r>
          </a:p>
          <a:p>
            <a:r>
              <a:rPr lang="fi-FI" sz="2100" dirty="0"/>
              <a:t>Maatalouden tuloa (lomake </a:t>
            </a:r>
            <a:r>
              <a:rPr lang="fi-FI" sz="2100" dirty="0" smtClean="0"/>
              <a:t>2 tai Yhtymä 2Y) </a:t>
            </a:r>
            <a:r>
              <a:rPr lang="fi-FI" sz="2100" dirty="0"/>
              <a:t>ovat</a:t>
            </a:r>
          </a:p>
          <a:p>
            <a:pPr lvl="1"/>
            <a:r>
              <a:rPr lang="fi-FI" sz="2100" dirty="0"/>
              <a:t>maatilalta saadut vuokratulot</a:t>
            </a:r>
          </a:p>
          <a:p>
            <a:pPr lvl="2"/>
            <a:r>
              <a:rPr lang="fi-FI" dirty="0"/>
              <a:t>esim. metsästysmaiden vuokrat tai alueen vuokraus tuulivoimakäyttöön</a:t>
            </a:r>
          </a:p>
          <a:p>
            <a:pPr lvl="1"/>
            <a:r>
              <a:rPr lang="fi-FI" sz="2100" dirty="0"/>
              <a:t>korvaukset, jotka saadaan maatalouden tulon sijaan tai jotka korvaavat maatalouden tulolähteeseen kuuluvaa omaisuutta </a:t>
            </a:r>
          </a:p>
          <a:p>
            <a:pPr lvl="2"/>
            <a:r>
              <a:rPr lang="fi-FI" dirty="0"/>
              <a:t>esim. korvaus sadonmenetyksestä tai vahingoittuneesta salaojituksesta.</a:t>
            </a:r>
          </a:p>
          <a:p>
            <a:r>
              <a:rPr lang="fi-FI" sz="2100" dirty="0"/>
              <a:t>Korvaus maapohjasta tai pysyvän käyttöoikeuden luovutuksesta (lomake 9)</a:t>
            </a:r>
          </a:p>
          <a:p>
            <a:pPr lvl="1"/>
            <a:r>
              <a:rPr lang="fi-FI" sz="2100" dirty="0"/>
              <a:t>luovutusvoittona verotettavaa pääomatuloa.</a:t>
            </a:r>
          </a:p>
          <a:p>
            <a:pPr lvl="2"/>
            <a:endParaRPr lang="fi-FI" dirty="0"/>
          </a:p>
          <a:p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8685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Metsätaloudenharjoittajan Y-tunnus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Hae Y-tunnusta sähköisesti </a:t>
            </a:r>
            <a:r>
              <a:rPr lang="fi-FI" dirty="0" smtClean="0">
                <a:hlinkClick r:id="rId2"/>
              </a:rPr>
              <a:t>Yksityisen elinkeinonharjoittajan perustamisilmoituksella</a:t>
            </a:r>
            <a:endParaRPr lang="fi-FI" dirty="0"/>
          </a:p>
          <a:p>
            <a:r>
              <a:rPr lang="fi-FI" dirty="0" smtClean="0"/>
              <a:t>Paperilomakkeella: täytä lomake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/>
              <a:t>Y3 ja lähetä se lomakkeen ylälaidassa ilmoitettuun osoitteeseen.</a:t>
            </a:r>
          </a:p>
          <a:p>
            <a:pPr lvl="1"/>
            <a:r>
              <a:rPr lang="fi-FI" dirty="0" smtClean="0"/>
              <a:t>Saat Y-tunnuksen postissa.</a:t>
            </a:r>
          </a:p>
          <a:p>
            <a:pPr lvl="1"/>
            <a:r>
              <a:rPr lang="fi-FI" dirty="0" smtClean="0"/>
              <a:t>Lomake on nimeltään Yksityisen elinkeinonharjoittajan perustamisilmoitus</a:t>
            </a:r>
          </a:p>
          <a:p>
            <a:r>
              <a:rPr lang="fi-FI" dirty="0"/>
              <a:t>K</a:t>
            </a:r>
            <a:r>
              <a:rPr lang="fi-FI" dirty="0" smtClean="0"/>
              <a:t>äytä lomaketta Y6, jos sinulla on jo </a:t>
            </a:r>
            <a:r>
              <a:rPr lang="fi-FI" dirty="0"/>
              <a:t>Y-tunnus </a:t>
            </a:r>
            <a:r>
              <a:rPr lang="fi-FI" dirty="0" smtClean="0"/>
              <a:t>ja haluat ilmoittautua alkutuottajan arvonlisäverorekisteriin.</a:t>
            </a:r>
          </a:p>
          <a:p>
            <a:r>
              <a:rPr lang="fi-FI" dirty="0" smtClean="0">
                <a:hlinkClick r:id="rId3"/>
              </a:rPr>
              <a:t>Lomakkeet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ytj.fi</a:t>
            </a:r>
            <a:r>
              <a:rPr lang="fi-FI" dirty="0" smtClean="0"/>
              <a:t>)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64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300" dirty="0"/>
              <a:t>Alkutuottajan arvonlisäverorekisteri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Ilmoittaudu rekisteriin aina, jos</a:t>
            </a:r>
            <a:r>
              <a:rPr lang="fi-FI" dirty="0"/>
              <a:t> </a:t>
            </a:r>
            <a:r>
              <a:rPr lang="fi-FI" dirty="0" smtClean="0"/>
              <a:t>myynnit ovat yli 10 000 euroa vuodessa</a:t>
            </a:r>
          </a:p>
          <a:p>
            <a:pPr lvl="2"/>
            <a:r>
              <a:rPr lang="fi-FI" dirty="0" smtClean="0"/>
              <a:t>Jos olet jo metsänomistaja, ilmoittaudu rekisteriin ilmoitusvuoden alusta alkaen.</a:t>
            </a:r>
          </a:p>
          <a:p>
            <a:pPr lvl="2"/>
            <a:r>
              <a:rPr lang="fi-FI" dirty="0"/>
              <a:t>J</a:t>
            </a:r>
            <a:r>
              <a:rPr lang="fi-FI" dirty="0" smtClean="0"/>
              <a:t>os tulet metsänomistajaksi kesken vuoden, ilmoittaudu ostopäivästä alkaen.</a:t>
            </a:r>
          </a:p>
          <a:p>
            <a:r>
              <a:rPr lang="fi-FI" dirty="0" smtClean="0"/>
              <a:t>Voit hakeutua rekisteriin silloinkin, jos myynnit ovat alle 10 000 euroa.</a:t>
            </a:r>
          </a:p>
          <a:p>
            <a:pPr lvl="2"/>
            <a:r>
              <a:rPr lang="fi-FI" dirty="0" smtClean="0"/>
              <a:t>Rekisteriin hakeutuminen on vapaaehtoista.</a:t>
            </a:r>
          </a:p>
          <a:p>
            <a:pPr lvl="2"/>
            <a:r>
              <a:rPr lang="fi-FI" dirty="0" smtClean="0"/>
              <a:t>Sinut merkitään rekisteriin aikaisintaan siitä päivästä lähtien, jona hakemus saapuu Verohallintoon.</a:t>
            </a:r>
          </a:p>
          <a:p>
            <a:pPr lvl="2"/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94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300" dirty="0"/>
              <a:t>Metsätaloudenharjoittajan arvonlisäverovelvollisuus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1800" b="1" dirty="0"/>
              <a:t>Ilmoitusjakso on kalenterivuosi.</a:t>
            </a:r>
          </a:p>
          <a:p>
            <a:pPr lvl="1"/>
            <a:r>
              <a:rPr lang="fi-FI" sz="1800" b="1" dirty="0"/>
              <a:t>Veroilmoitus oma-aloitteisista veroista </a:t>
            </a:r>
            <a:r>
              <a:rPr lang="fi-FI" sz="1800" b="1" dirty="0" smtClean="0"/>
              <a:t>on </a:t>
            </a:r>
            <a:r>
              <a:rPr lang="fi-FI" sz="1800" b="1" dirty="0"/>
              <a:t>annettava helmikuun loppuun mennessä.</a:t>
            </a:r>
          </a:p>
          <a:p>
            <a:pPr lvl="2"/>
            <a:r>
              <a:rPr lang="fi-FI" sz="1800" b="1" u="sng" dirty="0"/>
              <a:t>Metsätalouden</a:t>
            </a:r>
            <a:r>
              <a:rPr lang="fi-FI" sz="1800" b="1" dirty="0"/>
              <a:t> harjoittajan ei tarvitse antaa arvonlisäveroilmoitusta, jos verokausi on kalenterivuosi eikä ilmoitusjakson aikana ole ollut arvonlisäverollisia myyntejä tai ostoja eikä hän harjoita muuta arvonlisäverollista toimintaa.</a:t>
            </a:r>
          </a:p>
          <a:p>
            <a:pPr lvl="1"/>
            <a:r>
              <a:rPr lang="fi-FI" sz="1800" b="1" dirty="0"/>
              <a:t>Ilmoita veroilmoituksella tuloista saadut arvonlisäverot (tilitettävä vero) ja menoista maksetut arvonlisäverot (vähennettävä vero).</a:t>
            </a:r>
          </a:p>
          <a:p>
            <a:pPr lvl="2"/>
            <a:r>
              <a:rPr lang="fi-FI" sz="1800" b="1" dirty="0"/>
              <a:t>Laske tilitettävän veron ja vähennettävän veron erotus ja maksa se OmaVero –palvelussa </a:t>
            </a:r>
            <a:r>
              <a:rPr lang="fi-FI" sz="1800" b="1" dirty="0">
                <a:hlinkClick r:id="rId2"/>
              </a:rPr>
              <a:t>OmaVero</a:t>
            </a:r>
            <a:r>
              <a:rPr lang="fi-FI" sz="1800" b="1" dirty="0"/>
              <a:t>  </a:t>
            </a:r>
          </a:p>
          <a:p>
            <a:pPr lvl="3"/>
            <a:r>
              <a:rPr lang="fi-FI" sz="1800" b="1" dirty="0"/>
              <a:t>Jos maksat veron muulla kuin verkkomaksuna OmaVerossa, tarvitset viitenumeron ja Verohallinnon tilinumeron, jotka löydät </a:t>
            </a:r>
            <a:r>
              <a:rPr lang="fi-FI" sz="1800" b="1" dirty="0" err="1"/>
              <a:t>OmaVerosta</a:t>
            </a:r>
            <a:r>
              <a:rPr lang="fi-FI" sz="1800" b="1" dirty="0"/>
              <a:t>.</a:t>
            </a:r>
            <a:r>
              <a:rPr lang="fi-FI" sz="1800" dirty="0"/>
              <a:t> </a:t>
            </a:r>
            <a:endParaRPr lang="fi-FI" sz="1800" b="1" dirty="0"/>
          </a:p>
          <a:p>
            <a:pPr lvl="1"/>
            <a:r>
              <a:rPr lang="fi-FI" sz="1800" b="1" dirty="0"/>
              <a:t>Metsätaloudenharjoittajan veroilmoituksella (lomake 2C) tulot ja menot ilmoitetaan ilman arvonlisäveroa</a:t>
            </a: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599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Arvonlisäveroilmoitusta </a:t>
            </a:r>
            <a:r>
              <a:rPr lang="fi-FI" altLang="fi-FI" dirty="0"/>
              <a:t>täytettäessä </a:t>
            </a:r>
            <a:r>
              <a:rPr lang="fi-FI" altLang="fi-FI" dirty="0" smtClean="0"/>
              <a:t>huomioitava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1600" dirty="0"/>
              <a:t>Täytä aina nimi ja henkilö- tai Y-tunnus</a:t>
            </a:r>
          </a:p>
          <a:p>
            <a:r>
              <a:rPr lang="fi-FI" altLang="fi-FI" sz="1600" dirty="0"/>
              <a:t>Ilmoita Verovuosi</a:t>
            </a:r>
          </a:p>
          <a:p>
            <a:pPr lvl="1"/>
            <a:r>
              <a:rPr lang="fi-FI" altLang="fi-FI" sz="1600" dirty="0"/>
              <a:t>Verokausi –kohta jätetään tyhjäksi silloin, kun verokausi on kalenterivuosi</a:t>
            </a:r>
          </a:p>
          <a:p>
            <a:r>
              <a:rPr lang="fi-FI" altLang="fi-FI" sz="1800" dirty="0"/>
              <a:t>Ilmoita myyntien verot ja vähennettävät verot tai ”Ei toimintaa” –tieto</a:t>
            </a:r>
          </a:p>
          <a:p>
            <a:pPr lvl="1"/>
            <a:r>
              <a:rPr lang="fi-FI" altLang="fi-FI" sz="1800" b="1" dirty="0"/>
              <a:t>”Ei toimintaa –ilmoituksen” antaminen</a:t>
            </a:r>
          </a:p>
          <a:p>
            <a:pPr lvl="2"/>
            <a:r>
              <a:rPr lang="fi-FI" altLang="fi-FI" sz="1800" b="1" dirty="0"/>
              <a:t>Paperilomakkeella: täytä ns. nollailmoitus.</a:t>
            </a:r>
          </a:p>
          <a:p>
            <a:pPr lvl="3"/>
            <a:r>
              <a:rPr lang="fi-FI" altLang="fi-FI" sz="1800" dirty="0"/>
              <a:t>Merkitse nolla kohtaan ”Maksettava vero / Palautukseen oikeuttava vero.</a:t>
            </a:r>
          </a:p>
          <a:p>
            <a:pPr lvl="2"/>
            <a:r>
              <a:rPr lang="fi-FI" altLang="fi-FI" sz="1800" b="1" dirty="0"/>
              <a:t>OmaVero –palvelussa sähköisesti </a:t>
            </a:r>
          </a:p>
          <a:p>
            <a:pPr lvl="3"/>
            <a:r>
              <a:rPr lang="fi-FI" altLang="fi-FI" sz="1800" dirty="0"/>
              <a:t>Laita ruksi kohtaan ”Ei toimintaa verokaudella”.</a:t>
            </a:r>
          </a:p>
          <a:p>
            <a:r>
              <a:rPr lang="fi-FI" altLang="fi-FI" sz="1600" dirty="0"/>
              <a:t>Puun myyntitulojen arvonlisäverosta ei voi saada alarajahuojennusta </a:t>
            </a:r>
          </a:p>
          <a:p>
            <a:r>
              <a:rPr lang="fi-FI" altLang="fi-FI" sz="1600" dirty="0"/>
              <a:t>Kesken vuotta toimintansa lopettava antaa ilmoituksen lopettamiskuukautta seuraavan toisen kuukauden yleisenä eräpäivänä</a:t>
            </a:r>
          </a:p>
          <a:p>
            <a:pPr lvl="1"/>
            <a:r>
              <a:rPr lang="fi-FI" altLang="fi-FI" sz="1600" dirty="0"/>
              <a:t>Esim. alv-kausi loppuu 30.9, ilmoitus annetaan 12.11.</a:t>
            </a:r>
          </a:p>
          <a:p>
            <a:endParaRPr lang="fi-FI" sz="24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86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1341563"/>
            <a:ext cx="11088831" cy="482571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Veroilmoitus oma-aloitteisista veroista: Nimi ja Y-tunnus tai henkilötunnus</a:t>
            </a:r>
            <a:endParaRPr lang="fi-FI" sz="10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000" dirty="0"/>
              <a:t> </a:t>
            </a:r>
            <a:r>
              <a:rPr lang="fi-FI" sz="1800" dirty="0" smtClean="0"/>
              <a:t>Arvonlisäveron </a:t>
            </a:r>
            <a:r>
              <a:rPr lang="fi-FI" sz="1800" dirty="0"/>
              <a:t>tiedot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	Vuosi –kohtaan esim. </a:t>
            </a:r>
            <a:r>
              <a:rPr lang="fi-FI" sz="1800" dirty="0" smtClean="0"/>
              <a:t>2019</a:t>
            </a: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Vero kotimaan myynnistä verokannoittain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	- puun myyntitulon verokanta on 24 %</a:t>
            </a:r>
          </a:p>
          <a:p>
            <a:pPr marL="0" indent="0">
              <a:lnSpc>
                <a:spcPct val="100000"/>
              </a:lnSpc>
              <a:buNone/>
            </a:pP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 smtClean="0"/>
              <a:t>	    24</a:t>
            </a:r>
            <a:r>
              <a:rPr lang="fi-FI" sz="1800" dirty="0"/>
              <a:t>% vero			</a:t>
            </a:r>
            <a:r>
              <a:rPr lang="fi-FI" sz="1800" dirty="0" smtClean="0"/>
              <a:t>            2 </a:t>
            </a:r>
            <a:r>
              <a:rPr lang="fi-FI" sz="1800" dirty="0"/>
              <a:t>400 euroa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 smtClean="0"/>
              <a:t>	    Kohdekauden </a:t>
            </a:r>
            <a:r>
              <a:rPr lang="fi-FI" sz="1800" dirty="0"/>
              <a:t>vähennettävä vero      </a:t>
            </a:r>
            <a:r>
              <a:rPr lang="fi-FI" sz="1800" dirty="0" smtClean="0"/>
              <a:t>             -      400 </a:t>
            </a:r>
            <a:r>
              <a:rPr lang="fi-FI" sz="1800" dirty="0"/>
              <a:t>euroa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 smtClean="0"/>
              <a:t>	    Maksettava </a:t>
            </a:r>
            <a:r>
              <a:rPr lang="fi-FI" sz="1800" dirty="0"/>
              <a:t>vero 		 </a:t>
            </a:r>
            <a:r>
              <a:rPr lang="fi-FI" sz="1800" dirty="0" smtClean="0"/>
              <a:t>                            2 000 </a:t>
            </a:r>
            <a:r>
              <a:rPr lang="fi-FI" sz="1800" dirty="0"/>
              <a:t>euroa</a:t>
            </a:r>
          </a:p>
          <a:p>
            <a:pPr marL="0" indent="0">
              <a:lnSpc>
                <a:spcPct val="100000"/>
              </a:lnSpc>
              <a:buNone/>
            </a:pPr>
            <a:endParaRPr lang="fi-FI" sz="18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Maksu: maksa 2 000 euroa OmaVero -palvelussa helmikuun loppuun mennessä </a:t>
            </a:r>
            <a:r>
              <a:rPr lang="fi-FI" sz="1800" dirty="0">
                <a:hlinkClick r:id="rId2"/>
              </a:rPr>
              <a:t>OmaVero</a:t>
            </a:r>
            <a:r>
              <a:rPr lang="fi-FI" sz="1800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Jos maksat veron muulla tavalla kuin verkkomaksuna OmaVerossa, tarvitset viitenumeron ja Verohallinnon tilinumeron, jotka löydät </a:t>
            </a:r>
            <a:r>
              <a:rPr lang="fi-FI" sz="1800" dirty="0" err="1"/>
              <a:t>OmaVerosta</a:t>
            </a:r>
            <a:r>
              <a:rPr lang="fi-FI" sz="18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0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178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fi-FI" sz="3300" dirty="0" smtClean="0">
                <a:solidFill>
                  <a:schemeClr val="accent1"/>
                </a:solidFill>
                <a:latin typeface="+mj-lt"/>
              </a:rPr>
              <a:t>Verohallinto ei postita arvonlisäveroilmoituksia eikä ilmoitusohjeita</a:t>
            </a:r>
            <a:endParaRPr lang="fi-FI" altLang="fi-FI" sz="33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08188" lvl="2" indent="-408188"/>
            <a:r>
              <a:rPr lang="fi-FI" sz="2400" b="1" dirty="0" smtClean="0"/>
              <a:t>Metsätalouden </a:t>
            </a:r>
            <a:r>
              <a:rPr lang="fi-FI" sz="2400" b="1" dirty="0"/>
              <a:t>harjoittajan ei tarvitse antaa arvonlisäveroilmoitusta, jos toimintaa ei ole ollut.</a:t>
            </a:r>
          </a:p>
          <a:p>
            <a:r>
              <a:rPr lang="fi-FI" sz="2400" dirty="0"/>
              <a:t>Veroilmoitus arvonlisäverosta on helpointa antaa sähköisesti esim. OmaVero –palvelussa </a:t>
            </a:r>
            <a:r>
              <a:rPr lang="fi-FI" sz="2400" dirty="0">
                <a:hlinkClick r:id="rId3"/>
              </a:rPr>
              <a:t>OmaVero</a:t>
            </a:r>
            <a:endParaRPr lang="fi-FI" sz="2400" dirty="0"/>
          </a:p>
          <a:p>
            <a:pPr lvl="1"/>
            <a:r>
              <a:rPr lang="fi-FI" b="1" dirty="0"/>
              <a:t>Yhtymä ja kuolinpesä kirjautuvat </a:t>
            </a:r>
            <a:r>
              <a:rPr lang="fi-FI" b="1" dirty="0" err="1"/>
              <a:t>Katso-tunnisteella</a:t>
            </a:r>
            <a:r>
              <a:rPr lang="fi-FI" b="1" dirty="0"/>
              <a:t> (osakas ei voi kirjautua omilla pankkitunnuksillaan)</a:t>
            </a:r>
          </a:p>
          <a:p>
            <a:pPr lvl="1"/>
            <a:r>
              <a:rPr lang="fi-FI" b="1" dirty="0"/>
              <a:t>Tulostettavan arvonlisäveroilmoituslomakkeen saat </a:t>
            </a:r>
            <a:r>
              <a:rPr lang="fi-FI" b="1" dirty="0" err="1"/>
              <a:t>vero.fi-sivuilta</a:t>
            </a:r>
            <a:endParaRPr lang="fi-FI" b="1" dirty="0"/>
          </a:p>
          <a:p>
            <a:pPr lvl="2"/>
            <a:r>
              <a:rPr lang="fi-FI" sz="2400" b="1" dirty="0"/>
              <a:t>Lomake on nimeltään ”Veroilmoitus oma-aloitteisista veroista”  </a:t>
            </a:r>
            <a:r>
              <a:rPr lang="fi-FI" b="1" dirty="0">
                <a:hlinkClick r:id="rId4"/>
              </a:rPr>
              <a:t>Veroilmoitus oma-aloitteisista veroista</a:t>
            </a:r>
            <a:endParaRPr lang="fi-FI" b="1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 dirty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756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Lisätietoja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 lisää: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>
                <a:hlinkClick r:id="rId2"/>
              </a:rPr>
              <a:t>Vero.fi</a:t>
            </a:r>
            <a:endParaRPr lang="fi-FI" dirty="0"/>
          </a:p>
          <a:p>
            <a:pPr lvl="1"/>
            <a:r>
              <a:rPr lang="fi-FI" dirty="0" smtClean="0">
                <a:hlinkClick r:id="rId3"/>
              </a:rPr>
              <a:t>Näin annat metsätalouden veroilmoituksen OmaVerossa</a:t>
            </a:r>
            <a:endParaRPr lang="fi-FI" dirty="0" smtClean="0"/>
          </a:p>
          <a:p>
            <a:pPr lvl="1"/>
            <a:r>
              <a:rPr lang="fi-FI" dirty="0" smtClean="0">
                <a:hlinkClick r:id="rId4"/>
              </a:rPr>
              <a:t>Näin täytät metsätalouden veroilmoituksen</a:t>
            </a:r>
            <a:endParaRPr lang="fi-FI" dirty="0" smtClean="0"/>
          </a:p>
          <a:p>
            <a:pPr lvl="1"/>
            <a:r>
              <a:rPr lang="fi-FI" u="sng" dirty="0" smtClean="0">
                <a:solidFill>
                  <a:srgbClr val="FF9933"/>
                </a:solidFill>
                <a:hlinkClick r:id="rId5"/>
              </a:rPr>
              <a:t>Näin ilmoitat ja maksat arvonlisäveron OmaVerossa</a:t>
            </a:r>
            <a:endParaRPr lang="fi-FI" u="sng" dirty="0" smtClean="0">
              <a:solidFill>
                <a:srgbClr val="FF9933"/>
              </a:solidFill>
            </a:endParaRPr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303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altLang="fi-FI" dirty="0" smtClean="0"/>
              <a:t>Metsätaloudesta saatu sivutulo on maatalouden tuloa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i-FI" altLang="fi-FI" dirty="0" smtClean="0">
                <a:cs typeface="Times New Roman" pitchFamily="18" charset="0"/>
              </a:rPr>
              <a:t>Maatalouden tuloa ovat muun muassa</a:t>
            </a:r>
          </a:p>
          <a:p>
            <a:pPr lvl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m</a:t>
            </a:r>
            <a:r>
              <a:rPr lang="fi-FI" altLang="fi-FI" dirty="0" smtClean="0">
                <a:cs typeface="Times New Roman" pitchFamily="18" charset="0"/>
              </a:rPr>
              <a:t>etsätalouden kalustossa olevien koneiden vuokratulo</a:t>
            </a:r>
          </a:p>
          <a:p>
            <a:pPr lvl="1">
              <a:lnSpc>
                <a:spcPct val="90000"/>
              </a:lnSpc>
            </a:pPr>
            <a:r>
              <a:rPr lang="fi-FI" altLang="fi-FI" dirty="0" smtClean="0">
                <a:cs typeface="Times New Roman" pitchFamily="18" charset="0"/>
              </a:rPr>
              <a:t>tulo vähäisestä urakoinnista metsätalouden kalustossa olevilla koneilla (laajana elinkeinotoimintaa)</a:t>
            </a:r>
          </a:p>
          <a:p>
            <a:pPr lvl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m</a:t>
            </a:r>
            <a:r>
              <a:rPr lang="fi-FI" altLang="fi-FI" dirty="0" smtClean="0">
                <a:cs typeface="Times New Roman" pitchFamily="18" charset="0"/>
              </a:rPr>
              <a:t>etsätilan vuokratulo</a:t>
            </a:r>
          </a:p>
          <a:p>
            <a:pPr lvl="1"/>
            <a:r>
              <a:rPr lang="fi-FI" altLang="fi-FI" dirty="0">
                <a:cs typeface="Times New Roman" pitchFamily="18" charset="0"/>
              </a:rPr>
              <a:t>p</a:t>
            </a:r>
            <a:r>
              <a:rPr lang="fi-FI" altLang="fi-FI" dirty="0" smtClean="0">
                <a:cs typeface="Times New Roman" pitchFamily="18" charset="0"/>
              </a:rPr>
              <a:t>uun jatkojalostuksesta tai sahaustoiminnasta</a:t>
            </a:r>
            <a:r>
              <a:rPr lang="fi-FI" altLang="fi-FI" dirty="0" smtClean="0"/>
              <a:t> saatu tulo (jos toiminta on laajaa, kyse on elinkeinotulosta)</a:t>
            </a:r>
          </a:p>
          <a:p>
            <a:pPr lvl="1">
              <a:lnSpc>
                <a:spcPct val="90000"/>
              </a:lnSpc>
            </a:pPr>
            <a:r>
              <a:rPr lang="fi-FI" altLang="fi-FI" dirty="0">
                <a:cs typeface="Times New Roman" pitchFamily="18" charset="0"/>
              </a:rPr>
              <a:t>o</a:t>
            </a:r>
            <a:r>
              <a:rPr lang="fi-FI" altLang="fi-FI" dirty="0" smtClean="0">
                <a:cs typeface="Times New Roman" pitchFamily="18" charset="0"/>
              </a:rPr>
              <a:t>stetun puutavaran myyntitulo </a:t>
            </a:r>
            <a:r>
              <a:rPr lang="fi-FI" altLang="fi-FI" dirty="0"/>
              <a:t>(jos toiminta on laajaa, kyse </a:t>
            </a:r>
            <a:r>
              <a:rPr lang="fi-FI" altLang="fi-FI" dirty="0" smtClean="0"/>
              <a:t>on elinkeinotulosta)</a:t>
            </a:r>
            <a:r>
              <a:rPr lang="fi-FI" altLang="fi-FI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>
                <a:cs typeface="Times New Roman" pitchFamily="18" charset="0"/>
              </a:rPr>
              <a:t>Ilmoitetaan lomakkeella 2 tai 2Y.</a:t>
            </a:r>
          </a:p>
          <a:p>
            <a:pPr eaLnBrk="1" hangingPunct="1">
              <a:lnSpc>
                <a:spcPct val="90000"/>
              </a:lnSpc>
            </a:pPr>
            <a:endParaRPr lang="fi-FI" altLang="fi-FI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fi-FI" altLang="fi-FI" dirty="0" smtClean="0">
              <a:cs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endParaRPr lang="fi-FI" altLang="fi-FI" dirty="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fi-FI" altLang="fi-FI" dirty="0" smtClean="0">
              <a:cs typeface="Times New Roman" pitchFamily="18" charset="0"/>
            </a:endParaRP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81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Metsätalouden menovaraus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Menovaraus on tarkoitettu käytettäväksi metsätalouden pääomatulojen hankkimisesta seuraavina vuosina aiheutuneiden menojen kattamiseen</a:t>
            </a:r>
          </a:p>
          <a:p>
            <a:r>
              <a:rPr lang="fi-FI" sz="2400" dirty="0" smtClean="0"/>
              <a:t>Enintään 15 % verovuoden metsätalouden pääomatuloista, joista on ensin vähennetty verovuonna mahdollisesti käytetty metsävähennys.</a:t>
            </a:r>
          </a:p>
          <a:p>
            <a:r>
              <a:rPr lang="fi-FI" sz="2400" dirty="0" smtClean="0"/>
              <a:t>Käytetty menovaraus on tuloutettava Oulun ja Lapin läänissä viimeistään kuudentena ja muualla maassa viimeistään neljäntenä verovuotena.</a:t>
            </a:r>
          </a:p>
          <a:p>
            <a:pPr lvl="1"/>
            <a:r>
              <a:rPr lang="fi-FI" sz="1800" dirty="0" smtClean="0"/>
              <a:t>Käytetyn menovarauksen määrän voi tulouttaa myös useamman vuoden aikana</a:t>
            </a:r>
          </a:p>
          <a:p>
            <a:pPr lvl="2"/>
            <a:r>
              <a:rPr lang="fi-FI" sz="1800" dirty="0" smtClean="0"/>
              <a:t>esim. ½ toisena vuonna ja ½ neljäntenä vuonna.</a:t>
            </a:r>
          </a:p>
          <a:p>
            <a:r>
              <a:rPr lang="fi-FI" sz="2400" dirty="0" smtClean="0"/>
              <a:t>Muista ilmoittaa verovuoden lopussa käyttämättä oleva varauksen määrä, vaikka puun myyntituloja ei olisi verovuonna ollutkaan.</a:t>
            </a:r>
          </a:p>
          <a:p>
            <a:pPr lvl="1"/>
            <a:r>
              <a:rPr lang="fi-FI" sz="1800" dirty="0" smtClean="0"/>
              <a:t>Veroilmoituksen 2C, 2. sivun kohta IV.</a:t>
            </a:r>
            <a:endParaRPr lang="fi-FI" sz="18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437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Puun </a:t>
            </a:r>
            <a:r>
              <a:rPr lang="fi-FI" dirty="0"/>
              <a:t>myyntitulot ja puun ostajan </a:t>
            </a:r>
            <a:r>
              <a:rPr lang="fi-FI" dirty="0" smtClean="0"/>
              <a:t>ennakonpidätysvelvollisuus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fi-FI" sz="2400" dirty="0" smtClean="0"/>
              <a:t>Puun </a:t>
            </a:r>
            <a:r>
              <a:rPr lang="fi-FI" sz="2400" dirty="0"/>
              <a:t>myyntitulot ovat saajan pääomatuloa.</a:t>
            </a:r>
          </a:p>
          <a:p>
            <a:pPr lvl="0" hangingPunct="0"/>
            <a:r>
              <a:rPr lang="fi-FI" sz="2400" dirty="0"/>
              <a:t>Puun ostaja tekee ennakonpidätyksen seuraavien prosenttien mukaan, ellei puun myyjä esitä erillistä verokorttia puun myyntituloa </a:t>
            </a:r>
            <a:r>
              <a:rPr lang="fi-FI" sz="2400" dirty="0" smtClean="0"/>
              <a:t>varten:</a:t>
            </a:r>
            <a:endParaRPr lang="fi-FI" sz="2400" dirty="0"/>
          </a:p>
          <a:p>
            <a:pPr lvl="1" hangingPunct="0"/>
            <a:r>
              <a:rPr lang="fi-FI" dirty="0"/>
              <a:t>pystykaupassa 19 </a:t>
            </a:r>
            <a:r>
              <a:rPr lang="fi-FI" dirty="0" smtClean="0"/>
              <a:t>%</a:t>
            </a:r>
            <a:endParaRPr lang="fi-FI" dirty="0"/>
          </a:p>
          <a:p>
            <a:pPr lvl="1" hangingPunct="0"/>
            <a:r>
              <a:rPr lang="fi-FI" dirty="0"/>
              <a:t>hankintakaupassa  13 % </a:t>
            </a:r>
            <a:endParaRPr lang="fi-FI" dirty="0" smtClean="0"/>
          </a:p>
          <a:p>
            <a:pPr lvl="1" hangingPunct="0"/>
            <a:r>
              <a:rPr lang="fi-FI" dirty="0" smtClean="0"/>
              <a:t>metsävakuutuskorvauksesta 19 %.</a:t>
            </a:r>
            <a:endParaRPr lang="fi-FI" dirty="0"/>
          </a:p>
          <a:p>
            <a:pPr hangingPunct="0"/>
            <a:r>
              <a:rPr lang="fi-FI" sz="2400" dirty="0"/>
              <a:t>Ilmoita tulot ja vähennykset lomakkeella 2C.</a:t>
            </a:r>
          </a:p>
          <a:p>
            <a:pPr lvl="1" hangingPunct="0"/>
            <a:r>
              <a:rPr lang="fi-FI" dirty="0"/>
              <a:t>Lopullinen vero = nettotulo x pääomatuloveroprosentti</a:t>
            </a:r>
          </a:p>
          <a:p>
            <a:pPr lvl="1" hangingPunct="0"/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1900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89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Puolisoiden metsäverotus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Puolisoiden yhdessä harjoittamasta metsätaloudesta ei muodosteta metsäyhtymää, mutta saatu tulo verotetaan samalla tavoin kuin yhtymän tulo.</a:t>
            </a:r>
          </a:p>
          <a:p>
            <a:pPr lvl="1"/>
            <a:r>
              <a:rPr lang="fi-FI" sz="2600" dirty="0"/>
              <a:t>Myös puolisoiden yksin omistamat metsät kuuluvat samaan yhdessä harjoitetun metsätalouden kokonaisuuteen.</a:t>
            </a:r>
          </a:p>
          <a:p>
            <a:pPr lvl="1"/>
            <a:r>
              <a:rPr lang="fi-FI" sz="2600" dirty="0"/>
              <a:t>Jos jompikumpi puolisoista haluaa erillistä verotusta, hänen on erikseen vaadittava sitä ja annettava selvitys siitä, että yksin omistetut metsät eivät kuulu yhteiseen kokonaisuuteen.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814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Metsäyhtymä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Metsäyhtymä muodostuu metsäkiinteistön yhteisomistuksen perusteella, ja tulo jaetaan verotuksessa osakkaille pelkästään omistuksen mukaan. </a:t>
            </a:r>
          </a:p>
          <a:p>
            <a:pPr lvl="1"/>
            <a:r>
              <a:rPr lang="fi-FI" dirty="0" smtClean="0"/>
              <a:t>Metsäyhtymä ei muodostu irtaimen omaisuuden eikä työpanoksen perusteella.</a:t>
            </a:r>
          </a:p>
          <a:p>
            <a:pPr lvl="1"/>
            <a:r>
              <a:rPr lang="fi-FI" dirty="0" smtClean="0"/>
              <a:t>Veroilmoitus tehdään metsäyhtymän nimissä.</a:t>
            </a:r>
          </a:p>
          <a:p>
            <a:r>
              <a:rPr lang="fi-FI" dirty="0" smtClean="0"/>
              <a:t>Metsistä </a:t>
            </a:r>
            <a:r>
              <a:rPr lang="fi-FI" dirty="0"/>
              <a:t>on muodostettava erilliset metsäyhtymät, jos kaikkien metsien omistussuhteet eivät ole samat.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16.12.2019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2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9F68548B069E048901098EC7DD1C6DD" ma:contentTypeVersion="6" ma:contentTypeDescription="Luo uusi asiakirja." ma:contentTypeScope="" ma:versionID="e1700df97d219d930b068c3ffad67a7f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3c394618-7bd0-4b90-a3f4-f32cc6d3ebd3" targetNamespace="http://schemas.microsoft.com/office/2006/metadata/properties" ma:root="true" ma:fieldsID="9e4dc8c72fd63f3940f224ad05bdd488" ns1:_="" ns2:_="" ns3:_="">
    <xsd:import namespace="http://schemas.microsoft.com/sharepoint/v3"/>
    <xsd:import namespace="367061aa-9e88-40f9-a868-f658d075011e"/>
    <xsd:import namespace="3c394618-7bd0-4b90-a3f4-f32cc6d3ebd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3a82d91-e1f2-4553-9b6f-a26de281709f}" ma:internalName="TaxCatchAll" ma:showField="CatchAllData" ma:web="{391018ba-182d-4012-a516-c3213039368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94618-7bd0-4b90-a3f4-f32cc6d3ebd3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/>
    <VeroDocumentType xmlns="3c394618-7bd0-4b90-a3f4-f32cc6d3ebd3" xsi:nil="true"/>
    <TaxKeywordTaxHTField xmlns="367061aa-9e88-40f9-a868-f658d075011e">
      <Terms xmlns="http://schemas.microsoft.com/office/infopath/2007/PartnerControls"/>
    </TaxKeywordTaxHTField>
    <_dlc_ExpireDateSaved xmlns="http://schemas.microsoft.com/sharepoint/v3" xsi:nil="true"/>
    <_dlc_ExpireDate xmlns="http://schemas.microsoft.com/sharepoint/v3">2018-01-20T09:06:37+00:00</_dlc_ExpireDate>
  </documentManagement>
</p:properties>
</file>

<file path=customXml/itemProps1.xml><?xml version="1.0" encoding="utf-8"?>
<ds:datastoreItem xmlns:ds="http://schemas.openxmlformats.org/officeDocument/2006/customXml" ds:itemID="{63DED9AA-AB13-497F-BDBF-87E89DD92D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E2BA92-A904-4760-A824-F8E56962CC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3c394618-7bd0-4b90-a3f4-f32cc6d3e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70C1A3-ECC2-4F1A-8E4B-33FE0C38CCD9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3c394618-7bd0-4b90-a3f4-f32cc6d3ebd3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infopath/2007/PartnerControls"/>
    <ds:schemaRef ds:uri="367061aa-9e88-40f9-a868-f658d075011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Esitys2</Template>
  <TotalTime>5866</TotalTime>
  <Words>2563</Words>
  <Application>Microsoft Office PowerPoint</Application>
  <PresentationFormat>Mukautettu</PresentationFormat>
  <Paragraphs>441</Paragraphs>
  <Slides>46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46</vt:i4>
      </vt:variant>
    </vt:vector>
  </HeadingPairs>
  <TitlesOfParts>
    <vt:vector size="50" baseType="lpstr">
      <vt:lpstr>Arial</vt:lpstr>
      <vt:lpstr>Times New Roman</vt:lpstr>
      <vt:lpstr>Wingdings</vt:lpstr>
      <vt:lpstr>0800 Verohallinto laajakuva 16.9</vt:lpstr>
      <vt:lpstr>Metsätalous</vt:lpstr>
      <vt:lpstr>Vastauksia useimmin kysyttyihin kysymyksiin</vt:lpstr>
      <vt:lpstr>Metsätalouden verotus</vt:lpstr>
      <vt:lpstr>Maatilalta saadut vuokratulot ja korvaukset</vt:lpstr>
      <vt:lpstr>Metsätaloudesta saatu sivutulo on maatalouden tuloa</vt:lpstr>
      <vt:lpstr>Metsätalouden menovaraus</vt:lpstr>
      <vt:lpstr> Puun myyntitulot ja puun ostajan ennakonpidätysvelvollisuus</vt:lpstr>
      <vt:lpstr>Puolisoiden metsäverotus</vt:lpstr>
      <vt:lpstr>Metsäyhtymä</vt:lpstr>
      <vt:lpstr>Metsäyhtymän purkautuminen</vt:lpstr>
      <vt:lpstr>Metsäyhtymän purkautuminen</vt:lpstr>
      <vt:lpstr>Metsäyhtymän purkautuminen ja verotus</vt:lpstr>
      <vt:lpstr>Kuolinpesä metsätalouden harjoittajana</vt:lpstr>
      <vt:lpstr>Metsätalouden menojen vähennyskelpoisuus</vt:lpstr>
      <vt:lpstr>Myyjän luovutusvoiton verotus</vt:lpstr>
      <vt:lpstr> Luovutusvoittolaskelma</vt:lpstr>
      <vt:lpstr>Luovutusvoittolaskelma</vt:lpstr>
      <vt:lpstr>Luovutusvoiton laskeminen</vt:lpstr>
      <vt:lpstr>Hankintameno</vt:lpstr>
      <vt:lpstr>Hankintamenoon luetaan mukaan</vt:lpstr>
      <vt:lpstr>Luovutusvoiton hankkimiseen liittyvät menot</vt:lpstr>
      <vt:lpstr>Luovutusvoiton hankkimiseen liittyvät menot</vt:lpstr>
      <vt:lpstr>Metsävähennys </vt:lpstr>
      <vt:lpstr>Kuka voi tehdä metsävähennyksen?</vt:lpstr>
      <vt:lpstr>Metsävähennys </vt:lpstr>
      <vt:lpstr>PowerPoint-esitys</vt:lpstr>
      <vt:lpstr>Metsäyhtymän ja puolisoiden metsävähennys</vt:lpstr>
      <vt:lpstr>Metsälahjavähennys</vt:lpstr>
      <vt:lpstr>Metsätalouden matkakulut ja päivärahat </vt:lpstr>
      <vt:lpstr>Metsänomistajan päivärahat</vt:lpstr>
      <vt:lpstr>Opinto- ja koulutuskulut </vt:lpstr>
      <vt:lpstr>Metsätalouden kalusto</vt:lpstr>
      <vt:lpstr>Metsätalouden kalusto </vt:lpstr>
      <vt:lpstr>Metsätalouden kaluston luovutus</vt:lpstr>
      <vt:lpstr>Metsätalouden rakennus</vt:lpstr>
      <vt:lpstr>Tappiot ja alijäämähyvitys</vt:lpstr>
      <vt:lpstr>Tappiot ja alijäämähyvitys</vt:lpstr>
      <vt:lpstr>Tappiot ja alijäämähyvitys </vt:lpstr>
      <vt:lpstr>Yrittäjävähennys metsätaloudessa</vt:lpstr>
      <vt:lpstr>Metsätaloudenharjoittajan Y-tunnus</vt:lpstr>
      <vt:lpstr>Alkutuottajan arvonlisäverorekisteri</vt:lpstr>
      <vt:lpstr>Metsätaloudenharjoittajan arvonlisäverovelvollisuus</vt:lpstr>
      <vt:lpstr>Arvonlisäveroilmoitusta täytettäessä huomioitava</vt:lpstr>
      <vt:lpstr>Esimerkiksi</vt:lpstr>
      <vt:lpstr>Verohallinto ei postita arvonlisäveroilmoituksia eikä ilmoitusohjeita</vt:lpstr>
      <vt:lpstr>Lisätietoja </vt:lpstr>
    </vt:vector>
  </TitlesOfParts>
  <Manager>Verohallinto</Manager>
  <Company>Verohallinto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Metsätalous</dc:title>
  <dc:subject>Verohallinnon PowerPoint-esityspohja</dc:subject>
  <dc:creator>Harriet Mallenius</dc:creator>
  <cp:lastModifiedBy>Kohtamäki Riikka (Henkilöverotus/Seinäjoki)</cp:lastModifiedBy>
  <cp:revision>360</cp:revision>
  <cp:lastPrinted>2015-12-22T07:15:08Z</cp:lastPrinted>
  <dcterms:created xsi:type="dcterms:W3CDTF">2015-10-30T07:43:54Z</dcterms:created>
  <dcterms:modified xsi:type="dcterms:W3CDTF">2019-12-18T12:52:19Z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0x010100C9F68548B069E048901098EC7DD1C6DD</vt:lpwstr>
  </property>
  <property fmtid="{D5CDD505-2E9C-101B-9397-08002B2CF9AE}" pid="3" name="TaxKeyword">
    <vt:lpwstr/>
  </property>
  <property fmtid="{D5CDD505-2E9C-101B-9397-08002B2CF9AE}" pid="4" name="_dlc_policyId">
    <vt:lpwstr>/tyotilat/luento/Jaetut asiakirjat</vt:lpwstr>
  </property>
  <property fmtid="{D5CDD505-2E9C-101B-9397-08002B2CF9AE}" pid="5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