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9" r:id="rId6"/>
    <p:sldId id="276" r:id="rId7"/>
    <p:sldId id="262" r:id="rId8"/>
    <p:sldId id="277" r:id="rId9"/>
    <p:sldId id="258" r:id="rId10"/>
    <p:sldId id="259" r:id="rId11"/>
    <p:sldId id="278" r:id="rId12"/>
    <p:sldId id="270" r:id="rId13"/>
    <p:sldId id="260" r:id="rId14"/>
    <p:sldId id="279" r:id="rId15"/>
    <p:sldId id="271" r:id="rId16"/>
    <p:sldId id="272" r:id="rId17"/>
    <p:sldId id="264" r:id="rId18"/>
    <p:sldId id="261" r:id="rId19"/>
    <p:sldId id="265" r:id="rId20"/>
    <p:sldId id="275" r:id="rId21"/>
  </p:sldIdLst>
  <p:sldSz cx="12190413" cy="6859588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544251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1088502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63275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2177004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721254" algn="l" defTabSz="1088502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3265505" algn="l" defTabSz="1088502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809756" algn="l" defTabSz="1088502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4354007" algn="l" defTabSz="1088502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 Sainio" initials="AS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9999"/>
    <a:srgbClr val="E6E6E6"/>
    <a:srgbClr val="215134"/>
    <a:srgbClr val="D58B00"/>
    <a:srgbClr val="215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60" autoAdjust="0"/>
  </p:normalViewPr>
  <p:slideViewPr>
    <p:cSldViewPr>
      <p:cViewPr varScale="1">
        <p:scale>
          <a:sx n="67" d="100"/>
          <a:sy n="67" d="100"/>
        </p:scale>
        <p:origin x="620" y="4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44DD4C9-B792-4A75-8F50-6C79019AA4A1}" type="datetime1">
              <a:rPr lang="fi-FI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63A872B-73AD-4357-BF83-AEF1FDA69B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3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2D46252-6D76-4FD1-9BF7-680A80444302}" type="datetime1">
              <a:rPr lang="fi-FI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C29784E-0C1A-496A-8737-71F70BA783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3612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54425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08850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63275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17700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C4EEA7-25D9-43BB-BB11-7688BCF43FD0}" type="datetime1">
              <a:rPr lang="fi-FI" altLang="fi-F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18.1.2023</a:t>
            </a:fld>
            <a:endParaRPr lang="fi-FI" altLang="fi-FI" dirty="0">
              <a:latin typeface="Arial" charset="0"/>
            </a:endParaRP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D5722E-8056-4CFD-87ED-C488DD5DC8FA}" type="slidenum">
              <a:rPr lang="fi-FI" altLang="fi-F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i-FI" altLang="fi-FI" dirty="0">
              <a:latin typeface="Arial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79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232" y="1557699"/>
            <a:ext cx="6912391" cy="46095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792" y="1557699"/>
            <a:ext cx="3672998" cy="460957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94" y="1557699"/>
            <a:ext cx="3672449" cy="46095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290" y="1557699"/>
            <a:ext cx="6911868" cy="460957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791" y="1557699"/>
            <a:ext cx="11088831" cy="460957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medialeike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9647569" cy="171966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9647569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9647569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9647569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10460982" y="333452"/>
            <a:ext cx="1178641" cy="360083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9647569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9647569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10460982" y="333452"/>
            <a:ext cx="1178641" cy="360083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0412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9647569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9647569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3760" y="332227"/>
            <a:ext cx="1175863" cy="360083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5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513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5209" y="0"/>
            <a:ext cx="6095205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5040425" cy="171966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5040425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3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5209" y="0"/>
            <a:ext cx="6095205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5040425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5040425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3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79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5209" y="0"/>
            <a:ext cx="6095205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5040425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5040425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793" y="1557699"/>
            <a:ext cx="5400418" cy="46095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204" y="1557699"/>
            <a:ext cx="5400420" cy="46095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095207" y="1557699"/>
            <a:ext cx="0" cy="46095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2" y="1557700"/>
            <a:ext cx="5400417" cy="575651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793" y="2133351"/>
            <a:ext cx="5400418" cy="40339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9204" y="1557700"/>
            <a:ext cx="5400420" cy="575651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204" y="2133351"/>
            <a:ext cx="5400420" cy="40339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5207" y="1557699"/>
            <a:ext cx="0" cy="46095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0793" y="2205375"/>
            <a:ext cx="5400418" cy="3097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239206" y="2205375"/>
            <a:ext cx="5400418" cy="3097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2" y="1557700"/>
            <a:ext cx="5400417" cy="575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9204" y="1557700"/>
            <a:ext cx="5400420" cy="575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5207" y="1557699"/>
            <a:ext cx="0" cy="46095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793" y="5374460"/>
            <a:ext cx="5400418" cy="792818"/>
          </a:xfrm>
        </p:spPr>
        <p:txBody>
          <a:bodyPr/>
          <a:lstStyle>
            <a:lvl1pPr>
              <a:lnSpc>
                <a:spcPct val="100000"/>
              </a:lnSpc>
              <a:spcBef>
                <a:spcPts val="238"/>
              </a:spcBef>
              <a:defRPr sz="1900"/>
            </a:lvl1pPr>
            <a:lvl2pPr>
              <a:lnSpc>
                <a:spcPct val="100000"/>
              </a:lnSpc>
              <a:spcBef>
                <a:spcPts val="238"/>
              </a:spcBef>
              <a:defRPr sz="1700"/>
            </a:lvl2pPr>
            <a:lvl3pPr>
              <a:lnSpc>
                <a:spcPct val="100000"/>
              </a:lnSpc>
              <a:spcBef>
                <a:spcPts val="238"/>
              </a:spcBef>
              <a:defRPr sz="1400"/>
            </a:lvl3pPr>
            <a:lvl4pPr>
              <a:lnSpc>
                <a:spcPct val="100000"/>
              </a:lnSpc>
              <a:spcBef>
                <a:spcPts val="238"/>
              </a:spcBef>
              <a:defRPr sz="1300"/>
            </a:lvl4pPr>
            <a:lvl5pPr>
              <a:lnSpc>
                <a:spcPct val="100000"/>
              </a:lnSpc>
              <a:spcBef>
                <a:spcPts val="238"/>
              </a:spcBef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39204" y="5374460"/>
            <a:ext cx="5400420" cy="792818"/>
          </a:xfrm>
        </p:spPr>
        <p:txBody>
          <a:bodyPr/>
          <a:lstStyle>
            <a:lvl1pPr>
              <a:lnSpc>
                <a:spcPct val="100000"/>
              </a:lnSpc>
              <a:spcBef>
                <a:spcPts val="238"/>
              </a:spcBef>
              <a:defRPr sz="1900"/>
            </a:lvl1pPr>
            <a:lvl2pPr>
              <a:lnSpc>
                <a:spcPct val="100000"/>
              </a:lnSpc>
              <a:spcBef>
                <a:spcPts val="238"/>
              </a:spcBef>
              <a:defRPr sz="1700"/>
            </a:lvl2pPr>
            <a:lvl3pPr>
              <a:lnSpc>
                <a:spcPct val="100000"/>
              </a:lnSpc>
              <a:spcBef>
                <a:spcPts val="238"/>
              </a:spcBef>
              <a:defRPr sz="1400"/>
            </a:lvl3pPr>
            <a:lvl4pPr>
              <a:lnSpc>
                <a:spcPct val="100000"/>
              </a:lnSpc>
              <a:spcBef>
                <a:spcPts val="238"/>
              </a:spcBef>
              <a:defRPr sz="1300"/>
            </a:lvl4pPr>
            <a:lvl5pPr>
              <a:lnSpc>
                <a:spcPct val="100000"/>
              </a:lnSpc>
              <a:spcBef>
                <a:spcPts val="238"/>
              </a:spcBef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792" y="2205550"/>
            <a:ext cx="5399972" cy="309634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39205" y="2205550"/>
            <a:ext cx="5400420" cy="309634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0792" y="2205375"/>
            <a:ext cx="11088831" cy="3097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2" y="1557700"/>
            <a:ext cx="11088831" cy="575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792" y="2205550"/>
            <a:ext cx="11088831" cy="309634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5207" y="5374460"/>
            <a:ext cx="0" cy="7928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793" y="5374460"/>
            <a:ext cx="5400418" cy="792818"/>
          </a:xfrm>
        </p:spPr>
        <p:txBody>
          <a:bodyPr/>
          <a:lstStyle>
            <a:lvl1pPr>
              <a:lnSpc>
                <a:spcPct val="100000"/>
              </a:lnSpc>
              <a:spcBef>
                <a:spcPts val="238"/>
              </a:spcBef>
              <a:defRPr sz="1900"/>
            </a:lvl1pPr>
            <a:lvl2pPr>
              <a:lnSpc>
                <a:spcPct val="100000"/>
              </a:lnSpc>
              <a:spcBef>
                <a:spcPts val="238"/>
              </a:spcBef>
              <a:defRPr sz="1700"/>
            </a:lvl2pPr>
            <a:lvl3pPr>
              <a:lnSpc>
                <a:spcPct val="100000"/>
              </a:lnSpc>
              <a:spcBef>
                <a:spcPts val="238"/>
              </a:spcBef>
              <a:defRPr sz="1400"/>
            </a:lvl3pPr>
            <a:lvl4pPr>
              <a:lnSpc>
                <a:spcPct val="100000"/>
              </a:lnSpc>
              <a:spcBef>
                <a:spcPts val="238"/>
              </a:spcBef>
              <a:defRPr sz="1300"/>
            </a:lvl4pPr>
            <a:lvl5pPr>
              <a:lnSpc>
                <a:spcPct val="100000"/>
              </a:lnSpc>
              <a:spcBef>
                <a:spcPts val="238"/>
              </a:spcBef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39204" y="5374460"/>
            <a:ext cx="5400420" cy="792818"/>
          </a:xfrm>
        </p:spPr>
        <p:txBody>
          <a:bodyPr/>
          <a:lstStyle>
            <a:lvl1pPr>
              <a:lnSpc>
                <a:spcPct val="100000"/>
              </a:lnSpc>
              <a:spcBef>
                <a:spcPts val="238"/>
              </a:spcBef>
              <a:defRPr sz="1900"/>
            </a:lvl1pPr>
            <a:lvl2pPr>
              <a:lnSpc>
                <a:spcPct val="100000"/>
              </a:lnSpc>
              <a:spcBef>
                <a:spcPts val="238"/>
              </a:spcBef>
              <a:defRPr sz="1700"/>
            </a:lvl2pPr>
            <a:lvl3pPr>
              <a:lnSpc>
                <a:spcPct val="100000"/>
              </a:lnSpc>
              <a:spcBef>
                <a:spcPts val="238"/>
              </a:spcBef>
              <a:defRPr sz="1400"/>
            </a:lvl3pPr>
            <a:lvl4pPr>
              <a:lnSpc>
                <a:spcPct val="100000"/>
              </a:lnSpc>
              <a:spcBef>
                <a:spcPts val="238"/>
              </a:spcBef>
              <a:defRPr sz="1300"/>
            </a:lvl4pPr>
            <a:lvl5pPr>
              <a:lnSpc>
                <a:spcPct val="100000"/>
              </a:lnSpc>
              <a:spcBef>
                <a:spcPts val="238"/>
              </a:spcBef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79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0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699"/>
            <a:ext cx="12190413" cy="530188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6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3900624" y="2274888"/>
            <a:ext cx="4380739" cy="2077618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89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3964467" y="2325099"/>
            <a:ext cx="4261480" cy="2027057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15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79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087098" y="2280122"/>
            <a:ext cx="4016218" cy="237491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49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4005993"/>
            <a:ext cx="12190413" cy="2834145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793" y="1557699"/>
            <a:ext cx="7415833" cy="1728046"/>
          </a:xfrm>
        </p:spPr>
        <p:txBody>
          <a:bodyPr anchor="b"/>
          <a:lstStyle>
            <a:lvl1pPr algn="l">
              <a:defRPr sz="5200" baseline="0"/>
            </a:lvl1pPr>
          </a:lstStyle>
          <a:p>
            <a:r>
              <a:rPr lang="en-US" dirty="0"/>
              <a:t>Add your thank you message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793" y="3602872"/>
            <a:ext cx="7415833" cy="133944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en-US" dirty="0"/>
              <a:t>Your contact details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928443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0791" y="3429794"/>
            <a:ext cx="122397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/>
        </p:nvSpPr>
        <p:spPr bwMode="auto">
          <a:xfrm>
            <a:off x="911305" y="692856"/>
            <a:ext cx="287963" cy="288067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/>
        </p:nvSpPr>
        <p:spPr bwMode="auto">
          <a:xfrm>
            <a:off x="550791" y="692310"/>
            <a:ext cx="288477" cy="288067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/>
        </p:nvSpPr>
        <p:spPr bwMode="auto">
          <a:xfrm>
            <a:off x="1631291" y="692310"/>
            <a:ext cx="287963" cy="288067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/>
        </p:nvSpPr>
        <p:spPr bwMode="auto">
          <a:xfrm>
            <a:off x="2351278" y="692310"/>
            <a:ext cx="287963" cy="288067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/>
        </p:nvSpPr>
        <p:spPr bwMode="auto">
          <a:xfrm>
            <a:off x="1271298" y="692310"/>
            <a:ext cx="287963" cy="288067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/>
        </p:nvSpPr>
        <p:spPr bwMode="auto">
          <a:xfrm>
            <a:off x="1990393" y="692312"/>
            <a:ext cx="288888" cy="288992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2711098" y="678020"/>
            <a:ext cx="301586" cy="30328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239866" y="2781572"/>
            <a:ext cx="3535926" cy="108025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239866" y="2781572"/>
            <a:ext cx="3535926" cy="108025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3242" y="1557153"/>
            <a:ext cx="3743929" cy="3745283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/>
        </p:nvSpPr>
        <p:spPr bwMode="auto">
          <a:xfrm>
            <a:off x="5344462" y="5905455"/>
            <a:ext cx="1326734" cy="405326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0412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791" y="692213"/>
            <a:ext cx="2354094" cy="720892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5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52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4005993"/>
            <a:ext cx="12190413" cy="2834145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79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791" y="1916557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791" y="2637523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791" y="3357770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791" y="4078016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791" y="4798263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297" y="1920744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297" y="2637524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297" y="3357771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297" y="4078017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297" y="4798264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39206" y="1916557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39206" y="2637523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39206" y="3357770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39206" y="4078016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39206" y="4798263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1189" y="1920744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1189" y="2637524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1189" y="3357771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1189" y="4078017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1189" y="4798264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333453"/>
            <a:ext cx="6912389" cy="93560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93" y="1557699"/>
            <a:ext cx="6912389" cy="46095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281" y="6382807"/>
            <a:ext cx="5183901" cy="14333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6626" y="0"/>
            <a:ext cx="4223787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93" y="1557699"/>
            <a:ext cx="6912661" cy="46095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6626" y="1557699"/>
            <a:ext cx="3672998" cy="460957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793" y="333453"/>
            <a:ext cx="9648337" cy="9356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2" y="1557699"/>
            <a:ext cx="11088831" cy="4609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306" y="6382807"/>
            <a:ext cx="1142035" cy="1433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281" y="6382807"/>
            <a:ext cx="9432343" cy="1433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990" y="6382807"/>
            <a:ext cx="225319" cy="14333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0982" y="333452"/>
            <a:ext cx="1178641" cy="360083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(c)" hidden="1"/>
          <p:cNvSpPr txBox="1"/>
          <p:nvPr/>
        </p:nvSpPr>
        <p:spPr>
          <a:xfrm>
            <a:off x="11906386" y="6887074"/>
            <a:ext cx="277319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verohallinto</a:t>
            </a:r>
            <a:endParaRPr lang="en-GB" sz="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  <p:txStyles>
    <p:titleStyle>
      <a:lvl1pPr algn="l" defTabSz="108850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7480" indent="-317480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2518" indent="-325039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9998" indent="-317480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5589" indent="-315591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516" indent="-326929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996" indent="-317480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5587" indent="-315591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515" indent="-326929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9994" indent="-317480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ero.fi/omavero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vero.fi/omavero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vero.fi/fi-FI/Henkiloasiakkaat/Vahennykse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ero.fi/omavero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Suomen verotus selkokielellä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0932" y="55543"/>
            <a:ext cx="9648337" cy="935602"/>
          </a:xfrm>
        </p:spPr>
        <p:txBody>
          <a:bodyPr/>
          <a:lstStyle/>
          <a:p>
            <a:r>
              <a:rPr lang="fi-FI" dirty="0"/>
              <a:t>Esitäytetty veroilmoitus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66814" y="1557699"/>
            <a:ext cx="9072809" cy="4609579"/>
          </a:xfrm>
        </p:spPr>
        <p:txBody>
          <a:bodyPr/>
          <a:lstStyle/>
          <a:p>
            <a:r>
              <a:rPr lang="fi-FI" sz="2800" dirty="0"/>
              <a:t>Saat esitäytetyn veroilmoituksen</a:t>
            </a:r>
            <a:br>
              <a:rPr lang="fi-FI" sz="2800" dirty="0"/>
            </a:br>
            <a:r>
              <a:rPr lang="fi-FI" sz="2800" dirty="0"/>
              <a:t>postitse keväällä. </a:t>
            </a:r>
            <a:br>
              <a:rPr lang="fi-FI" sz="2800" dirty="0"/>
            </a:br>
            <a:r>
              <a:rPr lang="fi-FI" sz="2800" dirty="0"/>
              <a:t>Se näkyy myös </a:t>
            </a:r>
            <a:r>
              <a:rPr lang="fi-FI" sz="2800" dirty="0" err="1"/>
              <a:t>OmaVero</a:t>
            </a:r>
            <a:r>
              <a:rPr lang="fi-FI" sz="2800" dirty="0"/>
              <a:t>-palvelussa.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Veroilmoituksessa on valmiina </a:t>
            </a:r>
            <a:br>
              <a:rPr lang="fi-FI" sz="2800" dirty="0"/>
            </a:br>
            <a:r>
              <a:rPr lang="fi-FI" sz="2800" dirty="0"/>
              <a:t>palkkatietoja ja vähennyksiä. </a:t>
            </a:r>
          </a:p>
          <a:p>
            <a:endParaRPr lang="fi-FI" sz="2800" dirty="0"/>
          </a:p>
          <a:p>
            <a:r>
              <a:rPr lang="fi-FI" sz="2800" dirty="0"/>
              <a:t>Siihen on laskettu, saatko veronpalautusta </a:t>
            </a:r>
            <a:br>
              <a:rPr lang="fi-FI" sz="2800" dirty="0"/>
            </a:br>
            <a:r>
              <a:rPr lang="fi-FI" sz="2800" dirty="0"/>
              <a:t>vai pitääkö sinun maksaa lisää veroja.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" y="1373541"/>
            <a:ext cx="1656686" cy="4792557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766614" y="1373500"/>
            <a:ext cx="85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5996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0668" y="45942"/>
            <a:ext cx="9648337" cy="935602"/>
          </a:xfrm>
        </p:spPr>
        <p:txBody>
          <a:bodyPr/>
          <a:lstStyle/>
          <a:p>
            <a:r>
              <a:rPr lang="fi-FI" dirty="0"/>
              <a:t>Esitäytetty veroilmoitus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66814" y="1557699"/>
            <a:ext cx="9072809" cy="4609579"/>
          </a:xfrm>
        </p:spPr>
        <p:txBody>
          <a:bodyPr/>
          <a:lstStyle/>
          <a:p>
            <a:r>
              <a:rPr lang="fi-FI" sz="2400" dirty="0"/>
              <a:t>Sinun täytyy tarkistaa kaikki tiedot.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Jos tiedot ovat oikein, </a:t>
            </a:r>
            <a:br>
              <a:rPr lang="fi-FI" sz="2400" dirty="0"/>
            </a:br>
            <a:r>
              <a:rPr lang="fi-FI" sz="2400" dirty="0"/>
              <a:t>sinun ei tarvitse tehdä mitään.</a:t>
            </a:r>
          </a:p>
          <a:p>
            <a:endParaRPr lang="fi-FI" sz="2400" dirty="0"/>
          </a:p>
          <a:p>
            <a:r>
              <a:rPr lang="fi-FI" sz="2400" dirty="0"/>
              <a:t>Jos ilmoituksessa on tietoja väärin </a:t>
            </a:r>
            <a:br>
              <a:rPr lang="fi-FI" sz="2400" dirty="0"/>
            </a:br>
            <a:r>
              <a:rPr lang="fi-FI" sz="2400" dirty="0"/>
              <a:t>tai osa tiedoista puuttuu,  </a:t>
            </a:r>
            <a:br>
              <a:rPr lang="fi-FI" sz="2400" dirty="0"/>
            </a:br>
            <a:r>
              <a:rPr lang="fi-FI" sz="2400" dirty="0"/>
              <a:t>korjaa tiedot.</a:t>
            </a:r>
            <a:br>
              <a:rPr lang="fi-FI" sz="2400" dirty="0"/>
            </a:br>
            <a:r>
              <a:rPr lang="fi-FI" sz="2400" dirty="0"/>
              <a:t>Korjaukset voit tehdä </a:t>
            </a:r>
            <a:br>
              <a:rPr lang="fi-FI" sz="2400" dirty="0"/>
            </a:br>
            <a:r>
              <a:rPr lang="fi-FI" sz="2400" dirty="0" err="1"/>
              <a:t>OmaVero</a:t>
            </a:r>
            <a:r>
              <a:rPr lang="fi-FI" sz="2400" dirty="0"/>
              <a:t>-palvelussa tai paperilomakkeilla.</a:t>
            </a:r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" y="1373541"/>
            <a:ext cx="1656686" cy="4792557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776143" y="1341562"/>
            <a:ext cx="85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573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94" y="1455813"/>
            <a:ext cx="3686307" cy="52143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isällön paikkamerkki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" y="1403420"/>
            <a:ext cx="3887737" cy="5266734"/>
          </a:xfrm>
          <a:ln>
            <a:solidFill>
              <a:schemeClr val="tx1"/>
            </a:solidFill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4649" y="34143"/>
            <a:ext cx="9648337" cy="1007613"/>
          </a:xfrm>
          <a:solidFill>
            <a:schemeClr val="bg1"/>
          </a:solidFill>
        </p:spPr>
        <p:txBody>
          <a:bodyPr/>
          <a:lstStyle/>
          <a:p>
            <a:r>
              <a:rPr lang="fi-FI" dirty="0"/>
              <a:t>Kuva veroilmoituksesta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6" name="Kuvaselitesuorakulmio 5"/>
          <p:cNvSpPr/>
          <p:nvPr/>
        </p:nvSpPr>
        <p:spPr bwMode="auto">
          <a:xfrm>
            <a:off x="10055646" y="3178185"/>
            <a:ext cx="1865425" cy="792271"/>
          </a:xfrm>
          <a:prstGeom prst="wedgeRectCallout">
            <a:avLst>
              <a:gd name="adj1" fmla="val -116412"/>
              <a:gd name="adj2" fmla="val -7065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0158167" y="3296362"/>
            <a:ext cx="1754422" cy="66391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200" dirty="0"/>
              <a:t>Tarkista, että </a:t>
            </a:r>
          </a:p>
          <a:p>
            <a:r>
              <a:rPr lang="fi-FI" sz="1200" dirty="0"/>
              <a:t>tulot ja vähennykset </a:t>
            </a:r>
          </a:p>
          <a:p>
            <a:r>
              <a:rPr lang="fi-FI" sz="1200" dirty="0"/>
              <a:t>ovat oikein</a:t>
            </a:r>
          </a:p>
        </p:txBody>
      </p:sp>
      <p:sp>
        <p:nvSpPr>
          <p:cNvPr id="8" name="Kuvaselitesuorakulmio 7"/>
          <p:cNvSpPr/>
          <p:nvPr/>
        </p:nvSpPr>
        <p:spPr bwMode="auto">
          <a:xfrm>
            <a:off x="2765589" y="2810389"/>
            <a:ext cx="2255901" cy="798403"/>
          </a:xfrm>
          <a:prstGeom prst="wedgeRectCallout">
            <a:avLst>
              <a:gd name="adj1" fmla="val -42673"/>
              <a:gd name="adj2" fmla="val 10395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985039" y="2878510"/>
            <a:ext cx="1991899" cy="66391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200" dirty="0"/>
              <a:t>Veronpalautuksen tai jäännösveron määrä ja maksupäivä</a:t>
            </a:r>
          </a:p>
        </p:txBody>
      </p:sp>
      <p:sp>
        <p:nvSpPr>
          <p:cNvPr id="10" name="Kuvaselitesuorakulmio 9"/>
          <p:cNvSpPr/>
          <p:nvPr/>
        </p:nvSpPr>
        <p:spPr bwMode="auto">
          <a:xfrm>
            <a:off x="4116277" y="5164146"/>
            <a:ext cx="1810426" cy="785927"/>
          </a:xfrm>
          <a:prstGeom prst="wedgeRectCallout">
            <a:avLst>
              <a:gd name="adj1" fmla="val -63328"/>
              <a:gd name="adj2" fmla="val -12840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4309224" y="5213390"/>
            <a:ext cx="157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Päivä, jolloin korjaukset pitää viimeistään tehdä</a:t>
            </a:r>
          </a:p>
        </p:txBody>
      </p:sp>
      <p:sp>
        <p:nvSpPr>
          <p:cNvPr id="18" name="Ellipsi 17"/>
          <p:cNvSpPr/>
          <p:nvPr/>
        </p:nvSpPr>
        <p:spPr>
          <a:xfrm>
            <a:off x="1558702" y="3970456"/>
            <a:ext cx="1296143" cy="350083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/>
        </p:nvSpPr>
        <p:spPr>
          <a:xfrm>
            <a:off x="3180173" y="4205473"/>
            <a:ext cx="936104" cy="2964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92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OmaVero</a:t>
            </a:r>
            <a:r>
              <a:rPr lang="fi-FI" dirty="0"/>
              <a:t>-palvelu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Voit täydentää ja korjata</a:t>
            </a:r>
            <a:br>
              <a:rPr lang="fi-FI" sz="2800" dirty="0"/>
            </a:br>
            <a:r>
              <a:rPr lang="fi-FI" sz="2800" dirty="0"/>
              <a:t>veroilmoitusta helposti verkkopalvelussa</a:t>
            </a:r>
          </a:p>
          <a:p>
            <a:pPr lvl="1"/>
            <a:r>
              <a:rPr lang="fi-FI" dirty="0" err="1">
                <a:hlinkClick r:id="rId2"/>
              </a:rPr>
              <a:t>OmaVero</a:t>
            </a:r>
            <a:r>
              <a:rPr lang="fi-FI" dirty="0">
                <a:hlinkClick r:id="rId2"/>
              </a:rPr>
              <a:t>-palvelu</a:t>
            </a:r>
            <a:r>
              <a:rPr lang="fi-FI" dirty="0"/>
              <a:t> (vero.fi/omavero)</a:t>
            </a:r>
          </a:p>
          <a:p>
            <a:pPr lvl="1"/>
            <a:r>
              <a:rPr lang="fi-FI" dirty="0"/>
              <a:t>Tee korjaukset viimeistään veroilmoitukseesi merkittynä päivänä.</a:t>
            </a:r>
          </a:p>
          <a:p>
            <a:pPr marL="317479" lvl="1" indent="0">
              <a:buNone/>
            </a:pPr>
            <a:endParaRPr lang="fi-FI" dirty="0"/>
          </a:p>
          <a:p>
            <a:r>
              <a:rPr lang="fi-FI" sz="2800" dirty="0"/>
              <a:t>Jos et voi käyttää verkkopalvelua, </a:t>
            </a:r>
            <a:br>
              <a:rPr lang="fi-FI" sz="2800" dirty="0"/>
            </a:br>
            <a:r>
              <a:rPr lang="fi-FI" sz="2800" dirty="0"/>
              <a:t>ilmoita tiedot paperilomakkeilla.</a:t>
            </a:r>
            <a:br>
              <a:rPr lang="fi-FI" sz="2800" dirty="0"/>
            </a:br>
            <a:r>
              <a:rPr lang="fi-FI" sz="2800" dirty="0"/>
              <a:t>Oikea lomake näkyy veroilmoituksestasi.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8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Verotuspäätös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0830" y="1547006"/>
            <a:ext cx="9144817" cy="4609579"/>
          </a:xfrm>
        </p:spPr>
        <p:txBody>
          <a:bodyPr/>
          <a:lstStyle/>
          <a:p>
            <a:r>
              <a:rPr lang="fi-FI" sz="2800" dirty="0"/>
              <a:t>Esitäytetyn veroilmoituksen mukana </a:t>
            </a:r>
            <a:br>
              <a:rPr lang="fi-FI" sz="2800" dirty="0"/>
            </a:br>
            <a:r>
              <a:rPr lang="fi-FI" sz="2800" dirty="0"/>
              <a:t>saat verotuspäätöksen. </a:t>
            </a:r>
          </a:p>
          <a:p>
            <a:pPr lvl="1"/>
            <a:r>
              <a:rPr lang="fi-FI" dirty="0"/>
              <a:t>Jos korjattavaa ei ole, </a:t>
            </a:r>
            <a:br>
              <a:rPr lang="fi-FI" dirty="0"/>
            </a:br>
            <a:r>
              <a:rPr lang="fi-FI" dirty="0"/>
              <a:t>keväällä tullut verotuspäätös on lopullinen.</a:t>
            </a:r>
          </a:p>
          <a:p>
            <a:pPr lvl="1"/>
            <a:r>
              <a:rPr lang="fi-FI" dirty="0"/>
              <a:t>Jos sinä korjaat </a:t>
            </a:r>
            <a:br>
              <a:rPr lang="fi-FI" dirty="0"/>
            </a:br>
            <a:r>
              <a:rPr lang="fi-FI" dirty="0"/>
              <a:t>tai Verohallinto korjaa tietoja, </a:t>
            </a:r>
            <a:br>
              <a:rPr lang="fi-FI" dirty="0"/>
            </a:br>
            <a:r>
              <a:rPr lang="fi-FI" dirty="0"/>
              <a:t>saat uuden verotuspäätöksen.</a:t>
            </a:r>
          </a:p>
          <a:p>
            <a:r>
              <a:rPr lang="fi-FI" sz="2800" dirty="0"/>
              <a:t>Päätöksestä näet, saatko veronpalautusta vai joudutko maksamaan jäännösveroa.</a:t>
            </a:r>
          </a:p>
          <a:p>
            <a:r>
              <a:rPr lang="fi-FI" sz="2800" dirty="0"/>
              <a:t>Säilytä verotuspäätös.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18.1.2023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9" y="1393480"/>
            <a:ext cx="1699577" cy="4916633"/>
          </a:xfrm>
          <a:prstGeom prst="rect">
            <a:avLst/>
          </a:prstGeom>
        </p:spPr>
      </p:pic>
      <p:sp>
        <p:nvSpPr>
          <p:cNvPr id="14" name="Tekstiruutu 13"/>
          <p:cNvSpPr txBox="1"/>
          <p:nvPr/>
        </p:nvSpPr>
        <p:spPr>
          <a:xfrm>
            <a:off x="838622" y="1373500"/>
            <a:ext cx="85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104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Veronpalautus ja jäännösvero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66814" y="1557699"/>
            <a:ext cx="9072809" cy="4609579"/>
          </a:xfrm>
        </p:spPr>
        <p:txBody>
          <a:bodyPr/>
          <a:lstStyle/>
          <a:p>
            <a:r>
              <a:rPr lang="fi-FI" sz="2800" dirty="0"/>
              <a:t>Jos olet vuoden aikana </a:t>
            </a:r>
            <a:br>
              <a:rPr lang="fi-FI" sz="2800" dirty="0"/>
            </a:br>
            <a:r>
              <a:rPr lang="fi-FI" sz="2800" dirty="0"/>
              <a:t>maksanut liikaa veroja, </a:t>
            </a:r>
            <a:br>
              <a:rPr lang="fi-FI" sz="2800" dirty="0"/>
            </a:br>
            <a:r>
              <a:rPr lang="fi-FI" sz="2800" dirty="0"/>
              <a:t>saat seuraavana vuonna veronpalautusta.</a:t>
            </a:r>
          </a:p>
          <a:p>
            <a:pPr lvl="1"/>
            <a:r>
              <a:rPr lang="fi-FI" dirty="0">
                <a:hlinkClick r:id="rId2"/>
              </a:rPr>
              <a:t>Ilmoita tilinumero veronpalautusta varten </a:t>
            </a:r>
            <a:r>
              <a:rPr lang="fi-FI" dirty="0"/>
              <a:t>(vero.fi/omavero)</a:t>
            </a:r>
          </a:p>
          <a:p>
            <a:r>
              <a:rPr lang="fi-FI" sz="2800" dirty="0"/>
              <a:t>Jos olet maksanut veroja liian vähän,</a:t>
            </a:r>
            <a:br>
              <a:rPr lang="fi-FI" sz="2800" dirty="0"/>
            </a:br>
            <a:r>
              <a:rPr lang="fi-FI" sz="2800" dirty="0"/>
              <a:t>joudut maksamaan lisää veroa (jäännösvero).</a:t>
            </a:r>
          </a:p>
          <a:p>
            <a:pPr lvl="1"/>
            <a:r>
              <a:rPr lang="fi-FI" dirty="0"/>
              <a:t>Saat maksutiedot verotuspäätöksen mukana.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8" y="1395249"/>
            <a:ext cx="1674074" cy="4842856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838622" y="1373500"/>
            <a:ext cx="85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328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Verotuksessa voi tehdä vähennyksiä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Voit tehdä vähennyksiä, </a:t>
            </a:r>
            <a:br>
              <a:rPr lang="fi-FI" sz="2800" dirty="0"/>
            </a:br>
            <a:r>
              <a:rPr lang="fi-FI" sz="2800" dirty="0"/>
              <a:t>jotka pienentävät maksettavaa veroa. </a:t>
            </a:r>
          </a:p>
          <a:p>
            <a:r>
              <a:rPr lang="fi-FI" sz="2800" dirty="0"/>
              <a:t>Saat vähentää verotuksessa esimerkiksi</a:t>
            </a:r>
            <a:br>
              <a:rPr lang="fi-FI" sz="2800" dirty="0"/>
            </a:br>
            <a:r>
              <a:rPr lang="fi-FI" sz="2800" dirty="0"/>
              <a:t>asunnon ja työpaikan väliset matkakulut.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Verohallinto tekee osan vähennyksistä automaattisesti. </a:t>
            </a:r>
          </a:p>
          <a:p>
            <a:r>
              <a:rPr lang="fi-FI" sz="2800" dirty="0"/>
              <a:t>Tietyt vähennykset sinun täytyy vaatia itse, </a:t>
            </a:r>
            <a:br>
              <a:rPr lang="fi-FI" sz="2800" dirty="0"/>
            </a:br>
            <a:r>
              <a:rPr lang="fi-FI" sz="2800" dirty="0"/>
              <a:t>esimerkiksi matkakuluvähennys tai kotitalousvähennys. </a:t>
            </a:r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0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Verotuksessa voi tehdä vähennyksiä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Voit ilmoittaa vähennykset</a:t>
            </a:r>
            <a:br>
              <a:rPr lang="fi-FI" sz="2800" dirty="0"/>
            </a:br>
            <a:r>
              <a:rPr lang="fi-FI" sz="2800" dirty="0"/>
              <a:t>jo uutta verokorttia tilatessasi </a:t>
            </a:r>
            <a:br>
              <a:rPr lang="fi-FI" sz="2800" dirty="0"/>
            </a:br>
            <a:r>
              <a:rPr lang="fi-FI" sz="2800" dirty="0"/>
              <a:t>tai kun korjaat veroilmoitustasi.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>
                <a:hlinkClick r:id="rId2"/>
              </a:rPr>
              <a:t>Lue lisää vähennyksistä </a:t>
            </a:r>
            <a:r>
              <a:rPr lang="fi-FI" sz="2800" dirty="0"/>
              <a:t>(</a:t>
            </a:r>
            <a:r>
              <a:rPr lang="fi-FI" sz="2800" dirty="0" err="1"/>
              <a:t>vero.fi</a:t>
            </a:r>
            <a:r>
              <a:rPr lang="fi-FI" sz="2800" dirty="0"/>
              <a:t>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34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990" y="117426"/>
            <a:ext cx="9648337" cy="935602"/>
          </a:xfrm>
        </p:spPr>
        <p:txBody>
          <a:bodyPr/>
          <a:lstStyle/>
          <a:p>
            <a:r>
              <a:rPr lang="fi-FI" dirty="0"/>
              <a:t>Mitä sanat tarkoittavat?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0790" y="1280911"/>
            <a:ext cx="11088831" cy="4773799"/>
          </a:xfrm>
        </p:spPr>
        <p:txBody>
          <a:bodyPr/>
          <a:lstStyle/>
          <a:p>
            <a:r>
              <a:rPr lang="fi-FI" altLang="fi-FI" sz="2800" dirty="0"/>
              <a:t>Vero: pakollinen maksu, </a:t>
            </a:r>
            <a:br>
              <a:rPr lang="fi-FI" altLang="fi-FI" sz="2800" dirty="0"/>
            </a:br>
            <a:r>
              <a:rPr lang="fi-FI" altLang="fi-FI" sz="2800" dirty="0"/>
              <a:t>jonka valtio kerää </a:t>
            </a:r>
            <a:br>
              <a:rPr lang="fi-FI" altLang="fi-FI" sz="2800" dirty="0"/>
            </a:br>
            <a:r>
              <a:rPr lang="fi-FI" altLang="fi-FI" sz="2800" dirty="0"/>
              <a:t>yhteiskunnan palveluita varten</a:t>
            </a:r>
          </a:p>
          <a:p>
            <a:pPr marL="0" indent="0">
              <a:buNone/>
            </a:pPr>
            <a:endParaRPr lang="fi-FI" altLang="fi-FI" sz="1100" dirty="0"/>
          </a:p>
          <a:p>
            <a:r>
              <a:rPr lang="fi-FI" altLang="fi-FI" sz="2800" dirty="0"/>
              <a:t>Veroprosentti: osuus, </a:t>
            </a:r>
            <a:br>
              <a:rPr lang="fi-FI" altLang="fi-FI" sz="2800" dirty="0"/>
            </a:br>
            <a:r>
              <a:rPr lang="fi-FI" altLang="fi-FI" sz="2800" dirty="0"/>
              <a:t>jonka työnantaja ottaa palkasta </a:t>
            </a:r>
            <a:br>
              <a:rPr lang="fi-FI" altLang="fi-FI" sz="2800" dirty="0"/>
            </a:br>
            <a:r>
              <a:rPr lang="fi-FI" altLang="fi-FI" sz="2800" dirty="0"/>
              <a:t>ja välittää Verohallinnolle</a:t>
            </a:r>
          </a:p>
          <a:p>
            <a:endParaRPr lang="fi-FI" altLang="fi-FI" sz="1100" dirty="0"/>
          </a:p>
          <a:p>
            <a:r>
              <a:rPr lang="fi-FI" altLang="fi-FI" sz="2800" dirty="0"/>
              <a:t>Verohallinto: kerää verot ja </a:t>
            </a:r>
            <a:br>
              <a:rPr lang="fi-FI" altLang="fi-FI" sz="2800" dirty="0"/>
            </a:br>
            <a:r>
              <a:rPr lang="fi-FI" altLang="fi-FI" sz="2800" dirty="0"/>
              <a:t>tekee verotuksen, </a:t>
            </a:r>
            <a:br>
              <a:rPr lang="fi-FI" altLang="fi-FI" sz="2800" dirty="0"/>
            </a:br>
            <a:r>
              <a:rPr lang="fi-FI" altLang="fi-FI" sz="2800" dirty="0"/>
              <a:t>antaa ohjeita verotuksesta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9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990" y="45418"/>
            <a:ext cx="9648337" cy="935602"/>
          </a:xfrm>
        </p:spPr>
        <p:txBody>
          <a:bodyPr/>
          <a:lstStyle/>
          <a:p>
            <a:r>
              <a:rPr lang="fi-FI" dirty="0"/>
              <a:t>Mitä sanat tarkoittavat?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0790" y="1264976"/>
            <a:ext cx="11088831" cy="4773799"/>
          </a:xfrm>
        </p:spPr>
        <p:txBody>
          <a:bodyPr/>
          <a:lstStyle/>
          <a:p>
            <a:r>
              <a:rPr lang="fi-FI" altLang="fi-FI" sz="2800" dirty="0"/>
              <a:t>Esitäytetty veroilmoitus: </a:t>
            </a:r>
            <a:br>
              <a:rPr lang="fi-FI" altLang="fi-FI" sz="2800" dirty="0"/>
            </a:br>
            <a:r>
              <a:rPr lang="fi-FI" altLang="fi-FI" sz="2800" dirty="0"/>
              <a:t>kooste koko vuoden tuloistasi ja vähennyksistäsi</a:t>
            </a:r>
          </a:p>
          <a:p>
            <a:endParaRPr lang="fi-FI" altLang="fi-FI" sz="1050" dirty="0"/>
          </a:p>
          <a:p>
            <a:r>
              <a:rPr lang="fi-FI" altLang="fi-FI" sz="2800" dirty="0"/>
              <a:t>Verotuspäätös: lopulliset verotiedot, </a:t>
            </a:r>
            <a:br>
              <a:rPr lang="fi-FI" altLang="fi-FI" sz="2800" dirty="0"/>
            </a:br>
            <a:r>
              <a:rPr lang="fi-FI" altLang="fi-FI" sz="2800" dirty="0"/>
              <a:t>joiden perusteella saat rahaa takaisin (veronpalautus)</a:t>
            </a:r>
            <a:br>
              <a:rPr lang="fi-FI" altLang="fi-FI" sz="2800" dirty="0"/>
            </a:br>
            <a:r>
              <a:rPr lang="fi-FI" altLang="fi-FI" sz="2800" dirty="0"/>
              <a:t>tai joudut maksamaan lisää veroa (jäännösvero)</a:t>
            </a:r>
          </a:p>
          <a:p>
            <a:endParaRPr lang="fi-FI" altLang="fi-FI" sz="1050" dirty="0">
              <a:solidFill>
                <a:srgbClr val="FF0000"/>
              </a:solidFill>
            </a:endParaRPr>
          </a:p>
          <a:p>
            <a:r>
              <a:rPr lang="fi-FI" altLang="fi-FI" sz="2800" dirty="0"/>
              <a:t>Ansiotulo: esimerkiksi palkka</a:t>
            </a:r>
          </a:p>
          <a:p>
            <a:endParaRPr lang="fi-FI" altLang="fi-FI" sz="1050" dirty="0"/>
          </a:p>
          <a:p>
            <a:r>
              <a:rPr lang="fi-FI" altLang="fi-FI" sz="2800" dirty="0"/>
              <a:t>Progressiivinen verotus: mitä vähemmän saat tuloja,</a:t>
            </a:r>
            <a:br>
              <a:rPr lang="fi-FI" altLang="fi-FI" sz="2800" dirty="0"/>
            </a:br>
            <a:r>
              <a:rPr lang="fi-FI" altLang="fi-FI" sz="2800" dirty="0"/>
              <a:t>sitä pienempi on veroprosenttisi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63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veroja kerätään?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4649" y="1554727"/>
            <a:ext cx="11088831" cy="4609579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Veroilla maksetaan esimerkiksi</a:t>
            </a:r>
          </a:p>
          <a:p>
            <a:r>
              <a:rPr lang="fi-FI" sz="2800" dirty="0"/>
              <a:t>terveydenhoitoa </a:t>
            </a:r>
          </a:p>
          <a:p>
            <a:r>
              <a:rPr lang="fi-FI" sz="2800" dirty="0"/>
              <a:t>koulutusta</a:t>
            </a:r>
          </a:p>
          <a:p>
            <a:r>
              <a:rPr lang="fi-FI" sz="2800" dirty="0"/>
              <a:t>päivähoitoa</a:t>
            </a:r>
          </a:p>
          <a:p>
            <a:r>
              <a:rPr lang="fi-FI" sz="2800" dirty="0"/>
              <a:t>opiskelua</a:t>
            </a:r>
          </a:p>
          <a:p>
            <a:r>
              <a:rPr lang="fi-FI" sz="2800" dirty="0"/>
              <a:t>maanpuolustusta</a:t>
            </a:r>
          </a:p>
          <a:p>
            <a:r>
              <a:rPr lang="fi-FI" sz="2800" dirty="0"/>
              <a:t>yhteisiä rakennuksia, esimerkiksi uimahalleja.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48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2227" y="-18974"/>
            <a:ext cx="9648337" cy="935602"/>
          </a:xfrm>
        </p:spPr>
        <p:txBody>
          <a:bodyPr/>
          <a:lstStyle/>
          <a:p>
            <a:r>
              <a:rPr lang="fi-FI" altLang="fi-FI" dirty="0"/>
              <a:t>Sinäkin maksat veroa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2227" y="1125538"/>
            <a:ext cx="11088831" cy="4773799"/>
          </a:xfrm>
        </p:spPr>
        <p:txBody>
          <a:bodyPr/>
          <a:lstStyle/>
          <a:p>
            <a:pPr marL="408188" lvl="1" indent="-408188">
              <a:buClr>
                <a:srgbClr val="FF9933"/>
              </a:buClr>
            </a:pPr>
            <a:r>
              <a:rPr lang="fi-FI" altLang="fi-FI" dirty="0"/>
              <a:t>Kaikkien tuotteiden ja palveluiden </a:t>
            </a:r>
            <a:br>
              <a:rPr lang="fi-FI" altLang="fi-FI" dirty="0"/>
            </a:br>
            <a:r>
              <a:rPr lang="fi-FI" altLang="fi-FI" dirty="0"/>
              <a:t>hintoihin sisältyy </a:t>
            </a:r>
            <a:r>
              <a:rPr lang="fi-FI" altLang="fi-FI" dirty="0">
                <a:solidFill>
                  <a:schemeClr val="accent6">
                    <a:lumMod val="75000"/>
                  </a:schemeClr>
                </a:solidFill>
              </a:rPr>
              <a:t>arvonlisävero</a:t>
            </a:r>
            <a:r>
              <a:rPr lang="fi-FI" altLang="fi-FI" dirty="0"/>
              <a:t> (ALV).</a:t>
            </a:r>
          </a:p>
          <a:p>
            <a:pPr>
              <a:buClr>
                <a:srgbClr val="FF9933"/>
              </a:buClr>
            </a:pPr>
            <a:r>
              <a:rPr lang="fi-FI" altLang="fi-FI" sz="2400" dirty="0"/>
              <a:t>Ansiotuloista maksetaan </a:t>
            </a:r>
            <a:r>
              <a:rPr lang="fi-FI" altLang="fi-FI" sz="2400" dirty="0">
                <a:solidFill>
                  <a:schemeClr val="accent6">
                    <a:lumMod val="75000"/>
                  </a:schemeClr>
                </a:solidFill>
              </a:rPr>
              <a:t>tuloveroa</a:t>
            </a:r>
            <a:r>
              <a:rPr lang="fi-FI" altLang="fi-FI" sz="2400" dirty="0"/>
              <a:t>. </a:t>
            </a:r>
            <a:br>
              <a:rPr lang="fi-FI" altLang="fi-FI" sz="2400" dirty="0"/>
            </a:br>
            <a:r>
              <a:rPr lang="fi-FI" altLang="fi-FI" sz="2400" dirty="0"/>
              <a:t>Ansiotuloja ovat esimerkiksi</a:t>
            </a:r>
          </a:p>
          <a:p>
            <a:pPr lvl="2">
              <a:buClr>
                <a:srgbClr val="FF9933"/>
              </a:buClr>
            </a:pPr>
            <a:r>
              <a:rPr lang="fi-FI" altLang="fi-FI" sz="2400" dirty="0"/>
              <a:t>työstä saatu palkka</a:t>
            </a:r>
          </a:p>
          <a:p>
            <a:pPr lvl="2">
              <a:buClr>
                <a:srgbClr val="FF9933"/>
              </a:buClr>
            </a:pPr>
            <a:r>
              <a:rPr lang="fi-FI" altLang="fi-FI" sz="2400" dirty="0"/>
              <a:t>opintotuki</a:t>
            </a:r>
          </a:p>
          <a:p>
            <a:pPr lvl="2">
              <a:buClr>
                <a:srgbClr val="FF9933"/>
              </a:buClr>
            </a:pPr>
            <a:r>
              <a:rPr lang="fi-FI" altLang="fi-FI" sz="2400" dirty="0"/>
              <a:t>eläkkeet</a:t>
            </a:r>
          </a:p>
          <a:p>
            <a:pPr lvl="2">
              <a:buClr>
                <a:srgbClr val="FF9933"/>
              </a:buClr>
            </a:pPr>
            <a:r>
              <a:rPr lang="fi-FI" altLang="fi-FI" sz="2400" dirty="0"/>
              <a:t>työttömyyspäivärahat</a:t>
            </a:r>
          </a:p>
          <a:p>
            <a:pPr lvl="2">
              <a:buClr>
                <a:srgbClr val="FF9933"/>
              </a:buClr>
            </a:pPr>
            <a:r>
              <a:rPr lang="fi-FI" altLang="fi-FI" sz="2400" dirty="0"/>
              <a:t>yrittäjän ansiotulo-osuus. </a:t>
            </a:r>
          </a:p>
          <a:p>
            <a:pPr>
              <a:buClr>
                <a:srgbClr val="FF9933"/>
              </a:buClr>
            </a:pPr>
            <a:r>
              <a:rPr lang="fi-FI" altLang="fi-FI" sz="2400" dirty="0"/>
              <a:t>Jos saat esimerkiksi vuokratuloa tai osinkoa, </a:t>
            </a:r>
            <a:br>
              <a:rPr lang="fi-FI" altLang="fi-FI" sz="2400" dirty="0"/>
            </a:br>
            <a:r>
              <a:rPr lang="fi-FI" altLang="fi-FI" sz="2400" dirty="0"/>
              <a:t>maksat niistä </a:t>
            </a:r>
            <a:r>
              <a:rPr lang="fi-FI" altLang="fi-FI" sz="2400" dirty="0">
                <a:solidFill>
                  <a:schemeClr val="accent6">
                    <a:lumMod val="75000"/>
                  </a:schemeClr>
                </a:solidFill>
              </a:rPr>
              <a:t>pääomatuloveroa</a:t>
            </a:r>
            <a:r>
              <a:rPr lang="fi-FI" altLang="fi-FI" sz="2400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0793" y="45418"/>
            <a:ext cx="9648337" cy="935602"/>
          </a:xfrm>
        </p:spPr>
        <p:txBody>
          <a:bodyPr/>
          <a:lstStyle/>
          <a:p>
            <a:r>
              <a:rPr lang="fi-FI" dirty="0"/>
              <a:t>Miten verotus toimii?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" y="1557586"/>
            <a:ext cx="11991662" cy="3039219"/>
          </a:xfrm>
          <a:prstGeom prst="rect">
            <a:avLst/>
          </a:prstGeom>
        </p:spPr>
      </p:pic>
      <p:sp>
        <p:nvSpPr>
          <p:cNvPr id="8" name="Pyöristetty kuvaselitesuorakulmio 7"/>
          <p:cNvSpPr/>
          <p:nvPr/>
        </p:nvSpPr>
        <p:spPr bwMode="auto">
          <a:xfrm>
            <a:off x="2159282" y="1269053"/>
            <a:ext cx="2879945" cy="1080371"/>
          </a:xfrm>
          <a:prstGeom prst="wedgeRoundRectCallout">
            <a:avLst>
              <a:gd name="adj1" fmla="val -90569"/>
              <a:gd name="adj2" fmla="val 5123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420391" y="1464218"/>
            <a:ext cx="2687949" cy="97168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900" dirty="0"/>
              <a:t>Tammikuu </a:t>
            </a:r>
            <a:r>
              <a:rPr lang="fi-FI" sz="1900" dirty="0">
                <a:solidFill>
                  <a:srgbClr val="FF9933"/>
                </a:solidFill>
              </a:rPr>
              <a:t>2023</a:t>
            </a:r>
            <a:r>
              <a:rPr lang="fi-FI" sz="1900" dirty="0"/>
              <a:t>: </a:t>
            </a:r>
            <a:br>
              <a:rPr lang="fi-FI" sz="1900" dirty="0"/>
            </a:br>
            <a:r>
              <a:rPr lang="fi-FI" sz="1900" dirty="0"/>
              <a:t>saat verokortin</a:t>
            </a:r>
          </a:p>
          <a:p>
            <a:endParaRPr lang="fi-FI" dirty="0"/>
          </a:p>
        </p:txBody>
      </p:sp>
      <p:sp>
        <p:nvSpPr>
          <p:cNvPr id="10" name="Pyöristetty kuvaselitesuorakulmio 9"/>
          <p:cNvSpPr/>
          <p:nvPr/>
        </p:nvSpPr>
        <p:spPr bwMode="auto">
          <a:xfrm>
            <a:off x="6111983" y="1125005"/>
            <a:ext cx="4015147" cy="1241488"/>
          </a:xfrm>
          <a:prstGeom prst="wedgeRoundRectCallout">
            <a:avLst>
              <a:gd name="adj1" fmla="val -89306"/>
              <a:gd name="adj2" fmla="val 6623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439589" y="1341078"/>
            <a:ext cx="3783539" cy="126407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900" dirty="0"/>
              <a:t>Saat vuoden </a:t>
            </a:r>
            <a:r>
              <a:rPr lang="fi-FI" sz="1900" dirty="0">
                <a:solidFill>
                  <a:srgbClr val="FF9933"/>
                </a:solidFill>
              </a:rPr>
              <a:t>2023</a:t>
            </a:r>
            <a:r>
              <a:rPr lang="fi-FI" sz="1900" dirty="0"/>
              <a:t> aikana tuloja, joista maksat veroa (ennakonpidätys)</a:t>
            </a:r>
          </a:p>
          <a:p>
            <a:endParaRPr lang="fi-FI" dirty="0"/>
          </a:p>
        </p:txBody>
      </p:sp>
      <p:sp>
        <p:nvSpPr>
          <p:cNvPr id="13" name="Pyöristetty kuvaselitesuorakulmio 12"/>
          <p:cNvSpPr/>
          <p:nvPr/>
        </p:nvSpPr>
        <p:spPr bwMode="auto">
          <a:xfrm flipV="1">
            <a:off x="416103" y="4371898"/>
            <a:ext cx="2879945" cy="1696580"/>
          </a:xfrm>
          <a:prstGeom prst="wedgeRoundRectCallout">
            <a:avLst>
              <a:gd name="adj1" fmla="val 165210"/>
              <a:gd name="adj2" fmla="val 11156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14" name="Pyöristetty kuvaselitesuorakulmio 13"/>
          <p:cNvSpPr/>
          <p:nvPr/>
        </p:nvSpPr>
        <p:spPr bwMode="auto">
          <a:xfrm flipV="1">
            <a:off x="4175243" y="4596805"/>
            <a:ext cx="4060117" cy="1302737"/>
          </a:xfrm>
          <a:prstGeom prst="wedgeRoundRectCallout">
            <a:avLst>
              <a:gd name="adj1" fmla="val 60363"/>
              <a:gd name="adj2" fmla="val 11679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15" name="Pyöristetty kuvaselitesuorakulmio 14"/>
          <p:cNvSpPr/>
          <p:nvPr/>
        </p:nvSpPr>
        <p:spPr bwMode="auto">
          <a:xfrm flipV="1">
            <a:off x="8543477" y="4654211"/>
            <a:ext cx="3432281" cy="2015941"/>
          </a:xfrm>
          <a:prstGeom prst="wedgeRoundRectCallout">
            <a:avLst>
              <a:gd name="adj1" fmla="val 6435"/>
              <a:gd name="adj2" fmla="val 12626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37133" y="4463027"/>
            <a:ext cx="2770125" cy="184708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900" dirty="0"/>
              <a:t>Huhtikuu </a:t>
            </a:r>
            <a:r>
              <a:rPr lang="fi-FI" sz="1900" dirty="0">
                <a:solidFill>
                  <a:srgbClr val="FF9933"/>
                </a:solidFill>
              </a:rPr>
              <a:t>2024</a:t>
            </a:r>
            <a:r>
              <a:rPr lang="fi-FI" sz="1900" dirty="0"/>
              <a:t>: </a:t>
            </a:r>
          </a:p>
          <a:p>
            <a:r>
              <a:rPr lang="fi-FI" sz="1900" dirty="0"/>
              <a:t>saat esitäytetyn veroilmoituksen vuoden 2023 tuloista</a:t>
            </a:r>
            <a:br>
              <a:rPr lang="fi-FI" sz="1900" dirty="0"/>
            </a:br>
            <a:r>
              <a:rPr lang="fi-FI" sz="1900" dirty="0"/>
              <a:t>– tarkista ja korjaa</a:t>
            </a:r>
          </a:p>
          <a:p>
            <a:endParaRPr lang="fi-FI" dirty="0"/>
          </a:p>
        </p:txBody>
      </p:sp>
      <p:sp>
        <p:nvSpPr>
          <p:cNvPr id="17" name="Tekstiruutu 16"/>
          <p:cNvSpPr txBox="1"/>
          <p:nvPr/>
        </p:nvSpPr>
        <p:spPr>
          <a:xfrm>
            <a:off x="4463238" y="4686755"/>
            <a:ext cx="4127921" cy="126407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900" dirty="0"/>
              <a:t>Kesäkuu - lokakuu </a:t>
            </a:r>
            <a:r>
              <a:rPr lang="fi-FI" sz="1900" dirty="0">
                <a:solidFill>
                  <a:srgbClr val="FF9933"/>
                </a:solidFill>
              </a:rPr>
              <a:t>2024</a:t>
            </a:r>
            <a:r>
              <a:rPr lang="fi-FI" sz="1900" dirty="0"/>
              <a:t>: </a:t>
            </a:r>
          </a:p>
          <a:p>
            <a:r>
              <a:rPr lang="fi-FI" sz="1900" dirty="0"/>
              <a:t>saat uuden verotuspäätöksen,</a:t>
            </a:r>
          </a:p>
          <a:p>
            <a:r>
              <a:rPr lang="fi-FI" sz="1900" dirty="0"/>
              <a:t>jos korjaat veroilmoitusta</a:t>
            </a:r>
          </a:p>
          <a:p>
            <a:endParaRPr lang="fi-FI" dirty="0"/>
          </a:p>
        </p:txBody>
      </p:sp>
      <p:sp>
        <p:nvSpPr>
          <p:cNvPr id="18" name="Tekstiruutu 17"/>
          <p:cNvSpPr txBox="1"/>
          <p:nvPr/>
        </p:nvSpPr>
        <p:spPr>
          <a:xfrm>
            <a:off x="8615823" y="4726238"/>
            <a:ext cx="3533230" cy="214123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900" dirty="0"/>
              <a:t>Elokuu - joulukuu </a:t>
            </a:r>
            <a:r>
              <a:rPr lang="fi-FI" sz="1900" dirty="0">
                <a:solidFill>
                  <a:srgbClr val="FF9933"/>
                </a:solidFill>
              </a:rPr>
              <a:t>2024</a:t>
            </a:r>
            <a:r>
              <a:rPr lang="fi-FI" sz="1900" dirty="0"/>
              <a:t>: </a:t>
            </a:r>
          </a:p>
          <a:p>
            <a:r>
              <a:rPr lang="fi-FI" sz="1900" dirty="0"/>
              <a:t>saat veronpalautusta</a:t>
            </a:r>
          </a:p>
          <a:p>
            <a:r>
              <a:rPr lang="fi-FI" sz="1900" dirty="0"/>
              <a:t>tai maksat jäännösveroa. </a:t>
            </a:r>
            <a:r>
              <a:rPr lang="fi-FI" sz="1900" b="0" dirty="0"/>
              <a:t>Veronpalautuspäivän tai jäännösveron eräpäivän näet verotuspäätöksestäsi.</a:t>
            </a:r>
          </a:p>
          <a:p>
            <a:r>
              <a:rPr lang="fi-FI" b="0" dirty="0"/>
              <a:t> 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00079" y="3821772"/>
            <a:ext cx="85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2023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735166" y="3821772"/>
            <a:ext cx="85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81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2784" y="256351"/>
            <a:ext cx="9648337" cy="935602"/>
          </a:xfrm>
        </p:spPr>
        <p:txBody>
          <a:bodyPr/>
          <a:lstStyle/>
          <a:p>
            <a:r>
              <a:rPr lang="fi-FI" dirty="0"/>
              <a:t>Verokortti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14886" y="1341562"/>
            <a:ext cx="8424737" cy="4609579"/>
          </a:xfrm>
        </p:spPr>
        <p:txBody>
          <a:bodyPr/>
          <a:lstStyle/>
          <a:p>
            <a:r>
              <a:rPr lang="fi-FI" sz="2800" dirty="0"/>
              <a:t>Tarvitset verokortin, </a:t>
            </a:r>
            <a:br>
              <a:rPr lang="fi-FI" sz="2800" dirty="0"/>
            </a:br>
            <a:r>
              <a:rPr lang="fi-FI" sz="2800" dirty="0"/>
              <a:t>jos saat palkkaa tai muita tuloja. 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2800" dirty="0"/>
              <a:t>Verokorttiin on merkitty veroprosentti. </a:t>
            </a:r>
            <a:br>
              <a:rPr lang="fi-FI" sz="2800" dirty="0"/>
            </a:br>
            <a:r>
              <a:rPr lang="fi-FI" sz="2800" dirty="0"/>
              <a:t>Anna verokortti tai sen kopio työnantajalle.</a:t>
            </a:r>
            <a:br>
              <a:rPr lang="fi-FI" sz="2800" dirty="0"/>
            </a:br>
            <a:r>
              <a:rPr lang="fi-FI" sz="2800" dirty="0"/>
              <a:t>Verokortista työnantaja näkee,</a:t>
            </a:r>
            <a:br>
              <a:rPr lang="fi-FI" sz="2800" dirty="0"/>
            </a:br>
            <a:r>
              <a:rPr lang="fi-FI" sz="2800" dirty="0"/>
              <a:t>paljonko palkasta täytyy </a:t>
            </a:r>
            <a:br>
              <a:rPr lang="fi-FI" sz="2800" dirty="0"/>
            </a:br>
            <a:r>
              <a:rPr lang="fi-FI" sz="2800" dirty="0"/>
              <a:t>ottaa veroa.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2800" dirty="0"/>
              <a:t>Saat verokortin Verohallinnolta </a:t>
            </a:r>
            <a:br>
              <a:rPr lang="fi-FI" sz="2800" dirty="0"/>
            </a:br>
            <a:r>
              <a:rPr lang="fi-FI" sz="2800" dirty="0"/>
              <a:t>vuosittain tammikuussa.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7" y="1341562"/>
            <a:ext cx="1574925" cy="4891636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10630" y="1445508"/>
            <a:ext cx="85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509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Verokortti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14886" y="1341562"/>
            <a:ext cx="8424737" cy="4609579"/>
          </a:xfrm>
        </p:spPr>
        <p:txBody>
          <a:bodyPr/>
          <a:lstStyle/>
          <a:p>
            <a:r>
              <a:rPr lang="fi-FI" sz="2800" dirty="0"/>
              <a:t>Hanki uusi verokortti, </a:t>
            </a:r>
            <a:br>
              <a:rPr lang="fi-FI" sz="2800" dirty="0"/>
            </a:br>
            <a:r>
              <a:rPr lang="fi-FI" sz="2800" dirty="0"/>
              <a:t>jos palkkasi tai muut tulosi </a:t>
            </a:r>
            <a:br>
              <a:rPr lang="fi-FI" sz="2800" dirty="0"/>
            </a:br>
            <a:r>
              <a:rPr lang="fi-FI" sz="2800" dirty="0"/>
              <a:t>muuttuvat vuoden aikana.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>
                <a:hlinkClick r:id="rId2"/>
              </a:rPr>
              <a:t>Saat uuden verokortin verkosta </a:t>
            </a:r>
            <a:r>
              <a:rPr lang="fi-FI" sz="2800" dirty="0"/>
              <a:t>(vero.fi/omavero)</a:t>
            </a:r>
          </a:p>
          <a:p>
            <a:endParaRPr lang="fi-FI" sz="2800" dirty="0"/>
          </a:p>
          <a:p>
            <a:r>
              <a:rPr lang="fi-FI" sz="2800" dirty="0"/>
              <a:t>Voit myös soittaa numeroon </a:t>
            </a:r>
            <a:br>
              <a:rPr lang="fi-FI" sz="2800" dirty="0"/>
            </a:br>
            <a:r>
              <a:rPr lang="fi-FI" sz="2800" dirty="0"/>
              <a:t>029 497 000</a:t>
            </a:r>
            <a:br>
              <a:rPr lang="fi-FI" sz="2800" dirty="0"/>
            </a:br>
            <a:r>
              <a:rPr lang="fi-FI" sz="2800" dirty="0"/>
              <a:t>tai käydä verotoimistossa.</a:t>
            </a:r>
          </a:p>
          <a:p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7" y="1341562"/>
            <a:ext cx="1574925" cy="4891636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10630" y="1445508"/>
            <a:ext cx="85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98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74" y="331408"/>
            <a:ext cx="4551543" cy="652817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3293" y="261944"/>
            <a:ext cx="9648337" cy="935602"/>
          </a:xfrm>
        </p:spPr>
        <p:txBody>
          <a:bodyPr/>
          <a:lstStyle/>
          <a:p>
            <a:r>
              <a:rPr lang="fi-FI" dirty="0"/>
              <a:t>Kuva verokortista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18.1.2023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6" name="Kuvaselitesuorakulmio 5"/>
          <p:cNvSpPr/>
          <p:nvPr/>
        </p:nvSpPr>
        <p:spPr bwMode="auto">
          <a:xfrm>
            <a:off x="541990" y="2637706"/>
            <a:ext cx="2783947" cy="1368469"/>
          </a:xfrm>
          <a:prstGeom prst="wedgeRectCallout">
            <a:avLst>
              <a:gd name="adj1" fmla="val 111112"/>
              <a:gd name="adj2" fmla="val -162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686343" y="2853980"/>
            <a:ext cx="2591951" cy="89474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fi-FI" sz="1700" dirty="0"/>
              <a:t>Veroprosentti</a:t>
            </a:r>
          </a:p>
          <a:p>
            <a:r>
              <a:rPr lang="fi-FI" sz="1700" dirty="0"/>
              <a:t>= paljonko työnantaja ottaa palkasta veroa</a:t>
            </a:r>
          </a:p>
        </p:txBody>
      </p:sp>
      <p:sp>
        <p:nvSpPr>
          <p:cNvPr id="9" name="Kuvaselitesuorakulmio 8"/>
          <p:cNvSpPr/>
          <p:nvPr/>
        </p:nvSpPr>
        <p:spPr bwMode="auto">
          <a:xfrm>
            <a:off x="9191550" y="2637706"/>
            <a:ext cx="2866720" cy="1656184"/>
          </a:xfrm>
          <a:prstGeom prst="wedgeRectCallout">
            <a:avLst>
              <a:gd name="adj1" fmla="val -91485"/>
              <a:gd name="adj2" fmla="val -298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9398424" y="2756816"/>
            <a:ext cx="2687949" cy="141796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700" dirty="0"/>
              <a:t>Jos saamasi palkat ylittävät tulorajan, </a:t>
            </a:r>
          </a:p>
          <a:p>
            <a:r>
              <a:rPr lang="fi-FI" sz="1700" dirty="0"/>
              <a:t>työnantaja ottaa palkasta veroa lisäprosentin mukaan.</a:t>
            </a:r>
          </a:p>
        </p:txBody>
      </p:sp>
      <p:sp>
        <p:nvSpPr>
          <p:cNvPr id="11" name="Kuvaselitesuorakulmio 10"/>
          <p:cNvSpPr/>
          <p:nvPr/>
        </p:nvSpPr>
        <p:spPr bwMode="auto">
          <a:xfrm>
            <a:off x="541990" y="4293890"/>
            <a:ext cx="2783947" cy="1836324"/>
          </a:xfrm>
          <a:prstGeom prst="wedgeRectCallout">
            <a:avLst>
              <a:gd name="adj1" fmla="val 161313"/>
              <a:gd name="adj2" fmla="val -11296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679553" y="4372265"/>
            <a:ext cx="2470527" cy="167957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700" dirty="0"/>
              <a:t>Tulorajaan on laskettu palkat ja lomarahat. Seuraa palkkojen määrää ja muuta verokorttia tarvittaessa.</a:t>
            </a:r>
          </a:p>
        </p:txBody>
      </p:sp>
    </p:spTree>
    <p:extLst>
      <p:ext uri="{BB962C8B-B14F-4D97-AF65-F5344CB8AC3E}">
        <p14:creationId xmlns:p14="http://schemas.microsoft.com/office/powerpoint/2010/main" val="24308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0800 Verohallinto laajakuva 16.9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02BC7C8-274A-486B-85ED-BCC7D20335D2}" vid="{D914B3E8-A433-43A5-AA46-C2E26E8C5816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7061aa-9e88-40f9-a868-f658d075011e">
      <Value>21</Value>
    </TaxCatchAll>
    <VeroDocumentType xmlns="3c394618-7bd0-4b90-a3f4-f32cc6d3ebd3">Esitysmateriaali</VeroDocumentType>
    <TaxKeywordTaxHTField xmlns="367061aa-9e88-40f9-a868-f658d07501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Esitysmateriaali</TermName>
          <TermId xmlns="http://schemas.microsoft.com/office/infopath/2007/PartnerControls">afdb80d3-a3a8-4769-a2ae-686113b3bab1</TermId>
        </TermInfo>
      </Terms>
    </TaxKeywordTaxHTField>
    <_dlc_ExpireDateSaved xmlns="http://schemas.microsoft.com/sharepoint/v3" xsi:nil="true"/>
    <_dlc_ExpireDate xmlns="http://schemas.microsoft.com/sharepoint/v3">2019-11-21T13:30:51+00:00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9F68548B069E048901098EC7DD1C6DD" ma:contentTypeVersion="6" ma:contentTypeDescription="Luo uusi asiakirja." ma:contentTypeScope="" ma:versionID="e1700df97d219d930b068c3ffad67a7f">
  <xsd:schema xmlns:xsd="http://www.w3.org/2001/XMLSchema" xmlns:xs="http://www.w3.org/2001/XMLSchema" xmlns:p="http://schemas.microsoft.com/office/2006/metadata/properties" xmlns:ns1="http://schemas.microsoft.com/sharepoint/v3" xmlns:ns2="367061aa-9e88-40f9-a868-f658d075011e" xmlns:ns3="3c394618-7bd0-4b90-a3f4-f32cc6d3ebd3" targetNamespace="http://schemas.microsoft.com/office/2006/metadata/properties" ma:root="true" ma:fieldsID="9e4dc8c72fd63f3940f224ad05bdd488" ns1:_="" ns2:_="" ns3:_="">
    <xsd:import namespace="http://schemas.microsoft.com/sharepoint/v3"/>
    <xsd:import namespace="367061aa-9e88-40f9-a868-f658d075011e"/>
    <xsd:import namespace="3c394618-7bd0-4b90-a3f4-f32cc6d3ebd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KeywordTaxHTField" minOccurs="0"/>
                <xsd:element ref="ns3:VeroDocumentType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2" nillable="true" ma:displayName="Alkuperäinen vanhenemispäivämäärä" ma:description="" ma:hidden="true" ma:internalName="_dlc_ExpireDateSaved" ma:readOnly="true">
      <xsd:simpleType>
        <xsd:restriction base="dms:DateTime"/>
      </xsd:simpleType>
    </xsd:element>
    <xsd:element name="_dlc_ExpireDate" ma:index="13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  <xsd:element name="_dlc_Exempt" ma:index="14" nillable="true" ma:displayName="Vapauta käytännöstä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061aa-9e88-40f9-a868-f658d075011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3a82d91-e1f2-4553-9b6f-a26de281709f}" ma:internalName="TaxCatchAll" ma:showField="CatchAllData" ma:web="{391018ba-182d-4012-a516-c3213039368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Yrityksen avainsanat" ma:fieldId="{23f27201-bee3-471e-b2e7-b64fd8b7ca38}" ma:taxonomyMulti="true" ma:sspId="f4ad869e-8771-4c47-8567-6d44bf76f8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94618-7bd0-4b90-a3f4-f32cc6d3ebd3" elementFormDefault="qualified">
    <xsd:import namespace="http://schemas.microsoft.com/office/2006/documentManagement/types"/>
    <xsd:import namespace="http://schemas.microsoft.com/office/infopath/2007/PartnerControls"/>
    <xsd:element name="VeroDocumentType" ma:index="11" nillable="true" ma:displayName="Dokumentin tyyppi" ma:internalName="VeroDocumentType">
      <xsd:simpleType>
        <xsd:restriction base="dms:Choice">
          <xsd:enumeration value="Aikataulu"/>
          <xsd:enumeration value="Asettamispäätös"/>
          <xsd:enumeration value="Demo"/>
          <xsd:enumeration value="Esityslista"/>
          <xsd:enumeration value="Esitysmateriaali"/>
          <xsd:enumeration value="Kansilehti"/>
          <xsd:enumeration value="Kirje"/>
          <xsd:enumeration value="Kirjepohja"/>
          <xsd:enumeration value="Kutsu"/>
          <xsd:enumeration value="Kuva"/>
          <xsd:enumeration value="Laskelma"/>
          <xsd:enumeration value="Laskuri"/>
          <xsd:enumeration value="Lausunto"/>
          <xsd:enumeration value="Luonnos"/>
          <xsd:enumeration value="Muistio"/>
          <xsd:enumeration value="Muutoslomake"/>
          <xsd:enumeration value="Määrittely"/>
          <xsd:enumeration value="Ohje"/>
          <xsd:enumeration value="Päätös"/>
          <xsd:enumeration value="Pöytäkirja"/>
          <xsd:enumeration value="Raportti"/>
          <xsd:enumeration value="Ratkaisu"/>
          <xsd:enumeration value="Saate"/>
          <xsd:enumeration value="Suunnitelma"/>
          <xsd:enumeration value="Tiedote"/>
          <xsd:enumeration value="Tilasto"/>
          <xsd:enumeration value="Uutinen"/>
          <xsd:enumeration value="Uutiskirj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7E3678-BC56-4234-ADD5-E66A154B898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c394618-7bd0-4b90-a3f4-f32cc6d3ebd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67061aa-9e88-40f9-a868-f658d075011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598AEF-3CB0-475E-B768-857551684F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16E6A9-4BA2-48D7-BF3D-4666B4C4E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7061aa-9e88-40f9-a868-f658d075011e"/>
    <ds:schemaRef ds:uri="3c394618-7bd0-4b90-a3f4-f32cc6d3e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Esitys2</Template>
  <TotalTime>1047</TotalTime>
  <Words>703</Words>
  <Application>Microsoft Office PowerPoint</Application>
  <PresentationFormat>Mukautettu</PresentationFormat>
  <Paragraphs>150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0800 Verohallinto laajakuva 16.9</vt:lpstr>
      <vt:lpstr>Suomen verotus selkokielellä</vt:lpstr>
      <vt:lpstr>Mitä sanat tarkoittavat?</vt:lpstr>
      <vt:lpstr>Mitä sanat tarkoittavat?</vt:lpstr>
      <vt:lpstr>Miksi veroja kerätään?</vt:lpstr>
      <vt:lpstr>Sinäkin maksat veroa</vt:lpstr>
      <vt:lpstr>Miten verotus toimii?</vt:lpstr>
      <vt:lpstr>Verokortti</vt:lpstr>
      <vt:lpstr>Verokortti</vt:lpstr>
      <vt:lpstr>Kuva verokortista</vt:lpstr>
      <vt:lpstr>Esitäytetty veroilmoitus</vt:lpstr>
      <vt:lpstr>Esitäytetty veroilmoitus</vt:lpstr>
      <vt:lpstr>Kuva veroilmoituksesta</vt:lpstr>
      <vt:lpstr>OmaVero-palvelu</vt:lpstr>
      <vt:lpstr>Verotuspäätös</vt:lpstr>
      <vt:lpstr>Veronpalautus ja jäännösvero</vt:lpstr>
      <vt:lpstr>Verotuksessa voi tehdä vähennyksiä</vt:lpstr>
      <vt:lpstr>Verotuksessa voi tehdä vähennyksiä</vt:lpstr>
    </vt:vector>
  </TitlesOfParts>
  <Manager>Verohallinto</Manager>
  <Company>Verohallinto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verotus selkeästi</dc:title>
  <dc:subject>Verohallinnon PowerPoint-esityspohja</dc:subject>
  <dc:creator>Harriet Mallenius</dc:creator>
  <cp:keywords>Esitysmateriaali</cp:keywords>
  <cp:lastModifiedBy>Salovaara Laura (Viestintä/Kouvola)</cp:lastModifiedBy>
  <cp:revision>189</cp:revision>
  <cp:lastPrinted>2004-05-12T07:24:07Z</cp:lastPrinted>
  <dcterms:created xsi:type="dcterms:W3CDTF">2015-10-12T10:18:55Z</dcterms:created>
  <dcterms:modified xsi:type="dcterms:W3CDTF">2023-01-18T11:39:52Z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0x010100C9F68548B069E048901098EC7DD1C6DD</vt:lpwstr>
  </property>
  <property fmtid="{D5CDD505-2E9C-101B-9397-08002B2CF9AE}" pid="3" name="TaxKeyword">
    <vt:lpwstr>21;#Esitysmateriaali|afdb80d3-a3a8-4769-a2ae-686113b3bab1</vt:lpwstr>
  </property>
  <property fmtid="{D5CDD505-2E9C-101B-9397-08002B2CF9AE}" pid="4" name="_dlc_policyId">
    <vt:lpwstr>/tyotilat/luento/Jaetut asiakirjat</vt:lpwstr>
  </property>
  <property fmtid="{D5CDD505-2E9C-101B-9397-08002B2CF9AE}" pid="5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</Properties>
</file>